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583" r:id="rId2"/>
    <p:sldId id="727" r:id="rId3"/>
    <p:sldId id="728" r:id="rId4"/>
    <p:sldId id="729" r:id="rId5"/>
    <p:sldId id="730" r:id="rId6"/>
    <p:sldId id="732" r:id="rId7"/>
    <p:sldId id="740" r:id="rId8"/>
    <p:sldId id="733" r:id="rId9"/>
    <p:sldId id="735" r:id="rId10"/>
    <p:sldId id="736" r:id="rId11"/>
    <p:sldId id="737" r:id="rId12"/>
    <p:sldId id="738" r:id="rId13"/>
    <p:sldId id="73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44" userDrawn="1">
          <p15:clr>
            <a:srgbClr val="A4A3A4"/>
          </p15:clr>
        </p15:guide>
        <p15:guide id="2" pos="1935" userDrawn="1">
          <p15:clr>
            <a:srgbClr val="A4A3A4"/>
          </p15:clr>
        </p15:guide>
        <p15:guide id="3" orient="horz" pos="2296" userDrawn="1">
          <p15:clr>
            <a:srgbClr val="A4A3A4"/>
          </p15:clr>
        </p15:guide>
        <p15:guide id="4" orient="horz" pos="1003" userDrawn="1">
          <p15:clr>
            <a:srgbClr val="A4A3A4"/>
          </p15:clr>
        </p15:guide>
        <p15:guide id="5" pos="3840" userDrawn="1">
          <p15:clr>
            <a:srgbClr val="A4A3A4"/>
          </p15:clr>
        </p15:guide>
        <p15:guide id="6" orient="horz" pos="2001" userDrawn="1">
          <p15:clr>
            <a:srgbClr val="A4A3A4"/>
          </p15:clr>
        </p15:guide>
        <p15:guide id="7" orient="horz" pos="3884" userDrawn="1">
          <p15:clr>
            <a:srgbClr val="A4A3A4"/>
          </p15:clr>
        </p15:guide>
        <p15:guide id="8" orient="horz" pos="1185"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endy Morris (FleishmanHillard)" initials="WM(" lastIdx="2" clrIdx="0">
    <p:extLst>
      <p:ext uri="{19B8F6BF-5375-455C-9EA6-DF929625EA0E}">
        <p15:presenceInfo xmlns:p15="http://schemas.microsoft.com/office/powerpoint/2012/main" userId="Wendy Morris (FleishmanHillard)"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varScale="1">
        <p:scale>
          <a:sx n="59" d="100"/>
          <a:sy n="59" d="100"/>
        </p:scale>
        <p:origin x="72" y="228"/>
      </p:cViewPr>
      <p:guideLst>
        <p:guide orient="horz" pos="1344"/>
        <p:guide pos="1935"/>
        <p:guide orient="horz" pos="2296"/>
        <p:guide orient="horz" pos="1003"/>
        <p:guide pos="3840"/>
        <p:guide orient="horz" pos="2001"/>
        <p:guide orient="horz" pos="3884"/>
        <p:guide orient="horz" pos="1185"/>
      </p:guideLst>
    </p:cSldViewPr>
  </p:slid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539CF17-3A72-488D-8ACA-9C9AA31654E2}" type="datetimeFigureOut">
              <a:rPr lang="en-GB" smtClean="0"/>
              <a:t>14/07/2020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796F96-CF23-4E0E-A4B3-A740E777179E}" type="slidenum">
              <a:rPr lang="en-GB" smtClean="0"/>
              <a:t>‹#›</a:t>
            </a:fld>
            <a:endParaRPr lang="en-GB"/>
          </a:p>
        </p:txBody>
      </p:sp>
    </p:spTree>
    <p:extLst>
      <p:ext uri="{BB962C8B-B14F-4D97-AF65-F5344CB8AC3E}">
        <p14:creationId xmlns:p14="http://schemas.microsoft.com/office/powerpoint/2010/main" val="8346541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F-ILD Title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27052" y="2231993"/>
            <a:ext cx="11137901" cy="1121125"/>
          </a:xfrm>
        </p:spPr>
        <p:txBody>
          <a:bodyPr>
            <a:normAutofit/>
          </a:bodyPr>
          <a:lstStyle>
            <a:lvl1pPr algn="ctr">
              <a:defRPr sz="3201">
                <a:solidFill>
                  <a:schemeClr val="tx1"/>
                </a:solidFill>
                <a:latin typeface="BISansNEXT" panose="02000503040000020004" pitchFamily="50" charset="0"/>
              </a:defRPr>
            </a:lvl1pPr>
          </a:lstStyle>
          <a:p>
            <a:r>
              <a:rPr lang="en-US" dirty="0"/>
              <a:t>Click to edit Master title style</a:t>
            </a:r>
          </a:p>
        </p:txBody>
      </p:sp>
      <p:sp>
        <p:nvSpPr>
          <p:cNvPr id="5" name="Text Placeholder 4"/>
          <p:cNvSpPr>
            <a:spLocks noGrp="1"/>
          </p:cNvSpPr>
          <p:nvPr>
            <p:ph type="body" sz="quarter" idx="10"/>
          </p:nvPr>
        </p:nvSpPr>
        <p:spPr>
          <a:xfrm>
            <a:off x="527051" y="3475038"/>
            <a:ext cx="11137900" cy="914400"/>
          </a:xfrm>
        </p:spPr>
        <p:txBody>
          <a:bodyPr/>
          <a:lstStyle>
            <a:lvl1pPr marL="0" indent="0" algn="ctr">
              <a:spcAft>
                <a:spcPts val="300"/>
              </a:spcAft>
              <a:buNone/>
              <a:defRPr sz="1800">
                <a:solidFill>
                  <a:schemeClr val="tx1"/>
                </a:solidFill>
                <a:latin typeface="BISansNEXT" panose="02000503040000020004" pitchFamily="50" charset="0"/>
              </a:defRPr>
            </a:lvl1pPr>
            <a:lvl2pPr marL="0" indent="0" algn="ctr">
              <a:spcAft>
                <a:spcPts val="0"/>
              </a:spcAft>
              <a:buNone/>
              <a:defRPr sz="1800"/>
            </a:lvl2pPr>
            <a:lvl3pPr marL="0" indent="0" algn="ctr">
              <a:spcAft>
                <a:spcPts val="0"/>
              </a:spcAft>
              <a:buNone/>
              <a:defRPr sz="1800"/>
            </a:lvl3pPr>
            <a:lvl4pPr marL="0" indent="0" algn="ctr">
              <a:spcAft>
                <a:spcPts val="0"/>
              </a:spcAft>
              <a:buNone/>
              <a:defRPr sz="1800"/>
            </a:lvl4pPr>
            <a:lvl5pPr marL="0" indent="0" algn="ctr">
              <a:spcAft>
                <a:spcPts val="0"/>
              </a:spcAft>
              <a:buNone/>
              <a:defRPr sz="1800"/>
            </a:lvl5pPr>
          </a:lstStyle>
          <a:p>
            <a:pPr lvl="0"/>
            <a:endParaRPr lang="en-US" dirty="0"/>
          </a:p>
        </p:txBody>
      </p:sp>
      <p:grpSp>
        <p:nvGrpSpPr>
          <p:cNvPr id="4" name="Group 3"/>
          <p:cNvGrpSpPr/>
          <p:nvPr userDrawn="1"/>
        </p:nvGrpSpPr>
        <p:grpSpPr>
          <a:xfrm>
            <a:off x="-161925" y="181800"/>
            <a:ext cx="7375656" cy="848082"/>
            <a:chOff x="824381" y="115125"/>
            <a:chExt cx="6389350" cy="848082"/>
          </a:xfrm>
        </p:grpSpPr>
        <p:sp>
          <p:nvSpPr>
            <p:cNvPr id="6" name="Freeform 975"/>
            <p:cNvSpPr>
              <a:spLocks/>
            </p:cNvSpPr>
            <p:nvPr/>
          </p:nvSpPr>
          <p:spPr bwMode="auto">
            <a:xfrm rot="15690947">
              <a:off x="2407381" y="-1360832"/>
              <a:ext cx="336918" cy="3288832"/>
            </a:xfrm>
            <a:custGeom>
              <a:avLst/>
              <a:gdLst>
                <a:gd name="T0" fmla="*/ 19 w 36"/>
                <a:gd name="T1" fmla="*/ 20 h 96"/>
                <a:gd name="T2" fmla="*/ 21 w 36"/>
                <a:gd name="T3" fmla="*/ 23 h 96"/>
                <a:gd name="T4" fmla="*/ 21 w 36"/>
                <a:gd name="T5" fmla="*/ 23 h 96"/>
                <a:gd name="T6" fmla="*/ 21 w 36"/>
                <a:gd name="T7" fmla="*/ 23 h 96"/>
                <a:gd name="T8" fmla="*/ 21 w 36"/>
                <a:gd name="T9" fmla="*/ 23 h 96"/>
                <a:gd name="T10" fmla="*/ 21 w 36"/>
                <a:gd name="T11" fmla="*/ 23 h 96"/>
                <a:gd name="T12" fmla="*/ 21 w 36"/>
                <a:gd name="T13" fmla="*/ 23 h 96"/>
                <a:gd name="T14" fmla="*/ 21 w 36"/>
                <a:gd name="T15" fmla="*/ 23 h 96"/>
                <a:gd name="T16" fmla="*/ 21 w 36"/>
                <a:gd name="T17" fmla="*/ 24 h 96"/>
                <a:gd name="T18" fmla="*/ 21 w 36"/>
                <a:gd name="T19" fmla="*/ 25 h 96"/>
                <a:gd name="T20" fmla="*/ 21 w 36"/>
                <a:gd name="T21" fmla="*/ 30 h 96"/>
                <a:gd name="T22" fmla="*/ 17 w 36"/>
                <a:gd name="T23" fmla="*/ 40 h 96"/>
                <a:gd name="T24" fmla="*/ 9 w 36"/>
                <a:gd name="T25" fmla="*/ 52 h 96"/>
                <a:gd name="T26" fmla="*/ 5 w 36"/>
                <a:gd name="T27" fmla="*/ 60 h 96"/>
                <a:gd name="T28" fmla="*/ 3 w 36"/>
                <a:gd name="T29" fmla="*/ 69 h 96"/>
                <a:gd name="T30" fmla="*/ 4 w 36"/>
                <a:gd name="T31" fmla="*/ 74 h 96"/>
                <a:gd name="T32" fmla="*/ 5 w 36"/>
                <a:gd name="T33" fmla="*/ 78 h 96"/>
                <a:gd name="T34" fmla="*/ 9 w 36"/>
                <a:gd name="T35" fmla="*/ 86 h 96"/>
                <a:gd name="T36" fmla="*/ 21 w 36"/>
                <a:gd name="T37" fmla="*/ 96 h 96"/>
                <a:gd name="T38" fmla="*/ 16 w 36"/>
                <a:gd name="T39" fmla="*/ 82 h 96"/>
                <a:gd name="T40" fmla="*/ 15 w 36"/>
                <a:gd name="T41" fmla="*/ 76 h 96"/>
                <a:gd name="T42" fmla="*/ 15 w 36"/>
                <a:gd name="T43" fmla="*/ 73 h 96"/>
                <a:gd name="T44" fmla="*/ 16 w 36"/>
                <a:gd name="T45" fmla="*/ 70 h 96"/>
                <a:gd name="T46" fmla="*/ 21 w 36"/>
                <a:gd name="T47" fmla="*/ 60 h 96"/>
                <a:gd name="T48" fmla="*/ 30 w 36"/>
                <a:gd name="T49" fmla="*/ 48 h 96"/>
                <a:gd name="T50" fmla="*/ 34 w 36"/>
                <a:gd name="T51" fmla="*/ 40 h 96"/>
                <a:gd name="T52" fmla="*/ 36 w 36"/>
                <a:gd name="T53" fmla="*/ 31 h 96"/>
                <a:gd name="T54" fmla="*/ 33 w 36"/>
                <a:gd name="T55" fmla="*/ 21 h 96"/>
                <a:gd name="T56" fmla="*/ 32 w 36"/>
                <a:gd name="T57" fmla="*/ 18 h 96"/>
                <a:gd name="T58" fmla="*/ 32 w 36"/>
                <a:gd name="T59" fmla="*/ 18 h 96"/>
                <a:gd name="T60" fmla="*/ 31 w 36"/>
                <a:gd name="T61" fmla="*/ 16 h 96"/>
                <a:gd name="T62" fmla="*/ 28 w 36"/>
                <a:gd name="T63" fmla="*/ 13 h 96"/>
                <a:gd name="T64" fmla="*/ 14 w 36"/>
                <a:gd name="T65" fmla="*/ 4 h 96"/>
                <a:gd name="T66" fmla="*/ 0 w 36"/>
                <a:gd name="T67" fmla="*/ 0 h 96"/>
                <a:gd name="T68" fmla="*/ 10 w 36"/>
                <a:gd name="T69" fmla="*/ 10 h 96"/>
                <a:gd name="T70" fmla="*/ 19 w 36"/>
                <a:gd name="T71" fmla="*/ 20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6" h="96">
                  <a:moveTo>
                    <a:pt x="19" y="20"/>
                  </a:moveTo>
                  <a:cubicBezTo>
                    <a:pt x="20" y="21"/>
                    <a:pt x="20" y="22"/>
                    <a:pt x="21" y="23"/>
                  </a:cubicBezTo>
                  <a:cubicBezTo>
                    <a:pt x="21" y="23"/>
                    <a:pt x="21" y="23"/>
                    <a:pt x="21" y="23"/>
                  </a:cubicBezTo>
                  <a:cubicBezTo>
                    <a:pt x="21" y="23"/>
                    <a:pt x="21" y="23"/>
                    <a:pt x="21" y="23"/>
                  </a:cubicBezTo>
                  <a:cubicBezTo>
                    <a:pt x="21" y="23"/>
                    <a:pt x="21" y="23"/>
                    <a:pt x="21" y="23"/>
                  </a:cubicBezTo>
                  <a:cubicBezTo>
                    <a:pt x="21" y="23"/>
                    <a:pt x="21" y="23"/>
                    <a:pt x="21" y="23"/>
                  </a:cubicBezTo>
                  <a:cubicBezTo>
                    <a:pt x="21" y="23"/>
                    <a:pt x="21" y="23"/>
                    <a:pt x="21" y="23"/>
                  </a:cubicBezTo>
                  <a:cubicBezTo>
                    <a:pt x="21" y="23"/>
                    <a:pt x="21" y="23"/>
                    <a:pt x="21" y="23"/>
                  </a:cubicBezTo>
                  <a:cubicBezTo>
                    <a:pt x="21" y="23"/>
                    <a:pt x="21" y="24"/>
                    <a:pt x="21" y="24"/>
                  </a:cubicBezTo>
                  <a:cubicBezTo>
                    <a:pt x="21" y="25"/>
                    <a:pt x="21" y="25"/>
                    <a:pt x="21" y="25"/>
                  </a:cubicBezTo>
                  <a:cubicBezTo>
                    <a:pt x="22" y="27"/>
                    <a:pt x="22" y="28"/>
                    <a:pt x="21" y="30"/>
                  </a:cubicBezTo>
                  <a:cubicBezTo>
                    <a:pt x="21" y="33"/>
                    <a:pt x="19" y="36"/>
                    <a:pt x="17" y="40"/>
                  </a:cubicBezTo>
                  <a:cubicBezTo>
                    <a:pt x="14" y="43"/>
                    <a:pt x="11" y="47"/>
                    <a:pt x="9" y="52"/>
                  </a:cubicBezTo>
                  <a:cubicBezTo>
                    <a:pt x="7" y="54"/>
                    <a:pt x="6" y="57"/>
                    <a:pt x="5" y="60"/>
                  </a:cubicBezTo>
                  <a:cubicBezTo>
                    <a:pt x="4" y="62"/>
                    <a:pt x="3" y="66"/>
                    <a:pt x="3" y="69"/>
                  </a:cubicBezTo>
                  <a:cubicBezTo>
                    <a:pt x="3" y="71"/>
                    <a:pt x="3" y="72"/>
                    <a:pt x="4" y="74"/>
                  </a:cubicBezTo>
                  <a:cubicBezTo>
                    <a:pt x="4" y="75"/>
                    <a:pt x="4" y="77"/>
                    <a:pt x="5" y="78"/>
                  </a:cubicBezTo>
                  <a:cubicBezTo>
                    <a:pt x="6" y="81"/>
                    <a:pt x="7" y="83"/>
                    <a:pt x="9" y="86"/>
                  </a:cubicBezTo>
                  <a:cubicBezTo>
                    <a:pt x="12" y="90"/>
                    <a:pt x="16" y="94"/>
                    <a:pt x="21" y="96"/>
                  </a:cubicBezTo>
                  <a:cubicBezTo>
                    <a:pt x="18" y="91"/>
                    <a:pt x="17" y="87"/>
                    <a:pt x="16" y="82"/>
                  </a:cubicBezTo>
                  <a:cubicBezTo>
                    <a:pt x="16" y="80"/>
                    <a:pt x="15" y="78"/>
                    <a:pt x="15" y="76"/>
                  </a:cubicBezTo>
                  <a:cubicBezTo>
                    <a:pt x="15" y="75"/>
                    <a:pt x="15" y="74"/>
                    <a:pt x="15" y="73"/>
                  </a:cubicBezTo>
                  <a:cubicBezTo>
                    <a:pt x="15" y="72"/>
                    <a:pt x="16" y="71"/>
                    <a:pt x="16" y="70"/>
                  </a:cubicBezTo>
                  <a:cubicBezTo>
                    <a:pt x="17" y="67"/>
                    <a:pt x="19" y="64"/>
                    <a:pt x="21" y="60"/>
                  </a:cubicBezTo>
                  <a:cubicBezTo>
                    <a:pt x="24" y="56"/>
                    <a:pt x="27" y="53"/>
                    <a:pt x="30" y="48"/>
                  </a:cubicBezTo>
                  <a:cubicBezTo>
                    <a:pt x="31" y="46"/>
                    <a:pt x="33" y="43"/>
                    <a:pt x="34" y="40"/>
                  </a:cubicBezTo>
                  <a:cubicBezTo>
                    <a:pt x="35" y="37"/>
                    <a:pt x="36" y="34"/>
                    <a:pt x="36" y="31"/>
                  </a:cubicBezTo>
                  <a:cubicBezTo>
                    <a:pt x="36" y="27"/>
                    <a:pt x="35" y="24"/>
                    <a:pt x="33" y="21"/>
                  </a:cubicBezTo>
                  <a:cubicBezTo>
                    <a:pt x="33" y="20"/>
                    <a:pt x="33" y="19"/>
                    <a:pt x="32" y="18"/>
                  </a:cubicBezTo>
                  <a:cubicBezTo>
                    <a:pt x="32" y="18"/>
                    <a:pt x="32" y="18"/>
                    <a:pt x="32" y="18"/>
                  </a:cubicBezTo>
                  <a:cubicBezTo>
                    <a:pt x="31" y="16"/>
                    <a:pt x="31" y="16"/>
                    <a:pt x="31" y="16"/>
                  </a:cubicBezTo>
                  <a:cubicBezTo>
                    <a:pt x="30" y="15"/>
                    <a:pt x="29" y="14"/>
                    <a:pt x="28" y="13"/>
                  </a:cubicBezTo>
                  <a:cubicBezTo>
                    <a:pt x="24" y="9"/>
                    <a:pt x="19" y="6"/>
                    <a:pt x="14" y="4"/>
                  </a:cubicBezTo>
                  <a:cubicBezTo>
                    <a:pt x="10" y="2"/>
                    <a:pt x="5" y="1"/>
                    <a:pt x="0" y="0"/>
                  </a:cubicBezTo>
                  <a:cubicBezTo>
                    <a:pt x="3" y="3"/>
                    <a:pt x="7" y="6"/>
                    <a:pt x="10" y="10"/>
                  </a:cubicBezTo>
                  <a:cubicBezTo>
                    <a:pt x="14" y="13"/>
                    <a:pt x="17" y="17"/>
                    <a:pt x="19" y="20"/>
                  </a:cubicBezTo>
                  <a:close/>
                </a:path>
              </a:pathLst>
            </a:custGeom>
            <a:gradFill flip="none" rotWithShape="1">
              <a:gsLst>
                <a:gs pos="100000">
                  <a:srgbClr val="003366"/>
                </a:gs>
                <a:gs pos="40000">
                  <a:srgbClr val="0070C0"/>
                </a:gs>
                <a:gs pos="80000">
                  <a:srgbClr val="5AC8D9"/>
                </a:gs>
              </a:gsLst>
              <a:lin ang="5400000" scaled="1"/>
              <a:tileRect/>
            </a:gra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68564" tIns="34282" rIns="68564" bIns="34282" numCol="1" anchor="t" anchorCtr="0" compatLnSpc="1">
              <a:prstTxWarp prst="textNoShape">
                <a:avLst/>
              </a:prstTxWarp>
            </a:bodyPr>
            <a:lstStyle/>
            <a:p>
              <a:endParaRPr lang="en-GB" sz="1350"/>
            </a:p>
          </p:txBody>
        </p:sp>
        <p:sp>
          <p:nvSpPr>
            <p:cNvPr id="7" name="Freeform 975"/>
            <p:cNvSpPr>
              <a:spLocks/>
            </p:cNvSpPr>
            <p:nvPr/>
          </p:nvSpPr>
          <p:spPr bwMode="auto">
            <a:xfrm rot="4817912">
              <a:off x="3836082" y="-2414442"/>
              <a:ext cx="433664" cy="6321634"/>
            </a:xfrm>
            <a:custGeom>
              <a:avLst/>
              <a:gdLst>
                <a:gd name="T0" fmla="*/ 19 w 36"/>
                <a:gd name="T1" fmla="*/ 20 h 96"/>
                <a:gd name="T2" fmla="*/ 21 w 36"/>
                <a:gd name="T3" fmla="*/ 23 h 96"/>
                <a:gd name="T4" fmla="*/ 21 w 36"/>
                <a:gd name="T5" fmla="*/ 23 h 96"/>
                <a:gd name="T6" fmla="*/ 21 w 36"/>
                <a:gd name="T7" fmla="*/ 23 h 96"/>
                <a:gd name="T8" fmla="*/ 21 w 36"/>
                <a:gd name="T9" fmla="*/ 23 h 96"/>
                <a:gd name="T10" fmla="*/ 21 w 36"/>
                <a:gd name="T11" fmla="*/ 23 h 96"/>
                <a:gd name="T12" fmla="*/ 21 w 36"/>
                <a:gd name="T13" fmla="*/ 23 h 96"/>
                <a:gd name="T14" fmla="*/ 21 w 36"/>
                <a:gd name="T15" fmla="*/ 23 h 96"/>
                <a:gd name="T16" fmla="*/ 21 w 36"/>
                <a:gd name="T17" fmla="*/ 24 h 96"/>
                <a:gd name="T18" fmla="*/ 21 w 36"/>
                <a:gd name="T19" fmla="*/ 25 h 96"/>
                <a:gd name="T20" fmla="*/ 21 w 36"/>
                <a:gd name="T21" fmla="*/ 30 h 96"/>
                <a:gd name="T22" fmla="*/ 17 w 36"/>
                <a:gd name="T23" fmla="*/ 40 h 96"/>
                <a:gd name="T24" fmla="*/ 9 w 36"/>
                <a:gd name="T25" fmla="*/ 52 h 96"/>
                <a:gd name="T26" fmla="*/ 5 w 36"/>
                <a:gd name="T27" fmla="*/ 60 h 96"/>
                <a:gd name="T28" fmla="*/ 3 w 36"/>
                <a:gd name="T29" fmla="*/ 69 h 96"/>
                <a:gd name="T30" fmla="*/ 4 w 36"/>
                <a:gd name="T31" fmla="*/ 74 h 96"/>
                <a:gd name="T32" fmla="*/ 5 w 36"/>
                <a:gd name="T33" fmla="*/ 78 h 96"/>
                <a:gd name="T34" fmla="*/ 9 w 36"/>
                <a:gd name="T35" fmla="*/ 86 h 96"/>
                <a:gd name="T36" fmla="*/ 21 w 36"/>
                <a:gd name="T37" fmla="*/ 96 h 96"/>
                <a:gd name="T38" fmla="*/ 16 w 36"/>
                <a:gd name="T39" fmla="*/ 82 h 96"/>
                <a:gd name="T40" fmla="*/ 15 w 36"/>
                <a:gd name="T41" fmla="*/ 76 h 96"/>
                <a:gd name="T42" fmla="*/ 15 w 36"/>
                <a:gd name="T43" fmla="*/ 73 h 96"/>
                <a:gd name="T44" fmla="*/ 16 w 36"/>
                <a:gd name="T45" fmla="*/ 70 h 96"/>
                <a:gd name="T46" fmla="*/ 21 w 36"/>
                <a:gd name="T47" fmla="*/ 60 h 96"/>
                <a:gd name="T48" fmla="*/ 30 w 36"/>
                <a:gd name="T49" fmla="*/ 48 h 96"/>
                <a:gd name="T50" fmla="*/ 34 w 36"/>
                <a:gd name="T51" fmla="*/ 40 h 96"/>
                <a:gd name="T52" fmla="*/ 36 w 36"/>
                <a:gd name="T53" fmla="*/ 31 h 96"/>
                <a:gd name="T54" fmla="*/ 33 w 36"/>
                <a:gd name="T55" fmla="*/ 21 h 96"/>
                <a:gd name="T56" fmla="*/ 32 w 36"/>
                <a:gd name="T57" fmla="*/ 18 h 96"/>
                <a:gd name="T58" fmla="*/ 32 w 36"/>
                <a:gd name="T59" fmla="*/ 18 h 96"/>
                <a:gd name="T60" fmla="*/ 31 w 36"/>
                <a:gd name="T61" fmla="*/ 16 h 96"/>
                <a:gd name="T62" fmla="*/ 28 w 36"/>
                <a:gd name="T63" fmla="*/ 13 h 96"/>
                <a:gd name="T64" fmla="*/ 14 w 36"/>
                <a:gd name="T65" fmla="*/ 4 h 96"/>
                <a:gd name="T66" fmla="*/ 0 w 36"/>
                <a:gd name="T67" fmla="*/ 0 h 96"/>
                <a:gd name="T68" fmla="*/ 10 w 36"/>
                <a:gd name="T69" fmla="*/ 10 h 96"/>
                <a:gd name="T70" fmla="*/ 19 w 36"/>
                <a:gd name="T71" fmla="*/ 20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6" h="96">
                  <a:moveTo>
                    <a:pt x="19" y="20"/>
                  </a:moveTo>
                  <a:cubicBezTo>
                    <a:pt x="20" y="21"/>
                    <a:pt x="20" y="22"/>
                    <a:pt x="21" y="23"/>
                  </a:cubicBezTo>
                  <a:cubicBezTo>
                    <a:pt x="21" y="23"/>
                    <a:pt x="21" y="23"/>
                    <a:pt x="21" y="23"/>
                  </a:cubicBezTo>
                  <a:cubicBezTo>
                    <a:pt x="21" y="23"/>
                    <a:pt x="21" y="23"/>
                    <a:pt x="21" y="23"/>
                  </a:cubicBezTo>
                  <a:cubicBezTo>
                    <a:pt x="21" y="23"/>
                    <a:pt x="21" y="23"/>
                    <a:pt x="21" y="23"/>
                  </a:cubicBezTo>
                  <a:cubicBezTo>
                    <a:pt x="21" y="23"/>
                    <a:pt x="21" y="23"/>
                    <a:pt x="21" y="23"/>
                  </a:cubicBezTo>
                  <a:cubicBezTo>
                    <a:pt x="21" y="23"/>
                    <a:pt x="21" y="23"/>
                    <a:pt x="21" y="23"/>
                  </a:cubicBezTo>
                  <a:cubicBezTo>
                    <a:pt x="21" y="23"/>
                    <a:pt x="21" y="23"/>
                    <a:pt x="21" y="23"/>
                  </a:cubicBezTo>
                  <a:cubicBezTo>
                    <a:pt x="21" y="23"/>
                    <a:pt x="21" y="24"/>
                    <a:pt x="21" y="24"/>
                  </a:cubicBezTo>
                  <a:cubicBezTo>
                    <a:pt x="21" y="25"/>
                    <a:pt x="21" y="25"/>
                    <a:pt x="21" y="25"/>
                  </a:cubicBezTo>
                  <a:cubicBezTo>
                    <a:pt x="22" y="27"/>
                    <a:pt x="22" y="28"/>
                    <a:pt x="21" y="30"/>
                  </a:cubicBezTo>
                  <a:cubicBezTo>
                    <a:pt x="21" y="33"/>
                    <a:pt x="19" y="36"/>
                    <a:pt x="17" y="40"/>
                  </a:cubicBezTo>
                  <a:cubicBezTo>
                    <a:pt x="14" y="43"/>
                    <a:pt x="11" y="47"/>
                    <a:pt x="9" y="52"/>
                  </a:cubicBezTo>
                  <a:cubicBezTo>
                    <a:pt x="7" y="54"/>
                    <a:pt x="6" y="57"/>
                    <a:pt x="5" y="60"/>
                  </a:cubicBezTo>
                  <a:cubicBezTo>
                    <a:pt x="4" y="62"/>
                    <a:pt x="3" y="66"/>
                    <a:pt x="3" y="69"/>
                  </a:cubicBezTo>
                  <a:cubicBezTo>
                    <a:pt x="3" y="71"/>
                    <a:pt x="3" y="72"/>
                    <a:pt x="4" y="74"/>
                  </a:cubicBezTo>
                  <a:cubicBezTo>
                    <a:pt x="4" y="75"/>
                    <a:pt x="4" y="77"/>
                    <a:pt x="5" y="78"/>
                  </a:cubicBezTo>
                  <a:cubicBezTo>
                    <a:pt x="6" y="81"/>
                    <a:pt x="7" y="83"/>
                    <a:pt x="9" y="86"/>
                  </a:cubicBezTo>
                  <a:cubicBezTo>
                    <a:pt x="12" y="90"/>
                    <a:pt x="16" y="94"/>
                    <a:pt x="21" y="96"/>
                  </a:cubicBezTo>
                  <a:cubicBezTo>
                    <a:pt x="18" y="91"/>
                    <a:pt x="17" y="87"/>
                    <a:pt x="16" y="82"/>
                  </a:cubicBezTo>
                  <a:cubicBezTo>
                    <a:pt x="16" y="80"/>
                    <a:pt x="15" y="78"/>
                    <a:pt x="15" y="76"/>
                  </a:cubicBezTo>
                  <a:cubicBezTo>
                    <a:pt x="15" y="75"/>
                    <a:pt x="15" y="74"/>
                    <a:pt x="15" y="73"/>
                  </a:cubicBezTo>
                  <a:cubicBezTo>
                    <a:pt x="15" y="72"/>
                    <a:pt x="16" y="71"/>
                    <a:pt x="16" y="70"/>
                  </a:cubicBezTo>
                  <a:cubicBezTo>
                    <a:pt x="17" y="67"/>
                    <a:pt x="19" y="64"/>
                    <a:pt x="21" y="60"/>
                  </a:cubicBezTo>
                  <a:cubicBezTo>
                    <a:pt x="24" y="56"/>
                    <a:pt x="27" y="53"/>
                    <a:pt x="30" y="48"/>
                  </a:cubicBezTo>
                  <a:cubicBezTo>
                    <a:pt x="31" y="46"/>
                    <a:pt x="33" y="43"/>
                    <a:pt x="34" y="40"/>
                  </a:cubicBezTo>
                  <a:cubicBezTo>
                    <a:pt x="35" y="37"/>
                    <a:pt x="36" y="34"/>
                    <a:pt x="36" y="31"/>
                  </a:cubicBezTo>
                  <a:cubicBezTo>
                    <a:pt x="36" y="27"/>
                    <a:pt x="35" y="24"/>
                    <a:pt x="33" y="21"/>
                  </a:cubicBezTo>
                  <a:cubicBezTo>
                    <a:pt x="33" y="20"/>
                    <a:pt x="33" y="19"/>
                    <a:pt x="32" y="18"/>
                  </a:cubicBezTo>
                  <a:cubicBezTo>
                    <a:pt x="32" y="18"/>
                    <a:pt x="32" y="18"/>
                    <a:pt x="32" y="18"/>
                  </a:cubicBezTo>
                  <a:cubicBezTo>
                    <a:pt x="31" y="16"/>
                    <a:pt x="31" y="16"/>
                    <a:pt x="31" y="16"/>
                  </a:cubicBezTo>
                  <a:cubicBezTo>
                    <a:pt x="30" y="15"/>
                    <a:pt x="29" y="14"/>
                    <a:pt x="28" y="13"/>
                  </a:cubicBezTo>
                  <a:cubicBezTo>
                    <a:pt x="24" y="9"/>
                    <a:pt x="19" y="6"/>
                    <a:pt x="14" y="4"/>
                  </a:cubicBezTo>
                  <a:cubicBezTo>
                    <a:pt x="10" y="2"/>
                    <a:pt x="5" y="1"/>
                    <a:pt x="0" y="0"/>
                  </a:cubicBezTo>
                  <a:cubicBezTo>
                    <a:pt x="3" y="3"/>
                    <a:pt x="7" y="6"/>
                    <a:pt x="10" y="10"/>
                  </a:cubicBezTo>
                  <a:cubicBezTo>
                    <a:pt x="14" y="13"/>
                    <a:pt x="17" y="17"/>
                    <a:pt x="19" y="20"/>
                  </a:cubicBezTo>
                  <a:close/>
                </a:path>
              </a:pathLst>
            </a:custGeom>
            <a:gradFill flip="none" rotWithShape="1">
              <a:gsLst>
                <a:gs pos="100000">
                  <a:srgbClr val="003366"/>
                </a:gs>
                <a:gs pos="40000">
                  <a:srgbClr val="0070C0"/>
                </a:gs>
                <a:gs pos="80000">
                  <a:srgbClr val="5AC8D9"/>
                </a:gs>
              </a:gsLst>
              <a:lin ang="5400000" scaled="1"/>
              <a:tileRect/>
            </a:gra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68564" tIns="34282" rIns="68564" bIns="34282" numCol="1" anchor="t" anchorCtr="0" compatLnSpc="1">
              <a:prstTxWarp prst="textNoShape">
                <a:avLst/>
              </a:prstTxWarp>
            </a:bodyPr>
            <a:lstStyle/>
            <a:p>
              <a:endParaRPr lang="en-GB" sz="1350"/>
            </a:p>
          </p:txBody>
        </p:sp>
        <p:sp>
          <p:nvSpPr>
            <p:cNvPr id="8" name="Freeform 975"/>
            <p:cNvSpPr>
              <a:spLocks/>
            </p:cNvSpPr>
            <p:nvPr/>
          </p:nvSpPr>
          <p:spPr bwMode="auto">
            <a:xfrm rot="4866898">
              <a:off x="2892210" y="-1657584"/>
              <a:ext cx="336918" cy="4301327"/>
            </a:xfrm>
            <a:custGeom>
              <a:avLst/>
              <a:gdLst>
                <a:gd name="T0" fmla="*/ 19 w 36"/>
                <a:gd name="T1" fmla="*/ 20 h 96"/>
                <a:gd name="T2" fmla="*/ 21 w 36"/>
                <a:gd name="T3" fmla="*/ 23 h 96"/>
                <a:gd name="T4" fmla="*/ 21 w 36"/>
                <a:gd name="T5" fmla="*/ 23 h 96"/>
                <a:gd name="T6" fmla="*/ 21 w 36"/>
                <a:gd name="T7" fmla="*/ 23 h 96"/>
                <a:gd name="T8" fmla="*/ 21 w 36"/>
                <a:gd name="T9" fmla="*/ 23 h 96"/>
                <a:gd name="T10" fmla="*/ 21 w 36"/>
                <a:gd name="T11" fmla="*/ 23 h 96"/>
                <a:gd name="T12" fmla="*/ 21 w 36"/>
                <a:gd name="T13" fmla="*/ 23 h 96"/>
                <a:gd name="T14" fmla="*/ 21 w 36"/>
                <a:gd name="T15" fmla="*/ 23 h 96"/>
                <a:gd name="T16" fmla="*/ 21 w 36"/>
                <a:gd name="T17" fmla="*/ 24 h 96"/>
                <a:gd name="T18" fmla="*/ 21 w 36"/>
                <a:gd name="T19" fmla="*/ 25 h 96"/>
                <a:gd name="T20" fmla="*/ 21 w 36"/>
                <a:gd name="T21" fmla="*/ 30 h 96"/>
                <a:gd name="T22" fmla="*/ 17 w 36"/>
                <a:gd name="T23" fmla="*/ 40 h 96"/>
                <a:gd name="T24" fmla="*/ 9 w 36"/>
                <a:gd name="T25" fmla="*/ 52 h 96"/>
                <a:gd name="T26" fmla="*/ 5 w 36"/>
                <a:gd name="T27" fmla="*/ 60 h 96"/>
                <a:gd name="T28" fmla="*/ 3 w 36"/>
                <a:gd name="T29" fmla="*/ 69 h 96"/>
                <a:gd name="T30" fmla="*/ 4 w 36"/>
                <a:gd name="T31" fmla="*/ 74 h 96"/>
                <a:gd name="T32" fmla="*/ 5 w 36"/>
                <a:gd name="T33" fmla="*/ 78 h 96"/>
                <a:gd name="T34" fmla="*/ 9 w 36"/>
                <a:gd name="T35" fmla="*/ 86 h 96"/>
                <a:gd name="T36" fmla="*/ 21 w 36"/>
                <a:gd name="T37" fmla="*/ 96 h 96"/>
                <a:gd name="T38" fmla="*/ 16 w 36"/>
                <a:gd name="T39" fmla="*/ 82 h 96"/>
                <a:gd name="T40" fmla="*/ 15 w 36"/>
                <a:gd name="T41" fmla="*/ 76 h 96"/>
                <a:gd name="T42" fmla="*/ 15 w 36"/>
                <a:gd name="T43" fmla="*/ 73 h 96"/>
                <a:gd name="T44" fmla="*/ 16 w 36"/>
                <a:gd name="T45" fmla="*/ 70 h 96"/>
                <a:gd name="T46" fmla="*/ 21 w 36"/>
                <a:gd name="T47" fmla="*/ 60 h 96"/>
                <a:gd name="T48" fmla="*/ 30 w 36"/>
                <a:gd name="T49" fmla="*/ 48 h 96"/>
                <a:gd name="T50" fmla="*/ 34 w 36"/>
                <a:gd name="T51" fmla="*/ 40 h 96"/>
                <a:gd name="T52" fmla="*/ 36 w 36"/>
                <a:gd name="T53" fmla="*/ 31 h 96"/>
                <a:gd name="T54" fmla="*/ 33 w 36"/>
                <a:gd name="T55" fmla="*/ 21 h 96"/>
                <a:gd name="T56" fmla="*/ 32 w 36"/>
                <a:gd name="T57" fmla="*/ 18 h 96"/>
                <a:gd name="T58" fmla="*/ 32 w 36"/>
                <a:gd name="T59" fmla="*/ 18 h 96"/>
                <a:gd name="T60" fmla="*/ 31 w 36"/>
                <a:gd name="T61" fmla="*/ 16 h 96"/>
                <a:gd name="T62" fmla="*/ 28 w 36"/>
                <a:gd name="T63" fmla="*/ 13 h 96"/>
                <a:gd name="T64" fmla="*/ 14 w 36"/>
                <a:gd name="T65" fmla="*/ 4 h 96"/>
                <a:gd name="T66" fmla="*/ 0 w 36"/>
                <a:gd name="T67" fmla="*/ 0 h 96"/>
                <a:gd name="T68" fmla="*/ 10 w 36"/>
                <a:gd name="T69" fmla="*/ 10 h 96"/>
                <a:gd name="T70" fmla="*/ 19 w 36"/>
                <a:gd name="T71" fmla="*/ 20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6" h="96">
                  <a:moveTo>
                    <a:pt x="19" y="20"/>
                  </a:moveTo>
                  <a:cubicBezTo>
                    <a:pt x="20" y="21"/>
                    <a:pt x="20" y="22"/>
                    <a:pt x="21" y="23"/>
                  </a:cubicBezTo>
                  <a:cubicBezTo>
                    <a:pt x="21" y="23"/>
                    <a:pt x="21" y="23"/>
                    <a:pt x="21" y="23"/>
                  </a:cubicBezTo>
                  <a:cubicBezTo>
                    <a:pt x="21" y="23"/>
                    <a:pt x="21" y="23"/>
                    <a:pt x="21" y="23"/>
                  </a:cubicBezTo>
                  <a:cubicBezTo>
                    <a:pt x="21" y="23"/>
                    <a:pt x="21" y="23"/>
                    <a:pt x="21" y="23"/>
                  </a:cubicBezTo>
                  <a:cubicBezTo>
                    <a:pt x="21" y="23"/>
                    <a:pt x="21" y="23"/>
                    <a:pt x="21" y="23"/>
                  </a:cubicBezTo>
                  <a:cubicBezTo>
                    <a:pt x="21" y="23"/>
                    <a:pt x="21" y="23"/>
                    <a:pt x="21" y="23"/>
                  </a:cubicBezTo>
                  <a:cubicBezTo>
                    <a:pt x="21" y="23"/>
                    <a:pt x="21" y="23"/>
                    <a:pt x="21" y="23"/>
                  </a:cubicBezTo>
                  <a:cubicBezTo>
                    <a:pt x="21" y="23"/>
                    <a:pt x="21" y="24"/>
                    <a:pt x="21" y="24"/>
                  </a:cubicBezTo>
                  <a:cubicBezTo>
                    <a:pt x="21" y="25"/>
                    <a:pt x="21" y="25"/>
                    <a:pt x="21" y="25"/>
                  </a:cubicBezTo>
                  <a:cubicBezTo>
                    <a:pt x="22" y="27"/>
                    <a:pt x="22" y="28"/>
                    <a:pt x="21" y="30"/>
                  </a:cubicBezTo>
                  <a:cubicBezTo>
                    <a:pt x="21" y="33"/>
                    <a:pt x="19" y="36"/>
                    <a:pt x="17" y="40"/>
                  </a:cubicBezTo>
                  <a:cubicBezTo>
                    <a:pt x="14" y="43"/>
                    <a:pt x="11" y="47"/>
                    <a:pt x="9" y="52"/>
                  </a:cubicBezTo>
                  <a:cubicBezTo>
                    <a:pt x="7" y="54"/>
                    <a:pt x="6" y="57"/>
                    <a:pt x="5" y="60"/>
                  </a:cubicBezTo>
                  <a:cubicBezTo>
                    <a:pt x="4" y="62"/>
                    <a:pt x="3" y="66"/>
                    <a:pt x="3" y="69"/>
                  </a:cubicBezTo>
                  <a:cubicBezTo>
                    <a:pt x="3" y="71"/>
                    <a:pt x="3" y="72"/>
                    <a:pt x="4" y="74"/>
                  </a:cubicBezTo>
                  <a:cubicBezTo>
                    <a:pt x="4" y="75"/>
                    <a:pt x="4" y="77"/>
                    <a:pt x="5" y="78"/>
                  </a:cubicBezTo>
                  <a:cubicBezTo>
                    <a:pt x="6" y="81"/>
                    <a:pt x="7" y="83"/>
                    <a:pt x="9" y="86"/>
                  </a:cubicBezTo>
                  <a:cubicBezTo>
                    <a:pt x="12" y="90"/>
                    <a:pt x="16" y="94"/>
                    <a:pt x="21" y="96"/>
                  </a:cubicBezTo>
                  <a:cubicBezTo>
                    <a:pt x="18" y="91"/>
                    <a:pt x="17" y="87"/>
                    <a:pt x="16" y="82"/>
                  </a:cubicBezTo>
                  <a:cubicBezTo>
                    <a:pt x="16" y="80"/>
                    <a:pt x="15" y="78"/>
                    <a:pt x="15" y="76"/>
                  </a:cubicBezTo>
                  <a:cubicBezTo>
                    <a:pt x="15" y="75"/>
                    <a:pt x="15" y="74"/>
                    <a:pt x="15" y="73"/>
                  </a:cubicBezTo>
                  <a:cubicBezTo>
                    <a:pt x="15" y="72"/>
                    <a:pt x="16" y="71"/>
                    <a:pt x="16" y="70"/>
                  </a:cubicBezTo>
                  <a:cubicBezTo>
                    <a:pt x="17" y="67"/>
                    <a:pt x="19" y="64"/>
                    <a:pt x="21" y="60"/>
                  </a:cubicBezTo>
                  <a:cubicBezTo>
                    <a:pt x="24" y="56"/>
                    <a:pt x="27" y="53"/>
                    <a:pt x="30" y="48"/>
                  </a:cubicBezTo>
                  <a:cubicBezTo>
                    <a:pt x="31" y="46"/>
                    <a:pt x="33" y="43"/>
                    <a:pt x="34" y="40"/>
                  </a:cubicBezTo>
                  <a:cubicBezTo>
                    <a:pt x="35" y="37"/>
                    <a:pt x="36" y="34"/>
                    <a:pt x="36" y="31"/>
                  </a:cubicBezTo>
                  <a:cubicBezTo>
                    <a:pt x="36" y="27"/>
                    <a:pt x="35" y="24"/>
                    <a:pt x="33" y="21"/>
                  </a:cubicBezTo>
                  <a:cubicBezTo>
                    <a:pt x="33" y="20"/>
                    <a:pt x="33" y="19"/>
                    <a:pt x="32" y="18"/>
                  </a:cubicBezTo>
                  <a:cubicBezTo>
                    <a:pt x="32" y="18"/>
                    <a:pt x="32" y="18"/>
                    <a:pt x="32" y="18"/>
                  </a:cubicBezTo>
                  <a:cubicBezTo>
                    <a:pt x="31" y="16"/>
                    <a:pt x="31" y="16"/>
                    <a:pt x="31" y="16"/>
                  </a:cubicBezTo>
                  <a:cubicBezTo>
                    <a:pt x="30" y="15"/>
                    <a:pt x="29" y="14"/>
                    <a:pt x="28" y="13"/>
                  </a:cubicBezTo>
                  <a:cubicBezTo>
                    <a:pt x="24" y="9"/>
                    <a:pt x="19" y="6"/>
                    <a:pt x="14" y="4"/>
                  </a:cubicBezTo>
                  <a:cubicBezTo>
                    <a:pt x="10" y="2"/>
                    <a:pt x="5" y="1"/>
                    <a:pt x="0" y="0"/>
                  </a:cubicBezTo>
                  <a:cubicBezTo>
                    <a:pt x="3" y="3"/>
                    <a:pt x="7" y="6"/>
                    <a:pt x="10" y="10"/>
                  </a:cubicBezTo>
                  <a:cubicBezTo>
                    <a:pt x="14" y="13"/>
                    <a:pt x="17" y="17"/>
                    <a:pt x="19" y="20"/>
                  </a:cubicBezTo>
                  <a:close/>
                </a:path>
              </a:pathLst>
            </a:custGeom>
            <a:gradFill flip="none" rotWithShape="1">
              <a:gsLst>
                <a:gs pos="100000">
                  <a:srgbClr val="003366"/>
                </a:gs>
                <a:gs pos="40000">
                  <a:srgbClr val="0070C0"/>
                </a:gs>
                <a:gs pos="80000">
                  <a:srgbClr val="5AC8D9"/>
                </a:gs>
              </a:gsLst>
              <a:lin ang="5400000" scaled="1"/>
              <a:tileRect/>
            </a:gra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68564" tIns="34282" rIns="68564" bIns="34282" numCol="1" anchor="t" anchorCtr="0" compatLnSpc="1">
              <a:prstTxWarp prst="textNoShape">
                <a:avLst/>
              </a:prstTxWarp>
            </a:bodyPr>
            <a:lstStyle/>
            <a:p>
              <a:endParaRPr lang="en-GB" sz="1350"/>
            </a:p>
          </p:txBody>
        </p:sp>
        <p:sp>
          <p:nvSpPr>
            <p:cNvPr id="9" name="Freeform 975"/>
            <p:cNvSpPr>
              <a:spLocks/>
            </p:cNvSpPr>
            <p:nvPr/>
          </p:nvSpPr>
          <p:spPr bwMode="auto">
            <a:xfrm rot="15397803">
              <a:off x="3325293" y="-2033441"/>
              <a:ext cx="433664" cy="5435488"/>
            </a:xfrm>
            <a:custGeom>
              <a:avLst/>
              <a:gdLst>
                <a:gd name="T0" fmla="*/ 19 w 36"/>
                <a:gd name="T1" fmla="*/ 20 h 96"/>
                <a:gd name="T2" fmla="*/ 21 w 36"/>
                <a:gd name="T3" fmla="*/ 23 h 96"/>
                <a:gd name="T4" fmla="*/ 21 w 36"/>
                <a:gd name="T5" fmla="*/ 23 h 96"/>
                <a:gd name="T6" fmla="*/ 21 w 36"/>
                <a:gd name="T7" fmla="*/ 23 h 96"/>
                <a:gd name="T8" fmla="*/ 21 w 36"/>
                <a:gd name="T9" fmla="*/ 23 h 96"/>
                <a:gd name="T10" fmla="*/ 21 w 36"/>
                <a:gd name="T11" fmla="*/ 23 h 96"/>
                <a:gd name="T12" fmla="*/ 21 w 36"/>
                <a:gd name="T13" fmla="*/ 23 h 96"/>
                <a:gd name="T14" fmla="*/ 21 w 36"/>
                <a:gd name="T15" fmla="*/ 23 h 96"/>
                <a:gd name="T16" fmla="*/ 21 w 36"/>
                <a:gd name="T17" fmla="*/ 24 h 96"/>
                <a:gd name="T18" fmla="*/ 21 w 36"/>
                <a:gd name="T19" fmla="*/ 25 h 96"/>
                <a:gd name="T20" fmla="*/ 21 w 36"/>
                <a:gd name="T21" fmla="*/ 30 h 96"/>
                <a:gd name="T22" fmla="*/ 17 w 36"/>
                <a:gd name="T23" fmla="*/ 40 h 96"/>
                <a:gd name="T24" fmla="*/ 9 w 36"/>
                <a:gd name="T25" fmla="*/ 52 h 96"/>
                <a:gd name="T26" fmla="*/ 5 w 36"/>
                <a:gd name="T27" fmla="*/ 60 h 96"/>
                <a:gd name="T28" fmla="*/ 3 w 36"/>
                <a:gd name="T29" fmla="*/ 69 h 96"/>
                <a:gd name="T30" fmla="*/ 4 w 36"/>
                <a:gd name="T31" fmla="*/ 74 h 96"/>
                <a:gd name="T32" fmla="*/ 5 w 36"/>
                <a:gd name="T33" fmla="*/ 78 h 96"/>
                <a:gd name="T34" fmla="*/ 9 w 36"/>
                <a:gd name="T35" fmla="*/ 86 h 96"/>
                <a:gd name="T36" fmla="*/ 21 w 36"/>
                <a:gd name="T37" fmla="*/ 96 h 96"/>
                <a:gd name="T38" fmla="*/ 16 w 36"/>
                <a:gd name="T39" fmla="*/ 82 h 96"/>
                <a:gd name="T40" fmla="*/ 15 w 36"/>
                <a:gd name="T41" fmla="*/ 76 h 96"/>
                <a:gd name="T42" fmla="*/ 15 w 36"/>
                <a:gd name="T43" fmla="*/ 73 h 96"/>
                <a:gd name="T44" fmla="*/ 16 w 36"/>
                <a:gd name="T45" fmla="*/ 70 h 96"/>
                <a:gd name="T46" fmla="*/ 21 w 36"/>
                <a:gd name="T47" fmla="*/ 60 h 96"/>
                <a:gd name="T48" fmla="*/ 30 w 36"/>
                <a:gd name="T49" fmla="*/ 48 h 96"/>
                <a:gd name="T50" fmla="*/ 34 w 36"/>
                <a:gd name="T51" fmla="*/ 40 h 96"/>
                <a:gd name="T52" fmla="*/ 36 w 36"/>
                <a:gd name="T53" fmla="*/ 31 h 96"/>
                <a:gd name="T54" fmla="*/ 33 w 36"/>
                <a:gd name="T55" fmla="*/ 21 h 96"/>
                <a:gd name="T56" fmla="*/ 32 w 36"/>
                <a:gd name="T57" fmla="*/ 18 h 96"/>
                <a:gd name="T58" fmla="*/ 32 w 36"/>
                <a:gd name="T59" fmla="*/ 18 h 96"/>
                <a:gd name="T60" fmla="*/ 31 w 36"/>
                <a:gd name="T61" fmla="*/ 16 h 96"/>
                <a:gd name="T62" fmla="*/ 28 w 36"/>
                <a:gd name="T63" fmla="*/ 13 h 96"/>
                <a:gd name="T64" fmla="*/ 14 w 36"/>
                <a:gd name="T65" fmla="*/ 4 h 96"/>
                <a:gd name="T66" fmla="*/ 0 w 36"/>
                <a:gd name="T67" fmla="*/ 0 h 96"/>
                <a:gd name="T68" fmla="*/ 10 w 36"/>
                <a:gd name="T69" fmla="*/ 10 h 96"/>
                <a:gd name="T70" fmla="*/ 19 w 36"/>
                <a:gd name="T71" fmla="*/ 20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6" h="96">
                  <a:moveTo>
                    <a:pt x="19" y="20"/>
                  </a:moveTo>
                  <a:cubicBezTo>
                    <a:pt x="20" y="21"/>
                    <a:pt x="20" y="22"/>
                    <a:pt x="21" y="23"/>
                  </a:cubicBezTo>
                  <a:cubicBezTo>
                    <a:pt x="21" y="23"/>
                    <a:pt x="21" y="23"/>
                    <a:pt x="21" y="23"/>
                  </a:cubicBezTo>
                  <a:cubicBezTo>
                    <a:pt x="21" y="23"/>
                    <a:pt x="21" y="23"/>
                    <a:pt x="21" y="23"/>
                  </a:cubicBezTo>
                  <a:cubicBezTo>
                    <a:pt x="21" y="23"/>
                    <a:pt x="21" y="23"/>
                    <a:pt x="21" y="23"/>
                  </a:cubicBezTo>
                  <a:cubicBezTo>
                    <a:pt x="21" y="23"/>
                    <a:pt x="21" y="23"/>
                    <a:pt x="21" y="23"/>
                  </a:cubicBezTo>
                  <a:cubicBezTo>
                    <a:pt x="21" y="23"/>
                    <a:pt x="21" y="23"/>
                    <a:pt x="21" y="23"/>
                  </a:cubicBezTo>
                  <a:cubicBezTo>
                    <a:pt x="21" y="23"/>
                    <a:pt x="21" y="23"/>
                    <a:pt x="21" y="23"/>
                  </a:cubicBezTo>
                  <a:cubicBezTo>
                    <a:pt x="21" y="23"/>
                    <a:pt x="21" y="24"/>
                    <a:pt x="21" y="24"/>
                  </a:cubicBezTo>
                  <a:cubicBezTo>
                    <a:pt x="21" y="25"/>
                    <a:pt x="21" y="25"/>
                    <a:pt x="21" y="25"/>
                  </a:cubicBezTo>
                  <a:cubicBezTo>
                    <a:pt x="22" y="27"/>
                    <a:pt x="22" y="28"/>
                    <a:pt x="21" y="30"/>
                  </a:cubicBezTo>
                  <a:cubicBezTo>
                    <a:pt x="21" y="33"/>
                    <a:pt x="19" y="36"/>
                    <a:pt x="17" y="40"/>
                  </a:cubicBezTo>
                  <a:cubicBezTo>
                    <a:pt x="14" y="43"/>
                    <a:pt x="11" y="47"/>
                    <a:pt x="9" y="52"/>
                  </a:cubicBezTo>
                  <a:cubicBezTo>
                    <a:pt x="7" y="54"/>
                    <a:pt x="6" y="57"/>
                    <a:pt x="5" y="60"/>
                  </a:cubicBezTo>
                  <a:cubicBezTo>
                    <a:pt x="4" y="62"/>
                    <a:pt x="3" y="66"/>
                    <a:pt x="3" y="69"/>
                  </a:cubicBezTo>
                  <a:cubicBezTo>
                    <a:pt x="3" y="71"/>
                    <a:pt x="3" y="72"/>
                    <a:pt x="4" y="74"/>
                  </a:cubicBezTo>
                  <a:cubicBezTo>
                    <a:pt x="4" y="75"/>
                    <a:pt x="4" y="77"/>
                    <a:pt x="5" y="78"/>
                  </a:cubicBezTo>
                  <a:cubicBezTo>
                    <a:pt x="6" y="81"/>
                    <a:pt x="7" y="83"/>
                    <a:pt x="9" y="86"/>
                  </a:cubicBezTo>
                  <a:cubicBezTo>
                    <a:pt x="12" y="90"/>
                    <a:pt x="16" y="94"/>
                    <a:pt x="21" y="96"/>
                  </a:cubicBezTo>
                  <a:cubicBezTo>
                    <a:pt x="18" y="91"/>
                    <a:pt x="17" y="87"/>
                    <a:pt x="16" y="82"/>
                  </a:cubicBezTo>
                  <a:cubicBezTo>
                    <a:pt x="16" y="80"/>
                    <a:pt x="15" y="78"/>
                    <a:pt x="15" y="76"/>
                  </a:cubicBezTo>
                  <a:cubicBezTo>
                    <a:pt x="15" y="75"/>
                    <a:pt x="15" y="74"/>
                    <a:pt x="15" y="73"/>
                  </a:cubicBezTo>
                  <a:cubicBezTo>
                    <a:pt x="15" y="72"/>
                    <a:pt x="16" y="71"/>
                    <a:pt x="16" y="70"/>
                  </a:cubicBezTo>
                  <a:cubicBezTo>
                    <a:pt x="17" y="67"/>
                    <a:pt x="19" y="64"/>
                    <a:pt x="21" y="60"/>
                  </a:cubicBezTo>
                  <a:cubicBezTo>
                    <a:pt x="24" y="56"/>
                    <a:pt x="27" y="53"/>
                    <a:pt x="30" y="48"/>
                  </a:cubicBezTo>
                  <a:cubicBezTo>
                    <a:pt x="31" y="46"/>
                    <a:pt x="33" y="43"/>
                    <a:pt x="34" y="40"/>
                  </a:cubicBezTo>
                  <a:cubicBezTo>
                    <a:pt x="35" y="37"/>
                    <a:pt x="36" y="34"/>
                    <a:pt x="36" y="31"/>
                  </a:cubicBezTo>
                  <a:cubicBezTo>
                    <a:pt x="36" y="27"/>
                    <a:pt x="35" y="24"/>
                    <a:pt x="33" y="21"/>
                  </a:cubicBezTo>
                  <a:cubicBezTo>
                    <a:pt x="33" y="20"/>
                    <a:pt x="33" y="19"/>
                    <a:pt x="32" y="18"/>
                  </a:cubicBezTo>
                  <a:cubicBezTo>
                    <a:pt x="32" y="18"/>
                    <a:pt x="32" y="18"/>
                    <a:pt x="32" y="18"/>
                  </a:cubicBezTo>
                  <a:cubicBezTo>
                    <a:pt x="31" y="16"/>
                    <a:pt x="31" y="16"/>
                    <a:pt x="31" y="16"/>
                  </a:cubicBezTo>
                  <a:cubicBezTo>
                    <a:pt x="30" y="15"/>
                    <a:pt x="29" y="14"/>
                    <a:pt x="28" y="13"/>
                  </a:cubicBezTo>
                  <a:cubicBezTo>
                    <a:pt x="24" y="9"/>
                    <a:pt x="19" y="6"/>
                    <a:pt x="14" y="4"/>
                  </a:cubicBezTo>
                  <a:cubicBezTo>
                    <a:pt x="10" y="2"/>
                    <a:pt x="5" y="1"/>
                    <a:pt x="0" y="0"/>
                  </a:cubicBezTo>
                  <a:cubicBezTo>
                    <a:pt x="3" y="3"/>
                    <a:pt x="7" y="6"/>
                    <a:pt x="10" y="10"/>
                  </a:cubicBezTo>
                  <a:cubicBezTo>
                    <a:pt x="14" y="13"/>
                    <a:pt x="17" y="17"/>
                    <a:pt x="19" y="20"/>
                  </a:cubicBezTo>
                  <a:close/>
                </a:path>
              </a:pathLst>
            </a:custGeom>
            <a:gradFill flip="none" rotWithShape="1">
              <a:gsLst>
                <a:gs pos="100000">
                  <a:srgbClr val="003366"/>
                </a:gs>
                <a:gs pos="40000">
                  <a:srgbClr val="0070C0"/>
                </a:gs>
                <a:gs pos="80000">
                  <a:srgbClr val="5AC8D9"/>
                </a:gs>
              </a:gsLst>
              <a:lin ang="5400000" scaled="1"/>
              <a:tileRect/>
            </a:gra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68564" tIns="34282" rIns="68564" bIns="34282" numCol="1" anchor="t" anchorCtr="0" compatLnSpc="1">
              <a:prstTxWarp prst="textNoShape">
                <a:avLst/>
              </a:prstTxWarp>
            </a:bodyPr>
            <a:lstStyle/>
            <a:p>
              <a:endParaRPr lang="en-GB" sz="1350"/>
            </a:p>
          </p:txBody>
        </p:sp>
      </p:grpSp>
      <p:sp>
        <p:nvSpPr>
          <p:cNvPr id="10" name="Freeform 975"/>
          <p:cNvSpPr>
            <a:spLocks/>
          </p:cNvSpPr>
          <p:nvPr userDrawn="1"/>
        </p:nvSpPr>
        <p:spPr bwMode="auto">
          <a:xfrm rot="16200000">
            <a:off x="5913218" y="581749"/>
            <a:ext cx="365565" cy="12192001"/>
          </a:xfrm>
          <a:custGeom>
            <a:avLst/>
            <a:gdLst>
              <a:gd name="T0" fmla="*/ 19 w 36"/>
              <a:gd name="T1" fmla="*/ 20 h 96"/>
              <a:gd name="T2" fmla="*/ 21 w 36"/>
              <a:gd name="T3" fmla="*/ 23 h 96"/>
              <a:gd name="T4" fmla="*/ 21 w 36"/>
              <a:gd name="T5" fmla="*/ 23 h 96"/>
              <a:gd name="T6" fmla="*/ 21 w 36"/>
              <a:gd name="T7" fmla="*/ 23 h 96"/>
              <a:gd name="T8" fmla="*/ 21 w 36"/>
              <a:gd name="T9" fmla="*/ 23 h 96"/>
              <a:gd name="T10" fmla="*/ 21 w 36"/>
              <a:gd name="T11" fmla="*/ 23 h 96"/>
              <a:gd name="T12" fmla="*/ 21 w 36"/>
              <a:gd name="T13" fmla="*/ 23 h 96"/>
              <a:gd name="T14" fmla="*/ 21 w 36"/>
              <a:gd name="T15" fmla="*/ 23 h 96"/>
              <a:gd name="T16" fmla="*/ 21 w 36"/>
              <a:gd name="T17" fmla="*/ 24 h 96"/>
              <a:gd name="T18" fmla="*/ 21 w 36"/>
              <a:gd name="T19" fmla="*/ 25 h 96"/>
              <a:gd name="T20" fmla="*/ 21 w 36"/>
              <a:gd name="T21" fmla="*/ 30 h 96"/>
              <a:gd name="T22" fmla="*/ 17 w 36"/>
              <a:gd name="T23" fmla="*/ 40 h 96"/>
              <a:gd name="T24" fmla="*/ 9 w 36"/>
              <a:gd name="T25" fmla="*/ 52 h 96"/>
              <a:gd name="T26" fmla="*/ 5 w 36"/>
              <a:gd name="T27" fmla="*/ 60 h 96"/>
              <a:gd name="T28" fmla="*/ 3 w 36"/>
              <a:gd name="T29" fmla="*/ 69 h 96"/>
              <a:gd name="T30" fmla="*/ 4 w 36"/>
              <a:gd name="T31" fmla="*/ 74 h 96"/>
              <a:gd name="T32" fmla="*/ 5 w 36"/>
              <a:gd name="T33" fmla="*/ 78 h 96"/>
              <a:gd name="T34" fmla="*/ 9 w 36"/>
              <a:gd name="T35" fmla="*/ 86 h 96"/>
              <a:gd name="T36" fmla="*/ 21 w 36"/>
              <a:gd name="T37" fmla="*/ 96 h 96"/>
              <a:gd name="T38" fmla="*/ 16 w 36"/>
              <a:gd name="T39" fmla="*/ 82 h 96"/>
              <a:gd name="T40" fmla="*/ 15 w 36"/>
              <a:gd name="T41" fmla="*/ 76 h 96"/>
              <a:gd name="T42" fmla="*/ 15 w 36"/>
              <a:gd name="T43" fmla="*/ 73 h 96"/>
              <a:gd name="T44" fmla="*/ 16 w 36"/>
              <a:gd name="T45" fmla="*/ 70 h 96"/>
              <a:gd name="T46" fmla="*/ 21 w 36"/>
              <a:gd name="T47" fmla="*/ 60 h 96"/>
              <a:gd name="T48" fmla="*/ 30 w 36"/>
              <a:gd name="T49" fmla="*/ 48 h 96"/>
              <a:gd name="T50" fmla="*/ 34 w 36"/>
              <a:gd name="T51" fmla="*/ 40 h 96"/>
              <a:gd name="T52" fmla="*/ 36 w 36"/>
              <a:gd name="T53" fmla="*/ 31 h 96"/>
              <a:gd name="T54" fmla="*/ 33 w 36"/>
              <a:gd name="T55" fmla="*/ 21 h 96"/>
              <a:gd name="T56" fmla="*/ 32 w 36"/>
              <a:gd name="T57" fmla="*/ 18 h 96"/>
              <a:gd name="T58" fmla="*/ 32 w 36"/>
              <a:gd name="T59" fmla="*/ 18 h 96"/>
              <a:gd name="T60" fmla="*/ 31 w 36"/>
              <a:gd name="T61" fmla="*/ 16 h 96"/>
              <a:gd name="T62" fmla="*/ 28 w 36"/>
              <a:gd name="T63" fmla="*/ 13 h 96"/>
              <a:gd name="T64" fmla="*/ 14 w 36"/>
              <a:gd name="T65" fmla="*/ 4 h 96"/>
              <a:gd name="T66" fmla="*/ 0 w 36"/>
              <a:gd name="T67" fmla="*/ 0 h 96"/>
              <a:gd name="T68" fmla="*/ 10 w 36"/>
              <a:gd name="T69" fmla="*/ 10 h 96"/>
              <a:gd name="T70" fmla="*/ 19 w 36"/>
              <a:gd name="T71" fmla="*/ 20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6" h="96">
                <a:moveTo>
                  <a:pt x="19" y="20"/>
                </a:moveTo>
                <a:cubicBezTo>
                  <a:pt x="20" y="21"/>
                  <a:pt x="20" y="22"/>
                  <a:pt x="21" y="23"/>
                </a:cubicBezTo>
                <a:cubicBezTo>
                  <a:pt x="21" y="23"/>
                  <a:pt x="21" y="23"/>
                  <a:pt x="21" y="23"/>
                </a:cubicBezTo>
                <a:cubicBezTo>
                  <a:pt x="21" y="23"/>
                  <a:pt x="21" y="23"/>
                  <a:pt x="21" y="23"/>
                </a:cubicBezTo>
                <a:cubicBezTo>
                  <a:pt x="21" y="23"/>
                  <a:pt x="21" y="23"/>
                  <a:pt x="21" y="23"/>
                </a:cubicBezTo>
                <a:cubicBezTo>
                  <a:pt x="21" y="23"/>
                  <a:pt x="21" y="23"/>
                  <a:pt x="21" y="23"/>
                </a:cubicBezTo>
                <a:cubicBezTo>
                  <a:pt x="21" y="23"/>
                  <a:pt x="21" y="23"/>
                  <a:pt x="21" y="23"/>
                </a:cubicBezTo>
                <a:cubicBezTo>
                  <a:pt x="21" y="23"/>
                  <a:pt x="21" y="23"/>
                  <a:pt x="21" y="23"/>
                </a:cubicBezTo>
                <a:cubicBezTo>
                  <a:pt x="21" y="23"/>
                  <a:pt x="21" y="24"/>
                  <a:pt x="21" y="24"/>
                </a:cubicBezTo>
                <a:cubicBezTo>
                  <a:pt x="21" y="25"/>
                  <a:pt x="21" y="25"/>
                  <a:pt x="21" y="25"/>
                </a:cubicBezTo>
                <a:cubicBezTo>
                  <a:pt x="22" y="27"/>
                  <a:pt x="22" y="28"/>
                  <a:pt x="21" y="30"/>
                </a:cubicBezTo>
                <a:cubicBezTo>
                  <a:pt x="21" y="33"/>
                  <a:pt x="19" y="36"/>
                  <a:pt x="17" y="40"/>
                </a:cubicBezTo>
                <a:cubicBezTo>
                  <a:pt x="14" y="43"/>
                  <a:pt x="11" y="47"/>
                  <a:pt x="9" y="52"/>
                </a:cubicBezTo>
                <a:cubicBezTo>
                  <a:pt x="7" y="54"/>
                  <a:pt x="6" y="57"/>
                  <a:pt x="5" y="60"/>
                </a:cubicBezTo>
                <a:cubicBezTo>
                  <a:pt x="4" y="62"/>
                  <a:pt x="3" y="66"/>
                  <a:pt x="3" y="69"/>
                </a:cubicBezTo>
                <a:cubicBezTo>
                  <a:pt x="3" y="71"/>
                  <a:pt x="3" y="72"/>
                  <a:pt x="4" y="74"/>
                </a:cubicBezTo>
                <a:cubicBezTo>
                  <a:pt x="4" y="75"/>
                  <a:pt x="4" y="77"/>
                  <a:pt x="5" y="78"/>
                </a:cubicBezTo>
                <a:cubicBezTo>
                  <a:pt x="6" y="81"/>
                  <a:pt x="7" y="83"/>
                  <a:pt x="9" y="86"/>
                </a:cubicBezTo>
                <a:cubicBezTo>
                  <a:pt x="12" y="90"/>
                  <a:pt x="16" y="94"/>
                  <a:pt x="21" y="96"/>
                </a:cubicBezTo>
                <a:cubicBezTo>
                  <a:pt x="18" y="91"/>
                  <a:pt x="17" y="87"/>
                  <a:pt x="16" y="82"/>
                </a:cubicBezTo>
                <a:cubicBezTo>
                  <a:pt x="16" y="80"/>
                  <a:pt x="15" y="78"/>
                  <a:pt x="15" y="76"/>
                </a:cubicBezTo>
                <a:cubicBezTo>
                  <a:pt x="15" y="75"/>
                  <a:pt x="15" y="74"/>
                  <a:pt x="15" y="73"/>
                </a:cubicBezTo>
                <a:cubicBezTo>
                  <a:pt x="15" y="72"/>
                  <a:pt x="16" y="71"/>
                  <a:pt x="16" y="70"/>
                </a:cubicBezTo>
                <a:cubicBezTo>
                  <a:pt x="17" y="67"/>
                  <a:pt x="19" y="64"/>
                  <a:pt x="21" y="60"/>
                </a:cubicBezTo>
                <a:cubicBezTo>
                  <a:pt x="24" y="56"/>
                  <a:pt x="27" y="53"/>
                  <a:pt x="30" y="48"/>
                </a:cubicBezTo>
                <a:cubicBezTo>
                  <a:pt x="31" y="46"/>
                  <a:pt x="33" y="43"/>
                  <a:pt x="34" y="40"/>
                </a:cubicBezTo>
                <a:cubicBezTo>
                  <a:pt x="35" y="37"/>
                  <a:pt x="36" y="34"/>
                  <a:pt x="36" y="31"/>
                </a:cubicBezTo>
                <a:cubicBezTo>
                  <a:pt x="36" y="27"/>
                  <a:pt x="35" y="24"/>
                  <a:pt x="33" y="21"/>
                </a:cubicBezTo>
                <a:cubicBezTo>
                  <a:pt x="33" y="20"/>
                  <a:pt x="33" y="19"/>
                  <a:pt x="32" y="18"/>
                </a:cubicBezTo>
                <a:cubicBezTo>
                  <a:pt x="32" y="18"/>
                  <a:pt x="32" y="18"/>
                  <a:pt x="32" y="18"/>
                </a:cubicBezTo>
                <a:cubicBezTo>
                  <a:pt x="31" y="16"/>
                  <a:pt x="31" y="16"/>
                  <a:pt x="31" y="16"/>
                </a:cubicBezTo>
                <a:cubicBezTo>
                  <a:pt x="30" y="15"/>
                  <a:pt x="29" y="14"/>
                  <a:pt x="28" y="13"/>
                </a:cubicBezTo>
                <a:cubicBezTo>
                  <a:pt x="24" y="9"/>
                  <a:pt x="19" y="6"/>
                  <a:pt x="14" y="4"/>
                </a:cubicBezTo>
                <a:cubicBezTo>
                  <a:pt x="10" y="2"/>
                  <a:pt x="5" y="1"/>
                  <a:pt x="0" y="0"/>
                </a:cubicBezTo>
                <a:cubicBezTo>
                  <a:pt x="3" y="3"/>
                  <a:pt x="7" y="6"/>
                  <a:pt x="10" y="10"/>
                </a:cubicBezTo>
                <a:cubicBezTo>
                  <a:pt x="14" y="13"/>
                  <a:pt x="17" y="17"/>
                  <a:pt x="19" y="20"/>
                </a:cubicBezTo>
                <a:close/>
              </a:path>
            </a:pathLst>
          </a:custGeom>
          <a:gradFill flip="none" rotWithShape="1">
            <a:gsLst>
              <a:gs pos="60000">
                <a:srgbClr val="0070C0"/>
              </a:gs>
              <a:gs pos="0">
                <a:srgbClr val="003366"/>
              </a:gs>
              <a:gs pos="20000">
                <a:srgbClr val="5AC8D9"/>
              </a:gs>
            </a:gsLst>
            <a:lin ang="5400000" scaled="1"/>
            <a:tileRect/>
          </a:gra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68564" tIns="34282" rIns="68564" bIns="34282" numCol="1" anchor="t" anchorCtr="0" compatLnSpc="1">
            <a:prstTxWarp prst="textNoShape">
              <a:avLst/>
            </a:prstTxWarp>
          </a:bodyPr>
          <a:lstStyle/>
          <a:p>
            <a:endParaRPr lang="en-GB" sz="1350" dirty="0"/>
          </a:p>
        </p:txBody>
      </p:sp>
    </p:spTree>
    <p:extLst>
      <p:ext uri="{BB962C8B-B14F-4D97-AF65-F5344CB8AC3E}">
        <p14:creationId xmlns:p14="http://schemas.microsoft.com/office/powerpoint/2010/main" val="2919923006"/>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F-ILD Title and Content">
    <p:spTree>
      <p:nvGrpSpPr>
        <p:cNvPr id="1" name=""/>
        <p:cNvGrpSpPr/>
        <p:nvPr/>
      </p:nvGrpSpPr>
      <p:grpSpPr>
        <a:xfrm>
          <a:off x="0" y="0"/>
          <a:ext cx="0" cy="0"/>
          <a:chOff x="0" y="0"/>
          <a:chExt cx="0" cy="0"/>
        </a:xfrm>
      </p:grpSpPr>
      <p:sp>
        <p:nvSpPr>
          <p:cNvPr id="7" name="Freeform 975"/>
          <p:cNvSpPr>
            <a:spLocks/>
          </p:cNvSpPr>
          <p:nvPr userDrawn="1"/>
        </p:nvSpPr>
        <p:spPr bwMode="auto">
          <a:xfrm rot="16200000">
            <a:off x="6001907" y="-5010454"/>
            <a:ext cx="159607" cy="12220579"/>
          </a:xfrm>
          <a:custGeom>
            <a:avLst/>
            <a:gdLst>
              <a:gd name="T0" fmla="*/ 19 w 36"/>
              <a:gd name="T1" fmla="*/ 20 h 96"/>
              <a:gd name="T2" fmla="*/ 21 w 36"/>
              <a:gd name="T3" fmla="*/ 23 h 96"/>
              <a:gd name="T4" fmla="*/ 21 w 36"/>
              <a:gd name="T5" fmla="*/ 23 h 96"/>
              <a:gd name="T6" fmla="*/ 21 w 36"/>
              <a:gd name="T7" fmla="*/ 23 h 96"/>
              <a:gd name="T8" fmla="*/ 21 w 36"/>
              <a:gd name="T9" fmla="*/ 23 h 96"/>
              <a:gd name="T10" fmla="*/ 21 w 36"/>
              <a:gd name="T11" fmla="*/ 23 h 96"/>
              <a:gd name="T12" fmla="*/ 21 w 36"/>
              <a:gd name="T13" fmla="*/ 23 h 96"/>
              <a:gd name="T14" fmla="*/ 21 w 36"/>
              <a:gd name="T15" fmla="*/ 23 h 96"/>
              <a:gd name="T16" fmla="*/ 21 w 36"/>
              <a:gd name="T17" fmla="*/ 24 h 96"/>
              <a:gd name="T18" fmla="*/ 21 w 36"/>
              <a:gd name="T19" fmla="*/ 25 h 96"/>
              <a:gd name="T20" fmla="*/ 21 w 36"/>
              <a:gd name="T21" fmla="*/ 30 h 96"/>
              <a:gd name="T22" fmla="*/ 17 w 36"/>
              <a:gd name="T23" fmla="*/ 40 h 96"/>
              <a:gd name="T24" fmla="*/ 9 w 36"/>
              <a:gd name="T25" fmla="*/ 52 h 96"/>
              <a:gd name="T26" fmla="*/ 5 w 36"/>
              <a:gd name="T27" fmla="*/ 60 h 96"/>
              <a:gd name="T28" fmla="*/ 3 w 36"/>
              <a:gd name="T29" fmla="*/ 69 h 96"/>
              <a:gd name="T30" fmla="*/ 4 w 36"/>
              <a:gd name="T31" fmla="*/ 74 h 96"/>
              <a:gd name="T32" fmla="*/ 5 w 36"/>
              <a:gd name="T33" fmla="*/ 78 h 96"/>
              <a:gd name="T34" fmla="*/ 9 w 36"/>
              <a:gd name="T35" fmla="*/ 86 h 96"/>
              <a:gd name="T36" fmla="*/ 21 w 36"/>
              <a:gd name="T37" fmla="*/ 96 h 96"/>
              <a:gd name="T38" fmla="*/ 16 w 36"/>
              <a:gd name="T39" fmla="*/ 82 h 96"/>
              <a:gd name="T40" fmla="*/ 15 w 36"/>
              <a:gd name="T41" fmla="*/ 76 h 96"/>
              <a:gd name="T42" fmla="*/ 15 w 36"/>
              <a:gd name="T43" fmla="*/ 73 h 96"/>
              <a:gd name="T44" fmla="*/ 16 w 36"/>
              <a:gd name="T45" fmla="*/ 70 h 96"/>
              <a:gd name="T46" fmla="*/ 21 w 36"/>
              <a:gd name="T47" fmla="*/ 60 h 96"/>
              <a:gd name="T48" fmla="*/ 30 w 36"/>
              <a:gd name="T49" fmla="*/ 48 h 96"/>
              <a:gd name="T50" fmla="*/ 34 w 36"/>
              <a:gd name="T51" fmla="*/ 40 h 96"/>
              <a:gd name="T52" fmla="*/ 36 w 36"/>
              <a:gd name="T53" fmla="*/ 31 h 96"/>
              <a:gd name="T54" fmla="*/ 33 w 36"/>
              <a:gd name="T55" fmla="*/ 21 h 96"/>
              <a:gd name="T56" fmla="*/ 32 w 36"/>
              <a:gd name="T57" fmla="*/ 18 h 96"/>
              <a:gd name="T58" fmla="*/ 32 w 36"/>
              <a:gd name="T59" fmla="*/ 18 h 96"/>
              <a:gd name="T60" fmla="*/ 31 w 36"/>
              <a:gd name="T61" fmla="*/ 16 h 96"/>
              <a:gd name="T62" fmla="*/ 28 w 36"/>
              <a:gd name="T63" fmla="*/ 13 h 96"/>
              <a:gd name="T64" fmla="*/ 14 w 36"/>
              <a:gd name="T65" fmla="*/ 4 h 96"/>
              <a:gd name="T66" fmla="*/ 0 w 36"/>
              <a:gd name="T67" fmla="*/ 0 h 96"/>
              <a:gd name="T68" fmla="*/ 10 w 36"/>
              <a:gd name="T69" fmla="*/ 10 h 96"/>
              <a:gd name="T70" fmla="*/ 19 w 36"/>
              <a:gd name="T71" fmla="*/ 20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6" h="96">
                <a:moveTo>
                  <a:pt x="19" y="20"/>
                </a:moveTo>
                <a:cubicBezTo>
                  <a:pt x="20" y="21"/>
                  <a:pt x="20" y="22"/>
                  <a:pt x="21" y="23"/>
                </a:cubicBezTo>
                <a:cubicBezTo>
                  <a:pt x="21" y="23"/>
                  <a:pt x="21" y="23"/>
                  <a:pt x="21" y="23"/>
                </a:cubicBezTo>
                <a:cubicBezTo>
                  <a:pt x="21" y="23"/>
                  <a:pt x="21" y="23"/>
                  <a:pt x="21" y="23"/>
                </a:cubicBezTo>
                <a:cubicBezTo>
                  <a:pt x="21" y="23"/>
                  <a:pt x="21" y="23"/>
                  <a:pt x="21" y="23"/>
                </a:cubicBezTo>
                <a:cubicBezTo>
                  <a:pt x="21" y="23"/>
                  <a:pt x="21" y="23"/>
                  <a:pt x="21" y="23"/>
                </a:cubicBezTo>
                <a:cubicBezTo>
                  <a:pt x="21" y="23"/>
                  <a:pt x="21" y="23"/>
                  <a:pt x="21" y="23"/>
                </a:cubicBezTo>
                <a:cubicBezTo>
                  <a:pt x="21" y="23"/>
                  <a:pt x="21" y="23"/>
                  <a:pt x="21" y="23"/>
                </a:cubicBezTo>
                <a:cubicBezTo>
                  <a:pt x="21" y="23"/>
                  <a:pt x="21" y="24"/>
                  <a:pt x="21" y="24"/>
                </a:cubicBezTo>
                <a:cubicBezTo>
                  <a:pt x="21" y="25"/>
                  <a:pt x="21" y="25"/>
                  <a:pt x="21" y="25"/>
                </a:cubicBezTo>
                <a:cubicBezTo>
                  <a:pt x="22" y="27"/>
                  <a:pt x="22" y="28"/>
                  <a:pt x="21" y="30"/>
                </a:cubicBezTo>
                <a:cubicBezTo>
                  <a:pt x="21" y="33"/>
                  <a:pt x="19" y="36"/>
                  <a:pt x="17" y="40"/>
                </a:cubicBezTo>
                <a:cubicBezTo>
                  <a:pt x="14" y="43"/>
                  <a:pt x="11" y="47"/>
                  <a:pt x="9" y="52"/>
                </a:cubicBezTo>
                <a:cubicBezTo>
                  <a:pt x="7" y="54"/>
                  <a:pt x="6" y="57"/>
                  <a:pt x="5" y="60"/>
                </a:cubicBezTo>
                <a:cubicBezTo>
                  <a:pt x="4" y="62"/>
                  <a:pt x="3" y="66"/>
                  <a:pt x="3" y="69"/>
                </a:cubicBezTo>
                <a:cubicBezTo>
                  <a:pt x="3" y="71"/>
                  <a:pt x="3" y="72"/>
                  <a:pt x="4" y="74"/>
                </a:cubicBezTo>
                <a:cubicBezTo>
                  <a:pt x="4" y="75"/>
                  <a:pt x="4" y="77"/>
                  <a:pt x="5" y="78"/>
                </a:cubicBezTo>
                <a:cubicBezTo>
                  <a:pt x="6" y="81"/>
                  <a:pt x="7" y="83"/>
                  <a:pt x="9" y="86"/>
                </a:cubicBezTo>
                <a:cubicBezTo>
                  <a:pt x="12" y="90"/>
                  <a:pt x="16" y="94"/>
                  <a:pt x="21" y="96"/>
                </a:cubicBezTo>
                <a:cubicBezTo>
                  <a:pt x="18" y="91"/>
                  <a:pt x="17" y="87"/>
                  <a:pt x="16" y="82"/>
                </a:cubicBezTo>
                <a:cubicBezTo>
                  <a:pt x="16" y="80"/>
                  <a:pt x="15" y="78"/>
                  <a:pt x="15" y="76"/>
                </a:cubicBezTo>
                <a:cubicBezTo>
                  <a:pt x="15" y="75"/>
                  <a:pt x="15" y="74"/>
                  <a:pt x="15" y="73"/>
                </a:cubicBezTo>
                <a:cubicBezTo>
                  <a:pt x="15" y="72"/>
                  <a:pt x="16" y="71"/>
                  <a:pt x="16" y="70"/>
                </a:cubicBezTo>
                <a:cubicBezTo>
                  <a:pt x="17" y="67"/>
                  <a:pt x="19" y="64"/>
                  <a:pt x="21" y="60"/>
                </a:cubicBezTo>
                <a:cubicBezTo>
                  <a:pt x="24" y="56"/>
                  <a:pt x="27" y="53"/>
                  <a:pt x="30" y="48"/>
                </a:cubicBezTo>
                <a:cubicBezTo>
                  <a:pt x="31" y="46"/>
                  <a:pt x="33" y="43"/>
                  <a:pt x="34" y="40"/>
                </a:cubicBezTo>
                <a:cubicBezTo>
                  <a:pt x="35" y="37"/>
                  <a:pt x="36" y="34"/>
                  <a:pt x="36" y="31"/>
                </a:cubicBezTo>
                <a:cubicBezTo>
                  <a:pt x="36" y="27"/>
                  <a:pt x="35" y="24"/>
                  <a:pt x="33" y="21"/>
                </a:cubicBezTo>
                <a:cubicBezTo>
                  <a:pt x="33" y="20"/>
                  <a:pt x="33" y="19"/>
                  <a:pt x="32" y="18"/>
                </a:cubicBezTo>
                <a:cubicBezTo>
                  <a:pt x="32" y="18"/>
                  <a:pt x="32" y="18"/>
                  <a:pt x="32" y="18"/>
                </a:cubicBezTo>
                <a:cubicBezTo>
                  <a:pt x="31" y="16"/>
                  <a:pt x="31" y="16"/>
                  <a:pt x="31" y="16"/>
                </a:cubicBezTo>
                <a:cubicBezTo>
                  <a:pt x="30" y="15"/>
                  <a:pt x="29" y="14"/>
                  <a:pt x="28" y="13"/>
                </a:cubicBezTo>
                <a:cubicBezTo>
                  <a:pt x="24" y="9"/>
                  <a:pt x="19" y="6"/>
                  <a:pt x="14" y="4"/>
                </a:cubicBezTo>
                <a:cubicBezTo>
                  <a:pt x="10" y="2"/>
                  <a:pt x="5" y="1"/>
                  <a:pt x="0" y="0"/>
                </a:cubicBezTo>
                <a:cubicBezTo>
                  <a:pt x="3" y="3"/>
                  <a:pt x="7" y="6"/>
                  <a:pt x="10" y="10"/>
                </a:cubicBezTo>
                <a:cubicBezTo>
                  <a:pt x="14" y="13"/>
                  <a:pt x="17" y="17"/>
                  <a:pt x="19" y="20"/>
                </a:cubicBezTo>
                <a:close/>
              </a:path>
            </a:pathLst>
          </a:custGeom>
          <a:gradFill flip="none" rotWithShape="1">
            <a:gsLst>
              <a:gs pos="100000">
                <a:schemeClr val="accent2">
                  <a:lumMod val="20000"/>
                  <a:lumOff val="80000"/>
                </a:schemeClr>
              </a:gs>
              <a:gs pos="0">
                <a:srgbClr val="003366"/>
              </a:gs>
              <a:gs pos="50000">
                <a:srgbClr val="5AC8D9"/>
              </a:gs>
            </a:gsLst>
            <a:lin ang="5400000" scaled="1"/>
            <a:tileRect/>
          </a:gra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68564" tIns="34282" rIns="68564" bIns="34282" numCol="1" anchor="t" anchorCtr="0" compatLnSpc="1">
            <a:prstTxWarp prst="textNoShape">
              <a:avLst/>
            </a:prstTxWarp>
          </a:bodyPr>
          <a:lstStyle/>
          <a:p>
            <a:endParaRPr lang="en-GB" sz="1350"/>
          </a:p>
        </p:txBody>
      </p:sp>
      <p:sp>
        <p:nvSpPr>
          <p:cNvPr id="8" name="Freeform 975"/>
          <p:cNvSpPr>
            <a:spLocks/>
          </p:cNvSpPr>
          <p:nvPr userDrawn="1"/>
        </p:nvSpPr>
        <p:spPr bwMode="auto">
          <a:xfrm rot="16200000">
            <a:off x="6000279" y="668808"/>
            <a:ext cx="191443" cy="12192001"/>
          </a:xfrm>
          <a:custGeom>
            <a:avLst/>
            <a:gdLst>
              <a:gd name="T0" fmla="*/ 19 w 36"/>
              <a:gd name="T1" fmla="*/ 20 h 96"/>
              <a:gd name="T2" fmla="*/ 21 w 36"/>
              <a:gd name="T3" fmla="*/ 23 h 96"/>
              <a:gd name="T4" fmla="*/ 21 w 36"/>
              <a:gd name="T5" fmla="*/ 23 h 96"/>
              <a:gd name="T6" fmla="*/ 21 w 36"/>
              <a:gd name="T7" fmla="*/ 23 h 96"/>
              <a:gd name="T8" fmla="*/ 21 w 36"/>
              <a:gd name="T9" fmla="*/ 23 h 96"/>
              <a:gd name="T10" fmla="*/ 21 w 36"/>
              <a:gd name="T11" fmla="*/ 23 h 96"/>
              <a:gd name="T12" fmla="*/ 21 w 36"/>
              <a:gd name="T13" fmla="*/ 23 h 96"/>
              <a:gd name="T14" fmla="*/ 21 w 36"/>
              <a:gd name="T15" fmla="*/ 23 h 96"/>
              <a:gd name="T16" fmla="*/ 21 w 36"/>
              <a:gd name="T17" fmla="*/ 24 h 96"/>
              <a:gd name="T18" fmla="*/ 21 w 36"/>
              <a:gd name="T19" fmla="*/ 25 h 96"/>
              <a:gd name="T20" fmla="*/ 21 w 36"/>
              <a:gd name="T21" fmla="*/ 30 h 96"/>
              <a:gd name="T22" fmla="*/ 17 w 36"/>
              <a:gd name="T23" fmla="*/ 40 h 96"/>
              <a:gd name="T24" fmla="*/ 9 w 36"/>
              <a:gd name="T25" fmla="*/ 52 h 96"/>
              <a:gd name="T26" fmla="*/ 5 w 36"/>
              <a:gd name="T27" fmla="*/ 60 h 96"/>
              <a:gd name="T28" fmla="*/ 3 w 36"/>
              <a:gd name="T29" fmla="*/ 69 h 96"/>
              <a:gd name="T30" fmla="*/ 4 w 36"/>
              <a:gd name="T31" fmla="*/ 74 h 96"/>
              <a:gd name="T32" fmla="*/ 5 w 36"/>
              <a:gd name="T33" fmla="*/ 78 h 96"/>
              <a:gd name="T34" fmla="*/ 9 w 36"/>
              <a:gd name="T35" fmla="*/ 86 h 96"/>
              <a:gd name="T36" fmla="*/ 21 w 36"/>
              <a:gd name="T37" fmla="*/ 96 h 96"/>
              <a:gd name="T38" fmla="*/ 16 w 36"/>
              <a:gd name="T39" fmla="*/ 82 h 96"/>
              <a:gd name="T40" fmla="*/ 15 w 36"/>
              <a:gd name="T41" fmla="*/ 76 h 96"/>
              <a:gd name="T42" fmla="*/ 15 w 36"/>
              <a:gd name="T43" fmla="*/ 73 h 96"/>
              <a:gd name="T44" fmla="*/ 16 w 36"/>
              <a:gd name="T45" fmla="*/ 70 h 96"/>
              <a:gd name="T46" fmla="*/ 21 w 36"/>
              <a:gd name="T47" fmla="*/ 60 h 96"/>
              <a:gd name="T48" fmla="*/ 30 w 36"/>
              <a:gd name="T49" fmla="*/ 48 h 96"/>
              <a:gd name="T50" fmla="*/ 34 w 36"/>
              <a:gd name="T51" fmla="*/ 40 h 96"/>
              <a:gd name="T52" fmla="*/ 36 w 36"/>
              <a:gd name="T53" fmla="*/ 31 h 96"/>
              <a:gd name="T54" fmla="*/ 33 w 36"/>
              <a:gd name="T55" fmla="*/ 21 h 96"/>
              <a:gd name="T56" fmla="*/ 32 w 36"/>
              <a:gd name="T57" fmla="*/ 18 h 96"/>
              <a:gd name="T58" fmla="*/ 32 w 36"/>
              <a:gd name="T59" fmla="*/ 18 h 96"/>
              <a:gd name="T60" fmla="*/ 31 w 36"/>
              <a:gd name="T61" fmla="*/ 16 h 96"/>
              <a:gd name="T62" fmla="*/ 28 w 36"/>
              <a:gd name="T63" fmla="*/ 13 h 96"/>
              <a:gd name="T64" fmla="*/ 14 w 36"/>
              <a:gd name="T65" fmla="*/ 4 h 96"/>
              <a:gd name="T66" fmla="*/ 0 w 36"/>
              <a:gd name="T67" fmla="*/ 0 h 96"/>
              <a:gd name="T68" fmla="*/ 10 w 36"/>
              <a:gd name="T69" fmla="*/ 10 h 96"/>
              <a:gd name="T70" fmla="*/ 19 w 36"/>
              <a:gd name="T71" fmla="*/ 20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6" h="96">
                <a:moveTo>
                  <a:pt x="19" y="20"/>
                </a:moveTo>
                <a:cubicBezTo>
                  <a:pt x="20" y="21"/>
                  <a:pt x="20" y="22"/>
                  <a:pt x="21" y="23"/>
                </a:cubicBezTo>
                <a:cubicBezTo>
                  <a:pt x="21" y="23"/>
                  <a:pt x="21" y="23"/>
                  <a:pt x="21" y="23"/>
                </a:cubicBezTo>
                <a:cubicBezTo>
                  <a:pt x="21" y="23"/>
                  <a:pt x="21" y="23"/>
                  <a:pt x="21" y="23"/>
                </a:cubicBezTo>
                <a:cubicBezTo>
                  <a:pt x="21" y="23"/>
                  <a:pt x="21" y="23"/>
                  <a:pt x="21" y="23"/>
                </a:cubicBezTo>
                <a:cubicBezTo>
                  <a:pt x="21" y="23"/>
                  <a:pt x="21" y="23"/>
                  <a:pt x="21" y="23"/>
                </a:cubicBezTo>
                <a:cubicBezTo>
                  <a:pt x="21" y="23"/>
                  <a:pt x="21" y="23"/>
                  <a:pt x="21" y="23"/>
                </a:cubicBezTo>
                <a:cubicBezTo>
                  <a:pt x="21" y="23"/>
                  <a:pt x="21" y="23"/>
                  <a:pt x="21" y="23"/>
                </a:cubicBezTo>
                <a:cubicBezTo>
                  <a:pt x="21" y="23"/>
                  <a:pt x="21" y="24"/>
                  <a:pt x="21" y="24"/>
                </a:cubicBezTo>
                <a:cubicBezTo>
                  <a:pt x="21" y="25"/>
                  <a:pt x="21" y="25"/>
                  <a:pt x="21" y="25"/>
                </a:cubicBezTo>
                <a:cubicBezTo>
                  <a:pt x="22" y="27"/>
                  <a:pt x="22" y="28"/>
                  <a:pt x="21" y="30"/>
                </a:cubicBezTo>
                <a:cubicBezTo>
                  <a:pt x="21" y="33"/>
                  <a:pt x="19" y="36"/>
                  <a:pt x="17" y="40"/>
                </a:cubicBezTo>
                <a:cubicBezTo>
                  <a:pt x="14" y="43"/>
                  <a:pt x="11" y="47"/>
                  <a:pt x="9" y="52"/>
                </a:cubicBezTo>
                <a:cubicBezTo>
                  <a:pt x="7" y="54"/>
                  <a:pt x="6" y="57"/>
                  <a:pt x="5" y="60"/>
                </a:cubicBezTo>
                <a:cubicBezTo>
                  <a:pt x="4" y="62"/>
                  <a:pt x="3" y="66"/>
                  <a:pt x="3" y="69"/>
                </a:cubicBezTo>
                <a:cubicBezTo>
                  <a:pt x="3" y="71"/>
                  <a:pt x="3" y="72"/>
                  <a:pt x="4" y="74"/>
                </a:cubicBezTo>
                <a:cubicBezTo>
                  <a:pt x="4" y="75"/>
                  <a:pt x="4" y="77"/>
                  <a:pt x="5" y="78"/>
                </a:cubicBezTo>
                <a:cubicBezTo>
                  <a:pt x="6" y="81"/>
                  <a:pt x="7" y="83"/>
                  <a:pt x="9" y="86"/>
                </a:cubicBezTo>
                <a:cubicBezTo>
                  <a:pt x="12" y="90"/>
                  <a:pt x="16" y="94"/>
                  <a:pt x="21" y="96"/>
                </a:cubicBezTo>
                <a:cubicBezTo>
                  <a:pt x="18" y="91"/>
                  <a:pt x="17" y="87"/>
                  <a:pt x="16" y="82"/>
                </a:cubicBezTo>
                <a:cubicBezTo>
                  <a:pt x="16" y="80"/>
                  <a:pt x="15" y="78"/>
                  <a:pt x="15" y="76"/>
                </a:cubicBezTo>
                <a:cubicBezTo>
                  <a:pt x="15" y="75"/>
                  <a:pt x="15" y="74"/>
                  <a:pt x="15" y="73"/>
                </a:cubicBezTo>
                <a:cubicBezTo>
                  <a:pt x="15" y="72"/>
                  <a:pt x="16" y="71"/>
                  <a:pt x="16" y="70"/>
                </a:cubicBezTo>
                <a:cubicBezTo>
                  <a:pt x="17" y="67"/>
                  <a:pt x="19" y="64"/>
                  <a:pt x="21" y="60"/>
                </a:cubicBezTo>
                <a:cubicBezTo>
                  <a:pt x="24" y="56"/>
                  <a:pt x="27" y="53"/>
                  <a:pt x="30" y="48"/>
                </a:cubicBezTo>
                <a:cubicBezTo>
                  <a:pt x="31" y="46"/>
                  <a:pt x="33" y="43"/>
                  <a:pt x="34" y="40"/>
                </a:cubicBezTo>
                <a:cubicBezTo>
                  <a:pt x="35" y="37"/>
                  <a:pt x="36" y="34"/>
                  <a:pt x="36" y="31"/>
                </a:cubicBezTo>
                <a:cubicBezTo>
                  <a:pt x="36" y="27"/>
                  <a:pt x="35" y="24"/>
                  <a:pt x="33" y="21"/>
                </a:cubicBezTo>
                <a:cubicBezTo>
                  <a:pt x="33" y="20"/>
                  <a:pt x="33" y="19"/>
                  <a:pt x="32" y="18"/>
                </a:cubicBezTo>
                <a:cubicBezTo>
                  <a:pt x="32" y="18"/>
                  <a:pt x="32" y="18"/>
                  <a:pt x="32" y="18"/>
                </a:cubicBezTo>
                <a:cubicBezTo>
                  <a:pt x="31" y="16"/>
                  <a:pt x="31" y="16"/>
                  <a:pt x="31" y="16"/>
                </a:cubicBezTo>
                <a:cubicBezTo>
                  <a:pt x="30" y="15"/>
                  <a:pt x="29" y="14"/>
                  <a:pt x="28" y="13"/>
                </a:cubicBezTo>
                <a:cubicBezTo>
                  <a:pt x="24" y="9"/>
                  <a:pt x="19" y="6"/>
                  <a:pt x="14" y="4"/>
                </a:cubicBezTo>
                <a:cubicBezTo>
                  <a:pt x="10" y="2"/>
                  <a:pt x="5" y="1"/>
                  <a:pt x="0" y="0"/>
                </a:cubicBezTo>
                <a:cubicBezTo>
                  <a:pt x="3" y="3"/>
                  <a:pt x="7" y="6"/>
                  <a:pt x="10" y="10"/>
                </a:cubicBezTo>
                <a:cubicBezTo>
                  <a:pt x="14" y="13"/>
                  <a:pt x="17" y="17"/>
                  <a:pt x="19" y="20"/>
                </a:cubicBezTo>
                <a:close/>
              </a:path>
            </a:pathLst>
          </a:custGeom>
          <a:gradFill flip="none" rotWithShape="1">
            <a:gsLst>
              <a:gs pos="100000">
                <a:srgbClr val="0070C0"/>
              </a:gs>
              <a:gs pos="0">
                <a:srgbClr val="003366"/>
              </a:gs>
            </a:gsLst>
            <a:lin ang="5400000" scaled="1"/>
            <a:tileRect/>
          </a:gra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68564" tIns="34282" rIns="68564" bIns="34282" numCol="1" anchor="t" anchorCtr="0" compatLnSpc="1">
            <a:prstTxWarp prst="textNoShape">
              <a:avLst/>
            </a:prstTxWarp>
          </a:bodyPr>
          <a:lstStyle/>
          <a:p>
            <a:endParaRPr lang="en-GB" sz="1350"/>
          </a:p>
        </p:txBody>
      </p:sp>
      <p:sp>
        <p:nvSpPr>
          <p:cNvPr id="3" name="Content Placeholder 2"/>
          <p:cNvSpPr>
            <a:spLocks noGrp="1"/>
          </p:cNvSpPr>
          <p:nvPr>
            <p:ph idx="1" hasCustomPrompt="1"/>
          </p:nvPr>
        </p:nvSpPr>
        <p:spPr/>
        <p:txBody>
          <a:bodyPr/>
          <a:lstStyle>
            <a:lvl1pPr>
              <a:spcAft>
                <a:spcPts val="300"/>
              </a:spcAft>
              <a:defRPr>
                <a:solidFill>
                  <a:schemeClr val="tx1"/>
                </a:solidFill>
              </a:defRPr>
            </a:lvl1pPr>
            <a:lvl2pPr>
              <a:spcAft>
                <a:spcPts val="300"/>
              </a:spcAft>
              <a:defRPr>
                <a:solidFill>
                  <a:schemeClr val="tx1"/>
                </a:solidFill>
              </a:defRPr>
            </a:lvl2pPr>
            <a:lvl3pPr>
              <a:spcAft>
                <a:spcPts val="300"/>
              </a:spcAft>
              <a:defRPr>
                <a:solidFill>
                  <a:schemeClr val="tx1"/>
                </a:solidFill>
              </a:defRPr>
            </a:lvl3pPr>
            <a:lvl4pPr>
              <a:spcAft>
                <a:spcPts val="300"/>
              </a:spcAft>
              <a:defRPr>
                <a:solidFill>
                  <a:schemeClr val="tx1"/>
                </a:solidFill>
              </a:defRPr>
            </a:lvl4pPr>
            <a:lvl5pPr>
              <a:spcAft>
                <a:spcPts val="300"/>
              </a:spcAft>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5"/>
          <p:cNvSpPr>
            <a:spLocks noGrp="1"/>
          </p:cNvSpPr>
          <p:nvPr>
            <p:ph type="title"/>
          </p:nvPr>
        </p:nvSpPr>
        <p:spPr/>
        <p:txBody>
          <a:bodyPr/>
          <a:lstStyle>
            <a:lvl1pPr>
              <a:defRPr>
                <a:solidFill>
                  <a:schemeClr val="tx1"/>
                </a:solidFill>
              </a:defRPr>
            </a:lvl1pPr>
          </a:lstStyle>
          <a:p>
            <a:r>
              <a:rPr lang="en-US" dirty="0"/>
              <a:t>Click to edit Master title style</a:t>
            </a:r>
            <a:endParaRPr lang="en-GB" dirty="0"/>
          </a:p>
        </p:txBody>
      </p:sp>
      <p:sp>
        <p:nvSpPr>
          <p:cNvPr id="11" name="Text Placeholder 2"/>
          <p:cNvSpPr>
            <a:spLocks noGrp="1"/>
          </p:cNvSpPr>
          <p:nvPr>
            <p:ph type="body" sz="quarter" idx="13"/>
          </p:nvPr>
        </p:nvSpPr>
        <p:spPr>
          <a:xfrm>
            <a:off x="527051" y="6212899"/>
            <a:ext cx="5424000" cy="402400"/>
          </a:xfrm>
        </p:spPr>
        <p:txBody>
          <a:bodyPr anchor="b" anchorCtr="0"/>
          <a:lstStyle>
            <a:lvl1pPr marL="0" indent="0">
              <a:spcAft>
                <a:spcPts val="0"/>
              </a:spcAft>
              <a:buFont typeface="Arial" panose="020B0604020202020204" pitchFamily="34" charset="0"/>
              <a:buNone/>
              <a:defRPr sz="1000"/>
            </a:lvl1pPr>
            <a:lvl2pPr marL="0" indent="0">
              <a:spcAft>
                <a:spcPts val="0"/>
              </a:spcAft>
              <a:buFont typeface="Arial" panose="020B0604020202020204" pitchFamily="34" charset="0"/>
              <a:buNone/>
              <a:defRPr sz="1000"/>
            </a:lvl2pPr>
            <a:lvl3pPr marL="0" indent="0">
              <a:spcAft>
                <a:spcPts val="0"/>
              </a:spcAft>
              <a:buFont typeface="Arial" panose="020B0604020202020204" pitchFamily="34" charset="0"/>
              <a:buNone/>
              <a:defRPr sz="1000"/>
            </a:lvl3pPr>
            <a:lvl4pPr marL="0" indent="0">
              <a:spcAft>
                <a:spcPts val="0"/>
              </a:spcAft>
              <a:buFont typeface="Arial" panose="020B0604020202020204" pitchFamily="34" charset="0"/>
              <a:buNone/>
              <a:defRPr sz="1000"/>
            </a:lvl4pPr>
            <a:lvl5pPr marL="0" indent="0">
              <a:spcAft>
                <a:spcPts val="0"/>
              </a:spcAft>
              <a:buFont typeface="Arial" panose="020B0604020202020204" pitchFamily="34" charset="0"/>
              <a:buNone/>
              <a:defRPr sz="1000"/>
            </a:lvl5pPr>
          </a:lstStyle>
          <a:p>
            <a:pPr lvl="0"/>
            <a:endParaRPr lang="en-GB" dirty="0"/>
          </a:p>
        </p:txBody>
      </p:sp>
      <p:sp>
        <p:nvSpPr>
          <p:cNvPr id="12" name="Text Placeholder 2"/>
          <p:cNvSpPr>
            <a:spLocks noGrp="1"/>
          </p:cNvSpPr>
          <p:nvPr>
            <p:ph type="body" sz="quarter" idx="14"/>
          </p:nvPr>
        </p:nvSpPr>
        <p:spPr>
          <a:xfrm>
            <a:off x="6240951" y="6212899"/>
            <a:ext cx="5424000" cy="402400"/>
          </a:xfrm>
        </p:spPr>
        <p:txBody>
          <a:bodyPr anchor="b" anchorCtr="0"/>
          <a:lstStyle>
            <a:lvl1pPr marL="0" indent="0" algn="r">
              <a:spcAft>
                <a:spcPts val="0"/>
              </a:spcAft>
              <a:buFont typeface="Arial" panose="020B0604020202020204" pitchFamily="34" charset="0"/>
              <a:buNone/>
              <a:defRPr sz="1000"/>
            </a:lvl1pPr>
            <a:lvl2pPr marL="0" indent="0">
              <a:spcAft>
                <a:spcPts val="0"/>
              </a:spcAft>
              <a:buFont typeface="Arial" panose="020B0604020202020204" pitchFamily="34" charset="0"/>
              <a:buNone/>
              <a:defRPr sz="1000"/>
            </a:lvl2pPr>
            <a:lvl3pPr marL="0" indent="0">
              <a:spcAft>
                <a:spcPts val="0"/>
              </a:spcAft>
              <a:buFont typeface="Arial" panose="020B0604020202020204" pitchFamily="34" charset="0"/>
              <a:buNone/>
              <a:defRPr sz="1000"/>
            </a:lvl3pPr>
            <a:lvl4pPr marL="0" indent="0">
              <a:spcAft>
                <a:spcPts val="0"/>
              </a:spcAft>
              <a:buFont typeface="Arial" panose="020B0604020202020204" pitchFamily="34" charset="0"/>
              <a:buNone/>
              <a:defRPr sz="1000"/>
            </a:lvl4pPr>
            <a:lvl5pPr marL="0" indent="0">
              <a:spcAft>
                <a:spcPts val="0"/>
              </a:spcAft>
              <a:buFont typeface="Arial" panose="020B0604020202020204" pitchFamily="34" charset="0"/>
              <a:buNone/>
              <a:defRPr sz="1000"/>
            </a:lvl5pPr>
          </a:lstStyle>
          <a:p>
            <a:pPr lvl="0"/>
            <a:endParaRPr lang="en-GB" dirty="0"/>
          </a:p>
        </p:txBody>
      </p:sp>
    </p:spTree>
    <p:extLst>
      <p:ext uri="{BB962C8B-B14F-4D97-AF65-F5344CB8AC3E}">
        <p14:creationId xmlns:p14="http://schemas.microsoft.com/office/powerpoint/2010/main" val="250026080"/>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F-ILD Two Content">
    <p:spTree>
      <p:nvGrpSpPr>
        <p:cNvPr id="1" name=""/>
        <p:cNvGrpSpPr/>
        <p:nvPr/>
      </p:nvGrpSpPr>
      <p:grpSpPr>
        <a:xfrm>
          <a:off x="0" y="0"/>
          <a:ext cx="0" cy="0"/>
          <a:chOff x="0" y="0"/>
          <a:chExt cx="0" cy="0"/>
        </a:xfrm>
      </p:grpSpPr>
      <p:sp>
        <p:nvSpPr>
          <p:cNvPr id="7" name="Freeform 975"/>
          <p:cNvSpPr>
            <a:spLocks/>
          </p:cNvSpPr>
          <p:nvPr userDrawn="1"/>
        </p:nvSpPr>
        <p:spPr bwMode="auto">
          <a:xfrm rot="16200000">
            <a:off x="6001907" y="-5010454"/>
            <a:ext cx="159607" cy="12220579"/>
          </a:xfrm>
          <a:custGeom>
            <a:avLst/>
            <a:gdLst>
              <a:gd name="T0" fmla="*/ 19 w 36"/>
              <a:gd name="T1" fmla="*/ 20 h 96"/>
              <a:gd name="T2" fmla="*/ 21 w 36"/>
              <a:gd name="T3" fmla="*/ 23 h 96"/>
              <a:gd name="T4" fmla="*/ 21 w 36"/>
              <a:gd name="T5" fmla="*/ 23 h 96"/>
              <a:gd name="T6" fmla="*/ 21 w 36"/>
              <a:gd name="T7" fmla="*/ 23 h 96"/>
              <a:gd name="T8" fmla="*/ 21 w 36"/>
              <a:gd name="T9" fmla="*/ 23 h 96"/>
              <a:gd name="T10" fmla="*/ 21 w 36"/>
              <a:gd name="T11" fmla="*/ 23 h 96"/>
              <a:gd name="T12" fmla="*/ 21 w 36"/>
              <a:gd name="T13" fmla="*/ 23 h 96"/>
              <a:gd name="T14" fmla="*/ 21 w 36"/>
              <a:gd name="T15" fmla="*/ 23 h 96"/>
              <a:gd name="T16" fmla="*/ 21 w 36"/>
              <a:gd name="T17" fmla="*/ 24 h 96"/>
              <a:gd name="T18" fmla="*/ 21 w 36"/>
              <a:gd name="T19" fmla="*/ 25 h 96"/>
              <a:gd name="T20" fmla="*/ 21 w 36"/>
              <a:gd name="T21" fmla="*/ 30 h 96"/>
              <a:gd name="T22" fmla="*/ 17 w 36"/>
              <a:gd name="T23" fmla="*/ 40 h 96"/>
              <a:gd name="T24" fmla="*/ 9 w 36"/>
              <a:gd name="T25" fmla="*/ 52 h 96"/>
              <a:gd name="T26" fmla="*/ 5 w 36"/>
              <a:gd name="T27" fmla="*/ 60 h 96"/>
              <a:gd name="T28" fmla="*/ 3 w 36"/>
              <a:gd name="T29" fmla="*/ 69 h 96"/>
              <a:gd name="T30" fmla="*/ 4 w 36"/>
              <a:gd name="T31" fmla="*/ 74 h 96"/>
              <a:gd name="T32" fmla="*/ 5 w 36"/>
              <a:gd name="T33" fmla="*/ 78 h 96"/>
              <a:gd name="T34" fmla="*/ 9 w 36"/>
              <a:gd name="T35" fmla="*/ 86 h 96"/>
              <a:gd name="T36" fmla="*/ 21 w 36"/>
              <a:gd name="T37" fmla="*/ 96 h 96"/>
              <a:gd name="T38" fmla="*/ 16 w 36"/>
              <a:gd name="T39" fmla="*/ 82 h 96"/>
              <a:gd name="T40" fmla="*/ 15 w 36"/>
              <a:gd name="T41" fmla="*/ 76 h 96"/>
              <a:gd name="T42" fmla="*/ 15 w 36"/>
              <a:gd name="T43" fmla="*/ 73 h 96"/>
              <a:gd name="T44" fmla="*/ 16 w 36"/>
              <a:gd name="T45" fmla="*/ 70 h 96"/>
              <a:gd name="T46" fmla="*/ 21 w 36"/>
              <a:gd name="T47" fmla="*/ 60 h 96"/>
              <a:gd name="T48" fmla="*/ 30 w 36"/>
              <a:gd name="T49" fmla="*/ 48 h 96"/>
              <a:gd name="T50" fmla="*/ 34 w 36"/>
              <a:gd name="T51" fmla="*/ 40 h 96"/>
              <a:gd name="T52" fmla="*/ 36 w 36"/>
              <a:gd name="T53" fmla="*/ 31 h 96"/>
              <a:gd name="T54" fmla="*/ 33 w 36"/>
              <a:gd name="T55" fmla="*/ 21 h 96"/>
              <a:gd name="T56" fmla="*/ 32 w 36"/>
              <a:gd name="T57" fmla="*/ 18 h 96"/>
              <a:gd name="T58" fmla="*/ 32 w 36"/>
              <a:gd name="T59" fmla="*/ 18 h 96"/>
              <a:gd name="T60" fmla="*/ 31 w 36"/>
              <a:gd name="T61" fmla="*/ 16 h 96"/>
              <a:gd name="T62" fmla="*/ 28 w 36"/>
              <a:gd name="T63" fmla="*/ 13 h 96"/>
              <a:gd name="T64" fmla="*/ 14 w 36"/>
              <a:gd name="T65" fmla="*/ 4 h 96"/>
              <a:gd name="T66" fmla="*/ 0 w 36"/>
              <a:gd name="T67" fmla="*/ 0 h 96"/>
              <a:gd name="T68" fmla="*/ 10 w 36"/>
              <a:gd name="T69" fmla="*/ 10 h 96"/>
              <a:gd name="T70" fmla="*/ 19 w 36"/>
              <a:gd name="T71" fmla="*/ 20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6" h="96">
                <a:moveTo>
                  <a:pt x="19" y="20"/>
                </a:moveTo>
                <a:cubicBezTo>
                  <a:pt x="20" y="21"/>
                  <a:pt x="20" y="22"/>
                  <a:pt x="21" y="23"/>
                </a:cubicBezTo>
                <a:cubicBezTo>
                  <a:pt x="21" y="23"/>
                  <a:pt x="21" y="23"/>
                  <a:pt x="21" y="23"/>
                </a:cubicBezTo>
                <a:cubicBezTo>
                  <a:pt x="21" y="23"/>
                  <a:pt x="21" y="23"/>
                  <a:pt x="21" y="23"/>
                </a:cubicBezTo>
                <a:cubicBezTo>
                  <a:pt x="21" y="23"/>
                  <a:pt x="21" y="23"/>
                  <a:pt x="21" y="23"/>
                </a:cubicBezTo>
                <a:cubicBezTo>
                  <a:pt x="21" y="23"/>
                  <a:pt x="21" y="23"/>
                  <a:pt x="21" y="23"/>
                </a:cubicBezTo>
                <a:cubicBezTo>
                  <a:pt x="21" y="23"/>
                  <a:pt x="21" y="23"/>
                  <a:pt x="21" y="23"/>
                </a:cubicBezTo>
                <a:cubicBezTo>
                  <a:pt x="21" y="23"/>
                  <a:pt x="21" y="23"/>
                  <a:pt x="21" y="23"/>
                </a:cubicBezTo>
                <a:cubicBezTo>
                  <a:pt x="21" y="23"/>
                  <a:pt x="21" y="24"/>
                  <a:pt x="21" y="24"/>
                </a:cubicBezTo>
                <a:cubicBezTo>
                  <a:pt x="21" y="25"/>
                  <a:pt x="21" y="25"/>
                  <a:pt x="21" y="25"/>
                </a:cubicBezTo>
                <a:cubicBezTo>
                  <a:pt x="22" y="27"/>
                  <a:pt x="22" y="28"/>
                  <a:pt x="21" y="30"/>
                </a:cubicBezTo>
                <a:cubicBezTo>
                  <a:pt x="21" y="33"/>
                  <a:pt x="19" y="36"/>
                  <a:pt x="17" y="40"/>
                </a:cubicBezTo>
                <a:cubicBezTo>
                  <a:pt x="14" y="43"/>
                  <a:pt x="11" y="47"/>
                  <a:pt x="9" y="52"/>
                </a:cubicBezTo>
                <a:cubicBezTo>
                  <a:pt x="7" y="54"/>
                  <a:pt x="6" y="57"/>
                  <a:pt x="5" y="60"/>
                </a:cubicBezTo>
                <a:cubicBezTo>
                  <a:pt x="4" y="62"/>
                  <a:pt x="3" y="66"/>
                  <a:pt x="3" y="69"/>
                </a:cubicBezTo>
                <a:cubicBezTo>
                  <a:pt x="3" y="71"/>
                  <a:pt x="3" y="72"/>
                  <a:pt x="4" y="74"/>
                </a:cubicBezTo>
                <a:cubicBezTo>
                  <a:pt x="4" y="75"/>
                  <a:pt x="4" y="77"/>
                  <a:pt x="5" y="78"/>
                </a:cubicBezTo>
                <a:cubicBezTo>
                  <a:pt x="6" y="81"/>
                  <a:pt x="7" y="83"/>
                  <a:pt x="9" y="86"/>
                </a:cubicBezTo>
                <a:cubicBezTo>
                  <a:pt x="12" y="90"/>
                  <a:pt x="16" y="94"/>
                  <a:pt x="21" y="96"/>
                </a:cubicBezTo>
                <a:cubicBezTo>
                  <a:pt x="18" y="91"/>
                  <a:pt x="17" y="87"/>
                  <a:pt x="16" y="82"/>
                </a:cubicBezTo>
                <a:cubicBezTo>
                  <a:pt x="16" y="80"/>
                  <a:pt x="15" y="78"/>
                  <a:pt x="15" y="76"/>
                </a:cubicBezTo>
                <a:cubicBezTo>
                  <a:pt x="15" y="75"/>
                  <a:pt x="15" y="74"/>
                  <a:pt x="15" y="73"/>
                </a:cubicBezTo>
                <a:cubicBezTo>
                  <a:pt x="15" y="72"/>
                  <a:pt x="16" y="71"/>
                  <a:pt x="16" y="70"/>
                </a:cubicBezTo>
                <a:cubicBezTo>
                  <a:pt x="17" y="67"/>
                  <a:pt x="19" y="64"/>
                  <a:pt x="21" y="60"/>
                </a:cubicBezTo>
                <a:cubicBezTo>
                  <a:pt x="24" y="56"/>
                  <a:pt x="27" y="53"/>
                  <a:pt x="30" y="48"/>
                </a:cubicBezTo>
                <a:cubicBezTo>
                  <a:pt x="31" y="46"/>
                  <a:pt x="33" y="43"/>
                  <a:pt x="34" y="40"/>
                </a:cubicBezTo>
                <a:cubicBezTo>
                  <a:pt x="35" y="37"/>
                  <a:pt x="36" y="34"/>
                  <a:pt x="36" y="31"/>
                </a:cubicBezTo>
                <a:cubicBezTo>
                  <a:pt x="36" y="27"/>
                  <a:pt x="35" y="24"/>
                  <a:pt x="33" y="21"/>
                </a:cubicBezTo>
                <a:cubicBezTo>
                  <a:pt x="33" y="20"/>
                  <a:pt x="33" y="19"/>
                  <a:pt x="32" y="18"/>
                </a:cubicBezTo>
                <a:cubicBezTo>
                  <a:pt x="32" y="18"/>
                  <a:pt x="32" y="18"/>
                  <a:pt x="32" y="18"/>
                </a:cubicBezTo>
                <a:cubicBezTo>
                  <a:pt x="31" y="16"/>
                  <a:pt x="31" y="16"/>
                  <a:pt x="31" y="16"/>
                </a:cubicBezTo>
                <a:cubicBezTo>
                  <a:pt x="30" y="15"/>
                  <a:pt x="29" y="14"/>
                  <a:pt x="28" y="13"/>
                </a:cubicBezTo>
                <a:cubicBezTo>
                  <a:pt x="24" y="9"/>
                  <a:pt x="19" y="6"/>
                  <a:pt x="14" y="4"/>
                </a:cubicBezTo>
                <a:cubicBezTo>
                  <a:pt x="10" y="2"/>
                  <a:pt x="5" y="1"/>
                  <a:pt x="0" y="0"/>
                </a:cubicBezTo>
                <a:cubicBezTo>
                  <a:pt x="3" y="3"/>
                  <a:pt x="7" y="6"/>
                  <a:pt x="10" y="10"/>
                </a:cubicBezTo>
                <a:cubicBezTo>
                  <a:pt x="14" y="13"/>
                  <a:pt x="17" y="17"/>
                  <a:pt x="19" y="20"/>
                </a:cubicBezTo>
                <a:close/>
              </a:path>
            </a:pathLst>
          </a:custGeom>
          <a:gradFill flip="none" rotWithShape="1">
            <a:gsLst>
              <a:gs pos="100000">
                <a:schemeClr val="accent2">
                  <a:lumMod val="20000"/>
                  <a:lumOff val="80000"/>
                </a:schemeClr>
              </a:gs>
              <a:gs pos="0">
                <a:srgbClr val="003366"/>
              </a:gs>
              <a:gs pos="50000">
                <a:srgbClr val="5AC8D9"/>
              </a:gs>
            </a:gsLst>
            <a:lin ang="5400000" scaled="1"/>
            <a:tileRect/>
          </a:gra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68564" tIns="34282" rIns="68564" bIns="34282" numCol="1" anchor="t" anchorCtr="0" compatLnSpc="1">
            <a:prstTxWarp prst="textNoShape">
              <a:avLst/>
            </a:prstTxWarp>
          </a:bodyPr>
          <a:lstStyle/>
          <a:p>
            <a:endParaRPr lang="en-GB" sz="1350"/>
          </a:p>
        </p:txBody>
      </p:sp>
      <p:sp>
        <p:nvSpPr>
          <p:cNvPr id="8" name="Freeform 975"/>
          <p:cNvSpPr>
            <a:spLocks/>
          </p:cNvSpPr>
          <p:nvPr userDrawn="1"/>
        </p:nvSpPr>
        <p:spPr bwMode="auto">
          <a:xfrm rot="16200000">
            <a:off x="6000279" y="668808"/>
            <a:ext cx="191443" cy="12192001"/>
          </a:xfrm>
          <a:custGeom>
            <a:avLst/>
            <a:gdLst>
              <a:gd name="T0" fmla="*/ 19 w 36"/>
              <a:gd name="T1" fmla="*/ 20 h 96"/>
              <a:gd name="T2" fmla="*/ 21 w 36"/>
              <a:gd name="T3" fmla="*/ 23 h 96"/>
              <a:gd name="T4" fmla="*/ 21 w 36"/>
              <a:gd name="T5" fmla="*/ 23 h 96"/>
              <a:gd name="T6" fmla="*/ 21 w 36"/>
              <a:gd name="T7" fmla="*/ 23 h 96"/>
              <a:gd name="T8" fmla="*/ 21 w 36"/>
              <a:gd name="T9" fmla="*/ 23 h 96"/>
              <a:gd name="T10" fmla="*/ 21 w 36"/>
              <a:gd name="T11" fmla="*/ 23 h 96"/>
              <a:gd name="T12" fmla="*/ 21 w 36"/>
              <a:gd name="T13" fmla="*/ 23 h 96"/>
              <a:gd name="T14" fmla="*/ 21 w 36"/>
              <a:gd name="T15" fmla="*/ 23 h 96"/>
              <a:gd name="T16" fmla="*/ 21 w 36"/>
              <a:gd name="T17" fmla="*/ 24 h 96"/>
              <a:gd name="T18" fmla="*/ 21 w 36"/>
              <a:gd name="T19" fmla="*/ 25 h 96"/>
              <a:gd name="T20" fmla="*/ 21 w 36"/>
              <a:gd name="T21" fmla="*/ 30 h 96"/>
              <a:gd name="T22" fmla="*/ 17 w 36"/>
              <a:gd name="T23" fmla="*/ 40 h 96"/>
              <a:gd name="T24" fmla="*/ 9 w 36"/>
              <a:gd name="T25" fmla="*/ 52 h 96"/>
              <a:gd name="T26" fmla="*/ 5 w 36"/>
              <a:gd name="T27" fmla="*/ 60 h 96"/>
              <a:gd name="T28" fmla="*/ 3 w 36"/>
              <a:gd name="T29" fmla="*/ 69 h 96"/>
              <a:gd name="T30" fmla="*/ 4 w 36"/>
              <a:gd name="T31" fmla="*/ 74 h 96"/>
              <a:gd name="T32" fmla="*/ 5 w 36"/>
              <a:gd name="T33" fmla="*/ 78 h 96"/>
              <a:gd name="T34" fmla="*/ 9 w 36"/>
              <a:gd name="T35" fmla="*/ 86 h 96"/>
              <a:gd name="T36" fmla="*/ 21 w 36"/>
              <a:gd name="T37" fmla="*/ 96 h 96"/>
              <a:gd name="T38" fmla="*/ 16 w 36"/>
              <a:gd name="T39" fmla="*/ 82 h 96"/>
              <a:gd name="T40" fmla="*/ 15 w 36"/>
              <a:gd name="T41" fmla="*/ 76 h 96"/>
              <a:gd name="T42" fmla="*/ 15 w 36"/>
              <a:gd name="T43" fmla="*/ 73 h 96"/>
              <a:gd name="T44" fmla="*/ 16 w 36"/>
              <a:gd name="T45" fmla="*/ 70 h 96"/>
              <a:gd name="T46" fmla="*/ 21 w 36"/>
              <a:gd name="T47" fmla="*/ 60 h 96"/>
              <a:gd name="T48" fmla="*/ 30 w 36"/>
              <a:gd name="T49" fmla="*/ 48 h 96"/>
              <a:gd name="T50" fmla="*/ 34 w 36"/>
              <a:gd name="T51" fmla="*/ 40 h 96"/>
              <a:gd name="T52" fmla="*/ 36 w 36"/>
              <a:gd name="T53" fmla="*/ 31 h 96"/>
              <a:gd name="T54" fmla="*/ 33 w 36"/>
              <a:gd name="T55" fmla="*/ 21 h 96"/>
              <a:gd name="T56" fmla="*/ 32 w 36"/>
              <a:gd name="T57" fmla="*/ 18 h 96"/>
              <a:gd name="T58" fmla="*/ 32 w 36"/>
              <a:gd name="T59" fmla="*/ 18 h 96"/>
              <a:gd name="T60" fmla="*/ 31 w 36"/>
              <a:gd name="T61" fmla="*/ 16 h 96"/>
              <a:gd name="T62" fmla="*/ 28 w 36"/>
              <a:gd name="T63" fmla="*/ 13 h 96"/>
              <a:gd name="T64" fmla="*/ 14 w 36"/>
              <a:gd name="T65" fmla="*/ 4 h 96"/>
              <a:gd name="T66" fmla="*/ 0 w 36"/>
              <a:gd name="T67" fmla="*/ 0 h 96"/>
              <a:gd name="T68" fmla="*/ 10 w 36"/>
              <a:gd name="T69" fmla="*/ 10 h 96"/>
              <a:gd name="T70" fmla="*/ 19 w 36"/>
              <a:gd name="T71" fmla="*/ 20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6" h="96">
                <a:moveTo>
                  <a:pt x="19" y="20"/>
                </a:moveTo>
                <a:cubicBezTo>
                  <a:pt x="20" y="21"/>
                  <a:pt x="20" y="22"/>
                  <a:pt x="21" y="23"/>
                </a:cubicBezTo>
                <a:cubicBezTo>
                  <a:pt x="21" y="23"/>
                  <a:pt x="21" y="23"/>
                  <a:pt x="21" y="23"/>
                </a:cubicBezTo>
                <a:cubicBezTo>
                  <a:pt x="21" y="23"/>
                  <a:pt x="21" y="23"/>
                  <a:pt x="21" y="23"/>
                </a:cubicBezTo>
                <a:cubicBezTo>
                  <a:pt x="21" y="23"/>
                  <a:pt x="21" y="23"/>
                  <a:pt x="21" y="23"/>
                </a:cubicBezTo>
                <a:cubicBezTo>
                  <a:pt x="21" y="23"/>
                  <a:pt x="21" y="23"/>
                  <a:pt x="21" y="23"/>
                </a:cubicBezTo>
                <a:cubicBezTo>
                  <a:pt x="21" y="23"/>
                  <a:pt x="21" y="23"/>
                  <a:pt x="21" y="23"/>
                </a:cubicBezTo>
                <a:cubicBezTo>
                  <a:pt x="21" y="23"/>
                  <a:pt x="21" y="23"/>
                  <a:pt x="21" y="23"/>
                </a:cubicBezTo>
                <a:cubicBezTo>
                  <a:pt x="21" y="23"/>
                  <a:pt x="21" y="24"/>
                  <a:pt x="21" y="24"/>
                </a:cubicBezTo>
                <a:cubicBezTo>
                  <a:pt x="21" y="25"/>
                  <a:pt x="21" y="25"/>
                  <a:pt x="21" y="25"/>
                </a:cubicBezTo>
                <a:cubicBezTo>
                  <a:pt x="22" y="27"/>
                  <a:pt x="22" y="28"/>
                  <a:pt x="21" y="30"/>
                </a:cubicBezTo>
                <a:cubicBezTo>
                  <a:pt x="21" y="33"/>
                  <a:pt x="19" y="36"/>
                  <a:pt x="17" y="40"/>
                </a:cubicBezTo>
                <a:cubicBezTo>
                  <a:pt x="14" y="43"/>
                  <a:pt x="11" y="47"/>
                  <a:pt x="9" y="52"/>
                </a:cubicBezTo>
                <a:cubicBezTo>
                  <a:pt x="7" y="54"/>
                  <a:pt x="6" y="57"/>
                  <a:pt x="5" y="60"/>
                </a:cubicBezTo>
                <a:cubicBezTo>
                  <a:pt x="4" y="62"/>
                  <a:pt x="3" y="66"/>
                  <a:pt x="3" y="69"/>
                </a:cubicBezTo>
                <a:cubicBezTo>
                  <a:pt x="3" y="71"/>
                  <a:pt x="3" y="72"/>
                  <a:pt x="4" y="74"/>
                </a:cubicBezTo>
                <a:cubicBezTo>
                  <a:pt x="4" y="75"/>
                  <a:pt x="4" y="77"/>
                  <a:pt x="5" y="78"/>
                </a:cubicBezTo>
                <a:cubicBezTo>
                  <a:pt x="6" y="81"/>
                  <a:pt x="7" y="83"/>
                  <a:pt x="9" y="86"/>
                </a:cubicBezTo>
                <a:cubicBezTo>
                  <a:pt x="12" y="90"/>
                  <a:pt x="16" y="94"/>
                  <a:pt x="21" y="96"/>
                </a:cubicBezTo>
                <a:cubicBezTo>
                  <a:pt x="18" y="91"/>
                  <a:pt x="17" y="87"/>
                  <a:pt x="16" y="82"/>
                </a:cubicBezTo>
                <a:cubicBezTo>
                  <a:pt x="16" y="80"/>
                  <a:pt x="15" y="78"/>
                  <a:pt x="15" y="76"/>
                </a:cubicBezTo>
                <a:cubicBezTo>
                  <a:pt x="15" y="75"/>
                  <a:pt x="15" y="74"/>
                  <a:pt x="15" y="73"/>
                </a:cubicBezTo>
                <a:cubicBezTo>
                  <a:pt x="15" y="72"/>
                  <a:pt x="16" y="71"/>
                  <a:pt x="16" y="70"/>
                </a:cubicBezTo>
                <a:cubicBezTo>
                  <a:pt x="17" y="67"/>
                  <a:pt x="19" y="64"/>
                  <a:pt x="21" y="60"/>
                </a:cubicBezTo>
                <a:cubicBezTo>
                  <a:pt x="24" y="56"/>
                  <a:pt x="27" y="53"/>
                  <a:pt x="30" y="48"/>
                </a:cubicBezTo>
                <a:cubicBezTo>
                  <a:pt x="31" y="46"/>
                  <a:pt x="33" y="43"/>
                  <a:pt x="34" y="40"/>
                </a:cubicBezTo>
                <a:cubicBezTo>
                  <a:pt x="35" y="37"/>
                  <a:pt x="36" y="34"/>
                  <a:pt x="36" y="31"/>
                </a:cubicBezTo>
                <a:cubicBezTo>
                  <a:pt x="36" y="27"/>
                  <a:pt x="35" y="24"/>
                  <a:pt x="33" y="21"/>
                </a:cubicBezTo>
                <a:cubicBezTo>
                  <a:pt x="33" y="20"/>
                  <a:pt x="33" y="19"/>
                  <a:pt x="32" y="18"/>
                </a:cubicBezTo>
                <a:cubicBezTo>
                  <a:pt x="32" y="18"/>
                  <a:pt x="32" y="18"/>
                  <a:pt x="32" y="18"/>
                </a:cubicBezTo>
                <a:cubicBezTo>
                  <a:pt x="31" y="16"/>
                  <a:pt x="31" y="16"/>
                  <a:pt x="31" y="16"/>
                </a:cubicBezTo>
                <a:cubicBezTo>
                  <a:pt x="30" y="15"/>
                  <a:pt x="29" y="14"/>
                  <a:pt x="28" y="13"/>
                </a:cubicBezTo>
                <a:cubicBezTo>
                  <a:pt x="24" y="9"/>
                  <a:pt x="19" y="6"/>
                  <a:pt x="14" y="4"/>
                </a:cubicBezTo>
                <a:cubicBezTo>
                  <a:pt x="10" y="2"/>
                  <a:pt x="5" y="1"/>
                  <a:pt x="0" y="0"/>
                </a:cubicBezTo>
                <a:cubicBezTo>
                  <a:pt x="3" y="3"/>
                  <a:pt x="7" y="6"/>
                  <a:pt x="10" y="10"/>
                </a:cubicBezTo>
                <a:cubicBezTo>
                  <a:pt x="14" y="13"/>
                  <a:pt x="17" y="17"/>
                  <a:pt x="19" y="20"/>
                </a:cubicBezTo>
                <a:close/>
              </a:path>
            </a:pathLst>
          </a:custGeom>
          <a:gradFill flip="none" rotWithShape="1">
            <a:gsLst>
              <a:gs pos="100000">
                <a:srgbClr val="0070C0"/>
              </a:gs>
              <a:gs pos="0">
                <a:srgbClr val="003366"/>
              </a:gs>
            </a:gsLst>
            <a:lin ang="5400000" scaled="1"/>
            <a:tileRect/>
          </a:gra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68564" tIns="34282" rIns="68564" bIns="34282" numCol="1" anchor="t" anchorCtr="0" compatLnSpc="1">
            <a:prstTxWarp prst="textNoShape">
              <a:avLst/>
            </a:prstTxWarp>
          </a:bodyPr>
          <a:lstStyle/>
          <a:p>
            <a:endParaRPr lang="en-GB" sz="1350"/>
          </a:p>
        </p:txBody>
      </p:sp>
      <p:sp>
        <p:nvSpPr>
          <p:cNvPr id="2" name="Title 1"/>
          <p:cNvSpPr>
            <a:spLocks noGrp="1"/>
          </p:cNvSpPr>
          <p:nvPr>
            <p:ph type="title"/>
          </p:nvPr>
        </p:nvSpPr>
        <p:spPr/>
        <p:txBody>
          <a:bodyPr/>
          <a:lstStyle>
            <a:lvl1pPr>
              <a:defRPr>
                <a:solidFill>
                  <a:schemeClr val="tx1"/>
                </a:solidFill>
              </a:defRPr>
            </a:lvl1pPr>
          </a:lstStyle>
          <a:p>
            <a:r>
              <a:rPr lang="en-US" dirty="0"/>
              <a:t>Click to edit Master title style</a:t>
            </a:r>
          </a:p>
        </p:txBody>
      </p:sp>
      <p:sp>
        <p:nvSpPr>
          <p:cNvPr id="3" name="Content Placeholder 2"/>
          <p:cNvSpPr>
            <a:spLocks noGrp="1"/>
          </p:cNvSpPr>
          <p:nvPr>
            <p:ph sz="half" idx="1"/>
          </p:nvPr>
        </p:nvSpPr>
        <p:spPr>
          <a:xfrm>
            <a:off x="527051" y="1463674"/>
            <a:ext cx="5424000" cy="4680000"/>
          </a:xfrm>
        </p:spPr>
        <p:txBody>
          <a:bodyPr/>
          <a:lstStyle>
            <a:lvl1pPr>
              <a:spcAft>
                <a:spcPts val="300"/>
              </a:spcAft>
              <a:defRPr sz="1800">
                <a:solidFill>
                  <a:schemeClr val="tx1"/>
                </a:solidFill>
              </a:defRPr>
            </a:lvl1pPr>
            <a:lvl2pPr>
              <a:spcAft>
                <a:spcPts val="300"/>
              </a:spcAft>
              <a:defRPr sz="1800">
                <a:solidFill>
                  <a:schemeClr val="tx1"/>
                </a:solidFill>
              </a:defRPr>
            </a:lvl2pPr>
            <a:lvl3pPr>
              <a:spcAft>
                <a:spcPts val="300"/>
              </a:spcAft>
              <a:defRPr sz="1800">
                <a:solidFill>
                  <a:schemeClr val="tx1"/>
                </a:solidFill>
              </a:defRPr>
            </a:lvl3pPr>
            <a:lvl4pPr>
              <a:spcAft>
                <a:spcPts val="300"/>
              </a:spcAft>
              <a:defRPr sz="1800">
                <a:solidFill>
                  <a:schemeClr val="tx1"/>
                </a:solidFill>
              </a:defRPr>
            </a:lvl4pPr>
            <a:lvl5pPr>
              <a:spcAft>
                <a:spcPts val="300"/>
              </a:spcAft>
              <a:defRPr sz="1800">
                <a:solidFill>
                  <a:schemeClr val="tx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239233" y="1463674"/>
            <a:ext cx="5424000" cy="4680000"/>
          </a:xfrm>
        </p:spPr>
        <p:txBody>
          <a:bodyPr/>
          <a:lstStyle>
            <a:lvl1pPr>
              <a:spcAft>
                <a:spcPts val="300"/>
              </a:spcAft>
              <a:defRPr sz="1800">
                <a:solidFill>
                  <a:schemeClr val="tx1"/>
                </a:solidFill>
              </a:defRPr>
            </a:lvl1pPr>
            <a:lvl2pPr>
              <a:spcAft>
                <a:spcPts val="300"/>
              </a:spcAft>
              <a:defRPr sz="1800">
                <a:solidFill>
                  <a:schemeClr val="tx1"/>
                </a:solidFill>
              </a:defRPr>
            </a:lvl2pPr>
            <a:lvl3pPr>
              <a:spcAft>
                <a:spcPts val="300"/>
              </a:spcAft>
              <a:defRPr sz="1800">
                <a:solidFill>
                  <a:schemeClr val="tx1"/>
                </a:solidFill>
              </a:defRPr>
            </a:lvl3pPr>
            <a:lvl4pPr>
              <a:spcAft>
                <a:spcPts val="300"/>
              </a:spcAft>
              <a:defRPr sz="1800">
                <a:solidFill>
                  <a:schemeClr val="tx1"/>
                </a:solidFill>
              </a:defRPr>
            </a:lvl4pPr>
            <a:lvl5pPr>
              <a:spcAft>
                <a:spcPts val="300"/>
              </a:spcAft>
              <a:defRPr sz="1800">
                <a:solidFill>
                  <a:schemeClr val="tx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2"/>
          <p:cNvSpPr>
            <a:spLocks noGrp="1"/>
          </p:cNvSpPr>
          <p:nvPr>
            <p:ph type="body" sz="quarter" idx="13"/>
          </p:nvPr>
        </p:nvSpPr>
        <p:spPr>
          <a:xfrm>
            <a:off x="527051" y="6212899"/>
            <a:ext cx="5424000" cy="402400"/>
          </a:xfrm>
        </p:spPr>
        <p:txBody>
          <a:bodyPr anchor="b" anchorCtr="0"/>
          <a:lstStyle>
            <a:lvl1pPr marL="0" indent="0">
              <a:spcAft>
                <a:spcPts val="0"/>
              </a:spcAft>
              <a:buFont typeface="Arial" panose="020B0604020202020204" pitchFamily="34" charset="0"/>
              <a:buNone/>
              <a:defRPr sz="1000"/>
            </a:lvl1pPr>
            <a:lvl2pPr marL="0" indent="0">
              <a:spcAft>
                <a:spcPts val="0"/>
              </a:spcAft>
              <a:buFont typeface="Arial" panose="020B0604020202020204" pitchFamily="34" charset="0"/>
              <a:buNone/>
              <a:defRPr sz="1000"/>
            </a:lvl2pPr>
            <a:lvl3pPr marL="0" indent="0">
              <a:spcAft>
                <a:spcPts val="0"/>
              </a:spcAft>
              <a:buFont typeface="Arial" panose="020B0604020202020204" pitchFamily="34" charset="0"/>
              <a:buNone/>
              <a:defRPr sz="1000"/>
            </a:lvl3pPr>
            <a:lvl4pPr marL="0" indent="0">
              <a:spcAft>
                <a:spcPts val="0"/>
              </a:spcAft>
              <a:buFont typeface="Arial" panose="020B0604020202020204" pitchFamily="34" charset="0"/>
              <a:buNone/>
              <a:defRPr sz="1000"/>
            </a:lvl4pPr>
            <a:lvl5pPr marL="0" indent="0">
              <a:spcAft>
                <a:spcPts val="0"/>
              </a:spcAft>
              <a:buFont typeface="Arial" panose="020B0604020202020204" pitchFamily="34" charset="0"/>
              <a:buNone/>
              <a:defRPr sz="1000"/>
            </a:lvl5pPr>
          </a:lstStyle>
          <a:p>
            <a:pPr lvl="0"/>
            <a:endParaRPr lang="en-GB" dirty="0"/>
          </a:p>
        </p:txBody>
      </p:sp>
      <p:sp>
        <p:nvSpPr>
          <p:cNvPr id="12" name="Text Placeholder 2"/>
          <p:cNvSpPr>
            <a:spLocks noGrp="1"/>
          </p:cNvSpPr>
          <p:nvPr>
            <p:ph type="body" sz="quarter" idx="14"/>
          </p:nvPr>
        </p:nvSpPr>
        <p:spPr>
          <a:xfrm>
            <a:off x="6240951" y="6212899"/>
            <a:ext cx="5424000" cy="402400"/>
          </a:xfrm>
        </p:spPr>
        <p:txBody>
          <a:bodyPr anchor="b" anchorCtr="0"/>
          <a:lstStyle>
            <a:lvl1pPr marL="0" indent="0" algn="r">
              <a:spcAft>
                <a:spcPts val="0"/>
              </a:spcAft>
              <a:buFont typeface="Arial" panose="020B0604020202020204" pitchFamily="34" charset="0"/>
              <a:buNone/>
              <a:defRPr sz="1000"/>
            </a:lvl1pPr>
            <a:lvl2pPr marL="0" indent="0">
              <a:spcAft>
                <a:spcPts val="0"/>
              </a:spcAft>
              <a:buFont typeface="Arial" panose="020B0604020202020204" pitchFamily="34" charset="0"/>
              <a:buNone/>
              <a:defRPr sz="1000"/>
            </a:lvl2pPr>
            <a:lvl3pPr marL="0" indent="0">
              <a:spcAft>
                <a:spcPts val="0"/>
              </a:spcAft>
              <a:buFont typeface="Arial" panose="020B0604020202020204" pitchFamily="34" charset="0"/>
              <a:buNone/>
              <a:defRPr sz="1000"/>
            </a:lvl3pPr>
            <a:lvl4pPr marL="0" indent="0">
              <a:spcAft>
                <a:spcPts val="0"/>
              </a:spcAft>
              <a:buFont typeface="Arial" panose="020B0604020202020204" pitchFamily="34" charset="0"/>
              <a:buNone/>
              <a:defRPr sz="1000"/>
            </a:lvl4pPr>
            <a:lvl5pPr marL="0" indent="0">
              <a:spcAft>
                <a:spcPts val="0"/>
              </a:spcAft>
              <a:buFont typeface="Arial" panose="020B0604020202020204" pitchFamily="34" charset="0"/>
              <a:buNone/>
              <a:defRPr sz="1000"/>
            </a:lvl5pPr>
          </a:lstStyle>
          <a:p>
            <a:pPr lvl="0"/>
            <a:endParaRPr lang="en-GB" dirty="0"/>
          </a:p>
        </p:txBody>
      </p:sp>
    </p:spTree>
    <p:extLst>
      <p:ext uri="{BB962C8B-B14F-4D97-AF65-F5344CB8AC3E}">
        <p14:creationId xmlns:p14="http://schemas.microsoft.com/office/powerpoint/2010/main" val="281784043"/>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PF-ILD Two Content">
    <p:spTree>
      <p:nvGrpSpPr>
        <p:cNvPr id="1" name=""/>
        <p:cNvGrpSpPr/>
        <p:nvPr/>
      </p:nvGrpSpPr>
      <p:grpSpPr>
        <a:xfrm>
          <a:off x="0" y="0"/>
          <a:ext cx="0" cy="0"/>
          <a:chOff x="0" y="0"/>
          <a:chExt cx="0" cy="0"/>
        </a:xfrm>
      </p:grpSpPr>
      <p:sp>
        <p:nvSpPr>
          <p:cNvPr id="8" name="Freeform 975"/>
          <p:cNvSpPr>
            <a:spLocks/>
          </p:cNvSpPr>
          <p:nvPr userDrawn="1"/>
        </p:nvSpPr>
        <p:spPr bwMode="auto">
          <a:xfrm rot="16200000">
            <a:off x="6000279" y="668808"/>
            <a:ext cx="191443" cy="12192001"/>
          </a:xfrm>
          <a:custGeom>
            <a:avLst/>
            <a:gdLst>
              <a:gd name="T0" fmla="*/ 19 w 36"/>
              <a:gd name="T1" fmla="*/ 20 h 96"/>
              <a:gd name="T2" fmla="*/ 21 w 36"/>
              <a:gd name="T3" fmla="*/ 23 h 96"/>
              <a:gd name="T4" fmla="*/ 21 w 36"/>
              <a:gd name="T5" fmla="*/ 23 h 96"/>
              <a:gd name="T6" fmla="*/ 21 w 36"/>
              <a:gd name="T7" fmla="*/ 23 h 96"/>
              <a:gd name="T8" fmla="*/ 21 w 36"/>
              <a:gd name="T9" fmla="*/ 23 h 96"/>
              <a:gd name="T10" fmla="*/ 21 w 36"/>
              <a:gd name="T11" fmla="*/ 23 h 96"/>
              <a:gd name="T12" fmla="*/ 21 w 36"/>
              <a:gd name="T13" fmla="*/ 23 h 96"/>
              <a:gd name="T14" fmla="*/ 21 w 36"/>
              <a:gd name="T15" fmla="*/ 23 h 96"/>
              <a:gd name="T16" fmla="*/ 21 w 36"/>
              <a:gd name="T17" fmla="*/ 24 h 96"/>
              <a:gd name="T18" fmla="*/ 21 w 36"/>
              <a:gd name="T19" fmla="*/ 25 h 96"/>
              <a:gd name="T20" fmla="*/ 21 w 36"/>
              <a:gd name="T21" fmla="*/ 30 h 96"/>
              <a:gd name="T22" fmla="*/ 17 w 36"/>
              <a:gd name="T23" fmla="*/ 40 h 96"/>
              <a:gd name="T24" fmla="*/ 9 w 36"/>
              <a:gd name="T25" fmla="*/ 52 h 96"/>
              <a:gd name="T26" fmla="*/ 5 w 36"/>
              <a:gd name="T27" fmla="*/ 60 h 96"/>
              <a:gd name="T28" fmla="*/ 3 w 36"/>
              <a:gd name="T29" fmla="*/ 69 h 96"/>
              <a:gd name="T30" fmla="*/ 4 w 36"/>
              <a:gd name="T31" fmla="*/ 74 h 96"/>
              <a:gd name="T32" fmla="*/ 5 w 36"/>
              <a:gd name="T33" fmla="*/ 78 h 96"/>
              <a:gd name="T34" fmla="*/ 9 w 36"/>
              <a:gd name="T35" fmla="*/ 86 h 96"/>
              <a:gd name="T36" fmla="*/ 21 w 36"/>
              <a:gd name="T37" fmla="*/ 96 h 96"/>
              <a:gd name="T38" fmla="*/ 16 w 36"/>
              <a:gd name="T39" fmla="*/ 82 h 96"/>
              <a:gd name="T40" fmla="*/ 15 w 36"/>
              <a:gd name="T41" fmla="*/ 76 h 96"/>
              <a:gd name="T42" fmla="*/ 15 w 36"/>
              <a:gd name="T43" fmla="*/ 73 h 96"/>
              <a:gd name="T44" fmla="*/ 16 w 36"/>
              <a:gd name="T45" fmla="*/ 70 h 96"/>
              <a:gd name="T46" fmla="*/ 21 w 36"/>
              <a:gd name="T47" fmla="*/ 60 h 96"/>
              <a:gd name="T48" fmla="*/ 30 w 36"/>
              <a:gd name="T49" fmla="*/ 48 h 96"/>
              <a:gd name="T50" fmla="*/ 34 w 36"/>
              <a:gd name="T51" fmla="*/ 40 h 96"/>
              <a:gd name="T52" fmla="*/ 36 w 36"/>
              <a:gd name="T53" fmla="*/ 31 h 96"/>
              <a:gd name="T54" fmla="*/ 33 w 36"/>
              <a:gd name="T55" fmla="*/ 21 h 96"/>
              <a:gd name="T56" fmla="*/ 32 w 36"/>
              <a:gd name="T57" fmla="*/ 18 h 96"/>
              <a:gd name="T58" fmla="*/ 32 w 36"/>
              <a:gd name="T59" fmla="*/ 18 h 96"/>
              <a:gd name="T60" fmla="*/ 31 w 36"/>
              <a:gd name="T61" fmla="*/ 16 h 96"/>
              <a:gd name="T62" fmla="*/ 28 w 36"/>
              <a:gd name="T63" fmla="*/ 13 h 96"/>
              <a:gd name="T64" fmla="*/ 14 w 36"/>
              <a:gd name="T65" fmla="*/ 4 h 96"/>
              <a:gd name="T66" fmla="*/ 0 w 36"/>
              <a:gd name="T67" fmla="*/ 0 h 96"/>
              <a:gd name="T68" fmla="*/ 10 w 36"/>
              <a:gd name="T69" fmla="*/ 10 h 96"/>
              <a:gd name="T70" fmla="*/ 19 w 36"/>
              <a:gd name="T71" fmla="*/ 20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6" h="96">
                <a:moveTo>
                  <a:pt x="19" y="20"/>
                </a:moveTo>
                <a:cubicBezTo>
                  <a:pt x="20" y="21"/>
                  <a:pt x="20" y="22"/>
                  <a:pt x="21" y="23"/>
                </a:cubicBezTo>
                <a:cubicBezTo>
                  <a:pt x="21" y="23"/>
                  <a:pt x="21" y="23"/>
                  <a:pt x="21" y="23"/>
                </a:cubicBezTo>
                <a:cubicBezTo>
                  <a:pt x="21" y="23"/>
                  <a:pt x="21" y="23"/>
                  <a:pt x="21" y="23"/>
                </a:cubicBezTo>
                <a:cubicBezTo>
                  <a:pt x="21" y="23"/>
                  <a:pt x="21" y="23"/>
                  <a:pt x="21" y="23"/>
                </a:cubicBezTo>
                <a:cubicBezTo>
                  <a:pt x="21" y="23"/>
                  <a:pt x="21" y="23"/>
                  <a:pt x="21" y="23"/>
                </a:cubicBezTo>
                <a:cubicBezTo>
                  <a:pt x="21" y="23"/>
                  <a:pt x="21" y="23"/>
                  <a:pt x="21" y="23"/>
                </a:cubicBezTo>
                <a:cubicBezTo>
                  <a:pt x="21" y="23"/>
                  <a:pt x="21" y="23"/>
                  <a:pt x="21" y="23"/>
                </a:cubicBezTo>
                <a:cubicBezTo>
                  <a:pt x="21" y="23"/>
                  <a:pt x="21" y="24"/>
                  <a:pt x="21" y="24"/>
                </a:cubicBezTo>
                <a:cubicBezTo>
                  <a:pt x="21" y="25"/>
                  <a:pt x="21" y="25"/>
                  <a:pt x="21" y="25"/>
                </a:cubicBezTo>
                <a:cubicBezTo>
                  <a:pt x="22" y="27"/>
                  <a:pt x="22" y="28"/>
                  <a:pt x="21" y="30"/>
                </a:cubicBezTo>
                <a:cubicBezTo>
                  <a:pt x="21" y="33"/>
                  <a:pt x="19" y="36"/>
                  <a:pt x="17" y="40"/>
                </a:cubicBezTo>
                <a:cubicBezTo>
                  <a:pt x="14" y="43"/>
                  <a:pt x="11" y="47"/>
                  <a:pt x="9" y="52"/>
                </a:cubicBezTo>
                <a:cubicBezTo>
                  <a:pt x="7" y="54"/>
                  <a:pt x="6" y="57"/>
                  <a:pt x="5" y="60"/>
                </a:cubicBezTo>
                <a:cubicBezTo>
                  <a:pt x="4" y="62"/>
                  <a:pt x="3" y="66"/>
                  <a:pt x="3" y="69"/>
                </a:cubicBezTo>
                <a:cubicBezTo>
                  <a:pt x="3" y="71"/>
                  <a:pt x="3" y="72"/>
                  <a:pt x="4" y="74"/>
                </a:cubicBezTo>
                <a:cubicBezTo>
                  <a:pt x="4" y="75"/>
                  <a:pt x="4" y="77"/>
                  <a:pt x="5" y="78"/>
                </a:cubicBezTo>
                <a:cubicBezTo>
                  <a:pt x="6" y="81"/>
                  <a:pt x="7" y="83"/>
                  <a:pt x="9" y="86"/>
                </a:cubicBezTo>
                <a:cubicBezTo>
                  <a:pt x="12" y="90"/>
                  <a:pt x="16" y="94"/>
                  <a:pt x="21" y="96"/>
                </a:cubicBezTo>
                <a:cubicBezTo>
                  <a:pt x="18" y="91"/>
                  <a:pt x="17" y="87"/>
                  <a:pt x="16" y="82"/>
                </a:cubicBezTo>
                <a:cubicBezTo>
                  <a:pt x="16" y="80"/>
                  <a:pt x="15" y="78"/>
                  <a:pt x="15" y="76"/>
                </a:cubicBezTo>
                <a:cubicBezTo>
                  <a:pt x="15" y="75"/>
                  <a:pt x="15" y="74"/>
                  <a:pt x="15" y="73"/>
                </a:cubicBezTo>
                <a:cubicBezTo>
                  <a:pt x="15" y="72"/>
                  <a:pt x="16" y="71"/>
                  <a:pt x="16" y="70"/>
                </a:cubicBezTo>
                <a:cubicBezTo>
                  <a:pt x="17" y="67"/>
                  <a:pt x="19" y="64"/>
                  <a:pt x="21" y="60"/>
                </a:cubicBezTo>
                <a:cubicBezTo>
                  <a:pt x="24" y="56"/>
                  <a:pt x="27" y="53"/>
                  <a:pt x="30" y="48"/>
                </a:cubicBezTo>
                <a:cubicBezTo>
                  <a:pt x="31" y="46"/>
                  <a:pt x="33" y="43"/>
                  <a:pt x="34" y="40"/>
                </a:cubicBezTo>
                <a:cubicBezTo>
                  <a:pt x="35" y="37"/>
                  <a:pt x="36" y="34"/>
                  <a:pt x="36" y="31"/>
                </a:cubicBezTo>
                <a:cubicBezTo>
                  <a:pt x="36" y="27"/>
                  <a:pt x="35" y="24"/>
                  <a:pt x="33" y="21"/>
                </a:cubicBezTo>
                <a:cubicBezTo>
                  <a:pt x="33" y="20"/>
                  <a:pt x="33" y="19"/>
                  <a:pt x="32" y="18"/>
                </a:cubicBezTo>
                <a:cubicBezTo>
                  <a:pt x="32" y="18"/>
                  <a:pt x="32" y="18"/>
                  <a:pt x="32" y="18"/>
                </a:cubicBezTo>
                <a:cubicBezTo>
                  <a:pt x="31" y="16"/>
                  <a:pt x="31" y="16"/>
                  <a:pt x="31" y="16"/>
                </a:cubicBezTo>
                <a:cubicBezTo>
                  <a:pt x="30" y="15"/>
                  <a:pt x="29" y="14"/>
                  <a:pt x="28" y="13"/>
                </a:cubicBezTo>
                <a:cubicBezTo>
                  <a:pt x="24" y="9"/>
                  <a:pt x="19" y="6"/>
                  <a:pt x="14" y="4"/>
                </a:cubicBezTo>
                <a:cubicBezTo>
                  <a:pt x="10" y="2"/>
                  <a:pt x="5" y="1"/>
                  <a:pt x="0" y="0"/>
                </a:cubicBezTo>
                <a:cubicBezTo>
                  <a:pt x="3" y="3"/>
                  <a:pt x="7" y="6"/>
                  <a:pt x="10" y="10"/>
                </a:cubicBezTo>
                <a:cubicBezTo>
                  <a:pt x="14" y="13"/>
                  <a:pt x="17" y="17"/>
                  <a:pt x="19" y="20"/>
                </a:cubicBezTo>
                <a:close/>
              </a:path>
            </a:pathLst>
          </a:custGeom>
          <a:gradFill flip="none" rotWithShape="1">
            <a:gsLst>
              <a:gs pos="100000">
                <a:srgbClr val="0070C0"/>
              </a:gs>
              <a:gs pos="0">
                <a:srgbClr val="003366"/>
              </a:gs>
            </a:gsLst>
            <a:lin ang="5400000" scaled="1"/>
            <a:tileRect/>
          </a:gra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68564" tIns="34282" rIns="68564" bIns="34282" numCol="1" anchor="t" anchorCtr="0" compatLnSpc="1">
            <a:prstTxWarp prst="textNoShape">
              <a:avLst/>
            </a:prstTxWarp>
          </a:bodyPr>
          <a:lstStyle/>
          <a:p>
            <a:endParaRPr lang="en-GB" sz="1350"/>
          </a:p>
        </p:txBody>
      </p:sp>
      <p:sp>
        <p:nvSpPr>
          <p:cNvPr id="2" name="Title 1"/>
          <p:cNvSpPr>
            <a:spLocks noGrp="1"/>
          </p:cNvSpPr>
          <p:nvPr>
            <p:ph type="title"/>
          </p:nvPr>
        </p:nvSpPr>
        <p:spPr/>
        <p:txBody>
          <a:bodyPr/>
          <a:lstStyle>
            <a:lvl1pPr>
              <a:defRPr>
                <a:solidFill>
                  <a:schemeClr val="tx1"/>
                </a:solidFill>
              </a:defRPr>
            </a:lvl1pPr>
          </a:lstStyle>
          <a:p>
            <a:r>
              <a:rPr lang="en-US" dirty="0"/>
              <a:t>Click to edit Master title style</a:t>
            </a:r>
          </a:p>
        </p:txBody>
      </p:sp>
      <p:sp>
        <p:nvSpPr>
          <p:cNvPr id="3" name="Content Placeholder 2"/>
          <p:cNvSpPr>
            <a:spLocks noGrp="1"/>
          </p:cNvSpPr>
          <p:nvPr>
            <p:ph sz="half" idx="1"/>
          </p:nvPr>
        </p:nvSpPr>
        <p:spPr>
          <a:xfrm>
            <a:off x="527051" y="1463674"/>
            <a:ext cx="5424000" cy="4680000"/>
          </a:xfrm>
        </p:spPr>
        <p:txBody>
          <a:bodyPr/>
          <a:lstStyle>
            <a:lvl1pPr>
              <a:spcAft>
                <a:spcPts val="300"/>
              </a:spcAft>
              <a:defRPr sz="1800">
                <a:solidFill>
                  <a:schemeClr val="tx1"/>
                </a:solidFill>
              </a:defRPr>
            </a:lvl1pPr>
            <a:lvl2pPr>
              <a:spcAft>
                <a:spcPts val="300"/>
              </a:spcAft>
              <a:defRPr sz="1800">
                <a:solidFill>
                  <a:schemeClr val="tx1"/>
                </a:solidFill>
              </a:defRPr>
            </a:lvl2pPr>
            <a:lvl3pPr>
              <a:spcAft>
                <a:spcPts val="300"/>
              </a:spcAft>
              <a:defRPr sz="1800">
                <a:solidFill>
                  <a:schemeClr val="tx1"/>
                </a:solidFill>
              </a:defRPr>
            </a:lvl3pPr>
            <a:lvl4pPr>
              <a:spcAft>
                <a:spcPts val="300"/>
              </a:spcAft>
              <a:defRPr sz="1800">
                <a:solidFill>
                  <a:schemeClr val="tx1"/>
                </a:solidFill>
              </a:defRPr>
            </a:lvl4pPr>
            <a:lvl5pPr>
              <a:spcAft>
                <a:spcPts val="300"/>
              </a:spcAft>
              <a:defRPr sz="1800">
                <a:solidFill>
                  <a:schemeClr val="tx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239233" y="1463674"/>
            <a:ext cx="5424000" cy="4680000"/>
          </a:xfrm>
        </p:spPr>
        <p:txBody>
          <a:bodyPr/>
          <a:lstStyle>
            <a:lvl1pPr>
              <a:spcAft>
                <a:spcPts val="300"/>
              </a:spcAft>
              <a:defRPr sz="1800">
                <a:solidFill>
                  <a:schemeClr val="tx1"/>
                </a:solidFill>
              </a:defRPr>
            </a:lvl1pPr>
            <a:lvl2pPr>
              <a:spcAft>
                <a:spcPts val="300"/>
              </a:spcAft>
              <a:defRPr sz="1800">
                <a:solidFill>
                  <a:schemeClr val="tx1"/>
                </a:solidFill>
              </a:defRPr>
            </a:lvl2pPr>
            <a:lvl3pPr>
              <a:spcAft>
                <a:spcPts val="300"/>
              </a:spcAft>
              <a:defRPr sz="1800">
                <a:solidFill>
                  <a:schemeClr val="tx1"/>
                </a:solidFill>
              </a:defRPr>
            </a:lvl3pPr>
            <a:lvl4pPr>
              <a:spcAft>
                <a:spcPts val="300"/>
              </a:spcAft>
              <a:defRPr sz="1800">
                <a:solidFill>
                  <a:schemeClr val="tx1"/>
                </a:solidFill>
              </a:defRPr>
            </a:lvl4pPr>
            <a:lvl5pPr>
              <a:spcAft>
                <a:spcPts val="300"/>
              </a:spcAft>
              <a:defRPr sz="1800">
                <a:solidFill>
                  <a:schemeClr val="tx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2"/>
          <p:cNvSpPr>
            <a:spLocks noGrp="1"/>
          </p:cNvSpPr>
          <p:nvPr>
            <p:ph type="body" sz="quarter" idx="13"/>
          </p:nvPr>
        </p:nvSpPr>
        <p:spPr>
          <a:xfrm>
            <a:off x="527051" y="6212899"/>
            <a:ext cx="5424000" cy="402400"/>
          </a:xfrm>
        </p:spPr>
        <p:txBody>
          <a:bodyPr anchor="b" anchorCtr="0"/>
          <a:lstStyle>
            <a:lvl1pPr marL="0" indent="0">
              <a:spcAft>
                <a:spcPts val="0"/>
              </a:spcAft>
              <a:buFont typeface="Arial" panose="020B0604020202020204" pitchFamily="34" charset="0"/>
              <a:buNone/>
              <a:defRPr sz="1000"/>
            </a:lvl1pPr>
            <a:lvl2pPr marL="0" indent="0">
              <a:spcAft>
                <a:spcPts val="0"/>
              </a:spcAft>
              <a:buFont typeface="Arial" panose="020B0604020202020204" pitchFamily="34" charset="0"/>
              <a:buNone/>
              <a:defRPr sz="1000"/>
            </a:lvl2pPr>
            <a:lvl3pPr marL="0" indent="0">
              <a:spcAft>
                <a:spcPts val="0"/>
              </a:spcAft>
              <a:buFont typeface="Arial" panose="020B0604020202020204" pitchFamily="34" charset="0"/>
              <a:buNone/>
              <a:defRPr sz="1000"/>
            </a:lvl3pPr>
            <a:lvl4pPr marL="0" indent="0">
              <a:spcAft>
                <a:spcPts val="0"/>
              </a:spcAft>
              <a:buFont typeface="Arial" panose="020B0604020202020204" pitchFamily="34" charset="0"/>
              <a:buNone/>
              <a:defRPr sz="1000"/>
            </a:lvl4pPr>
            <a:lvl5pPr marL="0" indent="0">
              <a:spcAft>
                <a:spcPts val="0"/>
              </a:spcAft>
              <a:buFont typeface="Arial" panose="020B0604020202020204" pitchFamily="34" charset="0"/>
              <a:buNone/>
              <a:defRPr sz="1000"/>
            </a:lvl5pPr>
          </a:lstStyle>
          <a:p>
            <a:pPr lvl="0"/>
            <a:endParaRPr lang="en-GB" dirty="0"/>
          </a:p>
        </p:txBody>
      </p:sp>
      <p:sp>
        <p:nvSpPr>
          <p:cNvPr id="12" name="Text Placeholder 2"/>
          <p:cNvSpPr>
            <a:spLocks noGrp="1"/>
          </p:cNvSpPr>
          <p:nvPr>
            <p:ph type="body" sz="quarter" idx="14"/>
          </p:nvPr>
        </p:nvSpPr>
        <p:spPr>
          <a:xfrm>
            <a:off x="6240951" y="6212899"/>
            <a:ext cx="5424000" cy="402400"/>
          </a:xfrm>
        </p:spPr>
        <p:txBody>
          <a:bodyPr anchor="b" anchorCtr="0"/>
          <a:lstStyle>
            <a:lvl1pPr marL="0" indent="0" algn="r">
              <a:spcAft>
                <a:spcPts val="0"/>
              </a:spcAft>
              <a:buFont typeface="Arial" panose="020B0604020202020204" pitchFamily="34" charset="0"/>
              <a:buNone/>
              <a:defRPr sz="1000"/>
            </a:lvl1pPr>
            <a:lvl2pPr marL="0" indent="0">
              <a:spcAft>
                <a:spcPts val="0"/>
              </a:spcAft>
              <a:buFont typeface="Arial" panose="020B0604020202020204" pitchFamily="34" charset="0"/>
              <a:buNone/>
              <a:defRPr sz="1000"/>
            </a:lvl2pPr>
            <a:lvl3pPr marL="0" indent="0">
              <a:spcAft>
                <a:spcPts val="0"/>
              </a:spcAft>
              <a:buFont typeface="Arial" panose="020B0604020202020204" pitchFamily="34" charset="0"/>
              <a:buNone/>
              <a:defRPr sz="1000"/>
            </a:lvl3pPr>
            <a:lvl4pPr marL="0" indent="0">
              <a:spcAft>
                <a:spcPts val="0"/>
              </a:spcAft>
              <a:buFont typeface="Arial" panose="020B0604020202020204" pitchFamily="34" charset="0"/>
              <a:buNone/>
              <a:defRPr sz="1000"/>
            </a:lvl4pPr>
            <a:lvl5pPr marL="0" indent="0">
              <a:spcAft>
                <a:spcPts val="0"/>
              </a:spcAft>
              <a:buFont typeface="Arial" panose="020B0604020202020204" pitchFamily="34" charset="0"/>
              <a:buNone/>
              <a:defRPr sz="1000"/>
            </a:lvl5pPr>
          </a:lstStyle>
          <a:p>
            <a:pPr lvl="0"/>
            <a:endParaRPr lang="en-GB" dirty="0"/>
          </a:p>
        </p:txBody>
      </p:sp>
    </p:spTree>
    <p:extLst>
      <p:ext uri="{BB962C8B-B14F-4D97-AF65-F5344CB8AC3E}">
        <p14:creationId xmlns:p14="http://schemas.microsoft.com/office/powerpoint/2010/main" val="2923508241"/>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F-ILD Title Only">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lvl1pPr>
              <a:defRPr>
                <a:solidFill>
                  <a:schemeClr val="tx1"/>
                </a:solidFill>
              </a:defRPr>
            </a:lvl1pPr>
          </a:lstStyle>
          <a:p>
            <a:r>
              <a:rPr lang="en-US" dirty="0"/>
              <a:t>Click to edit Master title style</a:t>
            </a:r>
            <a:endParaRPr lang="en-GB" dirty="0"/>
          </a:p>
        </p:txBody>
      </p:sp>
      <p:sp>
        <p:nvSpPr>
          <p:cNvPr id="9" name="Text Placeholder 2"/>
          <p:cNvSpPr>
            <a:spLocks noGrp="1"/>
          </p:cNvSpPr>
          <p:nvPr>
            <p:ph type="body" sz="quarter" idx="13"/>
          </p:nvPr>
        </p:nvSpPr>
        <p:spPr>
          <a:xfrm>
            <a:off x="527051" y="6212899"/>
            <a:ext cx="5424000" cy="402400"/>
          </a:xfrm>
        </p:spPr>
        <p:txBody>
          <a:bodyPr anchor="b" anchorCtr="0"/>
          <a:lstStyle>
            <a:lvl1pPr marL="0" indent="0">
              <a:spcAft>
                <a:spcPts val="0"/>
              </a:spcAft>
              <a:buFont typeface="Arial" panose="020B0604020202020204" pitchFamily="34" charset="0"/>
              <a:buNone/>
              <a:defRPr sz="1000"/>
            </a:lvl1pPr>
            <a:lvl2pPr marL="0" indent="0">
              <a:spcAft>
                <a:spcPts val="0"/>
              </a:spcAft>
              <a:buFont typeface="Arial" panose="020B0604020202020204" pitchFamily="34" charset="0"/>
              <a:buNone/>
              <a:defRPr sz="1000"/>
            </a:lvl2pPr>
            <a:lvl3pPr marL="0" indent="0">
              <a:spcAft>
                <a:spcPts val="0"/>
              </a:spcAft>
              <a:buFont typeface="Arial" panose="020B0604020202020204" pitchFamily="34" charset="0"/>
              <a:buNone/>
              <a:defRPr sz="1000"/>
            </a:lvl3pPr>
            <a:lvl4pPr marL="0" indent="0">
              <a:spcAft>
                <a:spcPts val="0"/>
              </a:spcAft>
              <a:buFont typeface="Arial" panose="020B0604020202020204" pitchFamily="34" charset="0"/>
              <a:buNone/>
              <a:defRPr sz="1000"/>
            </a:lvl4pPr>
            <a:lvl5pPr marL="0" indent="0">
              <a:spcAft>
                <a:spcPts val="0"/>
              </a:spcAft>
              <a:buFont typeface="Arial" panose="020B0604020202020204" pitchFamily="34" charset="0"/>
              <a:buNone/>
              <a:defRPr sz="1000"/>
            </a:lvl5pPr>
          </a:lstStyle>
          <a:p>
            <a:pPr lvl="0"/>
            <a:endParaRPr lang="en-GB" dirty="0"/>
          </a:p>
        </p:txBody>
      </p:sp>
      <p:sp>
        <p:nvSpPr>
          <p:cNvPr id="10" name="Text Placeholder 2"/>
          <p:cNvSpPr>
            <a:spLocks noGrp="1"/>
          </p:cNvSpPr>
          <p:nvPr>
            <p:ph type="body" sz="quarter" idx="14"/>
          </p:nvPr>
        </p:nvSpPr>
        <p:spPr>
          <a:xfrm>
            <a:off x="6240951" y="6212899"/>
            <a:ext cx="5424000" cy="402400"/>
          </a:xfrm>
        </p:spPr>
        <p:txBody>
          <a:bodyPr anchor="b" anchorCtr="0"/>
          <a:lstStyle>
            <a:lvl1pPr marL="0" indent="0" algn="r">
              <a:spcAft>
                <a:spcPts val="0"/>
              </a:spcAft>
              <a:buFont typeface="Arial" panose="020B0604020202020204" pitchFamily="34" charset="0"/>
              <a:buNone/>
              <a:defRPr sz="1000"/>
            </a:lvl1pPr>
            <a:lvl2pPr marL="0" indent="0">
              <a:spcAft>
                <a:spcPts val="0"/>
              </a:spcAft>
              <a:buFont typeface="Arial" panose="020B0604020202020204" pitchFamily="34" charset="0"/>
              <a:buNone/>
              <a:defRPr sz="1000"/>
            </a:lvl2pPr>
            <a:lvl3pPr marL="0" indent="0">
              <a:spcAft>
                <a:spcPts val="0"/>
              </a:spcAft>
              <a:buFont typeface="Arial" panose="020B0604020202020204" pitchFamily="34" charset="0"/>
              <a:buNone/>
              <a:defRPr sz="1000"/>
            </a:lvl3pPr>
            <a:lvl4pPr marL="0" indent="0">
              <a:spcAft>
                <a:spcPts val="0"/>
              </a:spcAft>
              <a:buFont typeface="Arial" panose="020B0604020202020204" pitchFamily="34" charset="0"/>
              <a:buNone/>
              <a:defRPr sz="1000"/>
            </a:lvl4pPr>
            <a:lvl5pPr marL="0" indent="0">
              <a:spcAft>
                <a:spcPts val="0"/>
              </a:spcAft>
              <a:buFont typeface="Arial" panose="020B0604020202020204" pitchFamily="34" charset="0"/>
              <a:buNone/>
              <a:defRPr sz="1000"/>
            </a:lvl5pPr>
          </a:lstStyle>
          <a:p>
            <a:pPr lvl="0"/>
            <a:endParaRPr lang="en-GB" dirty="0"/>
          </a:p>
        </p:txBody>
      </p:sp>
      <p:sp>
        <p:nvSpPr>
          <p:cNvPr id="6" name="Freeform 975"/>
          <p:cNvSpPr>
            <a:spLocks/>
          </p:cNvSpPr>
          <p:nvPr userDrawn="1"/>
        </p:nvSpPr>
        <p:spPr bwMode="auto">
          <a:xfrm rot="16200000">
            <a:off x="6001907" y="-5010454"/>
            <a:ext cx="159607" cy="12220579"/>
          </a:xfrm>
          <a:custGeom>
            <a:avLst/>
            <a:gdLst>
              <a:gd name="T0" fmla="*/ 19 w 36"/>
              <a:gd name="T1" fmla="*/ 20 h 96"/>
              <a:gd name="T2" fmla="*/ 21 w 36"/>
              <a:gd name="T3" fmla="*/ 23 h 96"/>
              <a:gd name="T4" fmla="*/ 21 w 36"/>
              <a:gd name="T5" fmla="*/ 23 h 96"/>
              <a:gd name="T6" fmla="*/ 21 w 36"/>
              <a:gd name="T7" fmla="*/ 23 h 96"/>
              <a:gd name="T8" fmla="*/ 21 w 36"/>
              <a:gd name="T9" fmla="*/ 23 h 96"/>
              <a:gd name="T10" fmla="*/ 21 w 36"/>
              <a:gd name="T11" fmla="*/ 23 h 96"/>
              <a:gd name="T12" fmla="*/ 21 w 36"/>
              <a:gd name="T13" fmla="*/ 23 h 96"/>
              <a:gd name="T14" fmla="*/ 21 w 36"/>
              <a:gd name="T15" fmla="*/ 23 h 96"/>
              <a:gd name="T16" fmla="*/ 21 w 36"/>
              <a:gd name="T17" fmla="*/ 24 h 96"/>
              <a:gd name="T18" fmla="*/ 21 w 36"/>
              <a:gd name="T19" fmla="*/ 25 h 96"/>
              <a:gd name="T20" fmla="*/ 21 w 36"/>
              <a:gd name="T21" fmla="*/ 30 h 96"/>
              <a:gd name="T22" fmla="*/ 17 w 36"/>
              <a:gd name="T23" fmla="*/ 40 h 96"/>
              <a:gd name="T24" fmla="*/ 9 w 36"/>
              <a:gd name="T25" fmla="*/ 52 h 96"/>
              <a:gd name="T26" fmla="*/ 5 w 36"/>
              <a:gd name="T27" fmla="*/ 60 h 96"/>
              <a:gd name="T28" fmla="*/ 3 w 36"/>
              <a:gd name="T29" fmla="*/ 69 h 96"/>
              <a:gd name="T30" fmla="*/ 4 w 36"/>
              <a:gd name="T31" fmla="*/ 74 h 96"/>
              <a:gd name="T32" fmla="*/ 5 w 36"/>
              <a:gd name="T33" fmla="*/ 78 h 96"/>
              <a:gd name="T34" fmla="*/ 9 w 36"/>
              <a:gd name="T35" fmla="*/ 86 h 96"/>
              <a:gd name="T36" fmla="*/ 21 w 36"/>
              <a:gd name="T37" fmla="*/ 96 h 96"/>
              <a:gd name="T38" fmla="*/ 16 w 36"/>
              <a:gd name="T39" fmla="*/ 82 h 96"/>
              <a:gd name="T40" fmla="*/ 15 w 36"/>
              <a:gd name="T41" fmla="*/ 76 h 96"/>
              <a:gd name="T42" fmla="*/ 15 w 36"/>
              <a:gd name="T43" fmla="*/ 73 h 96"/>
              <a:gd name="T44" fmla="*/ 16 w 36"/>
              <a:gd name="T45" fmla="*/ 70 h 96"/>
              <a:gd name="T46" fmla="*/ 21 w 36"/>
              <a:gd name="T47" fmla="*/ 60 h 96"/>
              <a:gd name="T48" fmla="*/ 30 w 36"/>
              <a:gd name="T49" fmla="*/ 48 h 96"/>
              <a:gd name="T50" fmla="*/ 34 w 36"/>
              <a:gd name="T51" fmla="*/ 40 h 96"/>
              <a:gd name="T52" fmla="*/ 36 w 36"/>
              <a:gd name="T53" fmla="*/ 31 h 96"/>
              <a:gd name="T54" fmla="*/ 33 w 36"/>
              <a:gd name="T55" fmla="*/ 21 h 96"/>
              <a:gd name="T56" fmla="*/ 32 w 36"/>
              <a:gd name="T57" fmla="*/ 18 h 96"/>
              <a:gd name="T58" fmla="*/ 32 w 36"/>
              <a:gd name="T59" fmla="*/ 18 h 96"/>
              <a:gd name="T60" fmla="*/ 31 w 36"/>
              <a:gd name="T61" fmla="*/ 16 h 96"/>
              <a:gd name="T62" fmla="*/ 28 w 36"/>
              <a:gd name="T63" fmla="*/ 13 h 96"/>
              <a:gd name="T64" fmla="*/ 14 w 36"/>
              <a:gd name="T65" fmla="*/ 4 h 96"/>
              <a:gd name="T66" fmla="*/ 0 w 36"/>
              <a:gd name="T67" fmla="*/ 0 h 96"/>
              <a:gd name="T68" fmla="*/ 10 w 36"/>
              <a:gd name="T69" fmla="*/ 10 h 96"/>
              <a:gd name="T70" fmla="*/ 19 w 36"/>
              <a:gd name="T71" fmla="*/ 20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6" h="96">
                <a:moveTo>
                  <a:pt x="19" y="20"/>
                </a:moveTo>
                <a:cubicBezTo>
                  <a:pt x="20" y="21"/>
                  <a:pt x="20" y="22"/>
                  <a:pt x="21" y="23"/>
                </a:cubicBezTo>
                <a:cubicBezTo>
                  <a:pt x="21" y="23"/>
                  <a:pt x="21" y="23"/>
                  <a:pt x="21" y="23"/>
                </a:cubicBezTo>
                <a:cubicBezTo>
                  <a:pt x="21" y="23"/>
                  <a:pt x="21" y="23"/>
                  <a:pt x="21" y="23"/>
                </a:cubicBezTo>
                <a:cubicBezTo>
                  <a:pt x="21" y="23"/>
                  <a:pt x="21" y="23"/>
                  <a:pt x="21" y="23"/>
                </a:cubicBezTo>
                <a:cubicBezTo>
                  <a:pt x="21" y="23"/>
                  <a:pt x="21" y="23"/>
                  <a:pt x="21" y="23"/>
                </a:cubicBezTo>
                <a:cubicBezTo>
                  <a:pt x="21" y="23"/>
                  <a:pt x="21" y="23"/>
                  <a:pt x="21" y="23"/>
                </a:cubicBezTo>
                <a:cubicBezTo>
                  <a:pt x="21" y="23"/>
                  <a:pt x="21" y="23"/>
                  <a:pt x="21" y="23"/>
                </a:cubicBezTo>
                <a:cubicBezTo>
                  <a:pt x="21" y="23"/>
                  <a:pt x="21" y="24"/>
                  <a:pt x="21" y="24"/>
                </a:cubicBezTo>
                <a:cubicBezTo>
                  <a:pt x="21" y="25"/>
                  <a:pt x="21" y="25"/>
                  <a:pt x="21" y="25"/>
                </a:cubicBezTo>
                <a:cubicBezTo>
                  <a:pt x="22" y="27"/>
                  <a:pt x="22" y="28"/>
                  <a:pt x="21" y="30"/>
                </a:cubicBezTo>
                <a:cubicBezTo>
                  <a:pt x="21" y="33"/>
                  <a:pt x="19" y="36"/>
                  <a:pt x="17" y="40"/>
                </a:cubicBezTo>
                <a:cubicBezTo>
                  <a:pt x="14" y="43"/>
                  <a:pt x="11" y="47"/>
                  <a:pt x="9" y="52"/>
                </a:cubicBezTo>
                <a:cubicBezTo>
                  <a:pt x="7" y="54"/>
                  <a:pt x="6" y="57"/>
                  <a:pt x="5" y="60"/>
                </a:cubicBezTo>
                <a:cubicBezTo>
                  <a:pt x="4" y="62"/>
                  <a:pt x="3" y="66"/>
                  <a:pt x="3" y="69"/>
                </a:cubicBezTo>
                <a:cubicBezTo>
                  <a:pt x="3" y="71"/>
                  <a:pt x="3" y="72"/>
                  <a:pt x="4" y="74"/>
                </a:cubicBezTo>
                <a:cubicBezTo>
                  <a:pt x="4" y="75"/>
                  <a:pt x="4" y="77"/>
                  <a:pt x="5" y="78"/>
                </a:cubicBezTo>
                <a:cubicBezTo>
                  <a:pt x="6" y="81"/>
                  <a:pt x="7" y="83"/>
                  <a:pt x="9" y="86"/>
                </a:cubicBezTo>
                <a:cubicBezTo>
                  <a:pt x="12" y="90"/>
                  <a:pt x="16" y="94"/>
                  <a:pt x="21" y="96"/>
                </a:cubicBezTo>
                <a:cubicBezTo>
                  <a:pt x="18" y="91"/>
                  <a:pt x="17" y="87"/>
                  <a:pt x="16" y="82"/>
                </a:cubicBezTo>
                <a:cubicBezTo>
                  <a:pt x="16" y="80"/>
                  <a:pt x="15" y="78"/>
                  <a:pt x="15" y="76"/>
                </a:cubicBezTo>
                <a:cubicBezTo>
                  <a:pt x="15" y="75"/>
                  <a:pt x="15" y="74"/>
                  <a:pt x="15" y="73"/>
                </a:cubicBezTo>
                <a:cubicBezTo>
                  <a:pt x="15" y="72"/>
                  <a:pt x="16" y="71"/>
                  <a:pt x="16" y="70"/>
                </a:cubicBezTo>
                <a:cubicBezTo>
                  <a:pt x="17" y="67"/>
                  <a:pt x="19" y="64"/>
                  <a:pt x="21" y="60"/>
                </a:cubicBezTo>
                <a:cubicBezTo>
                  <a:pt x="24" y="56"/>
                  <a:pt x="27" y="53"/>
                  <a:pt x="30" y="48"/>
                </a:cubicBezTo>
                <a:cubicBezTo>
                  <a:pt x="31" y="46"/>
                  <a:pt x="33" y="43"/>
                  <a:pt x="34" y="40"/>
                </a:cubicBezTo>
                <a:cubicBezTo>
                  <a:pt x="35" y="37"/>
                  <a:pt x="36" y="34"/>
                  <a:pt x="36" y="31"/>
                </a:cubicBezTo>
                <a:cubicBezTo>
                  <a:pt x="36" y="27"/>
                  <a:pt x="35" y="24"/>
                  <a:pt x="33" y="21"/>
                </a:cubicBezTo>
                <a:cubicBezTo>
                  <a:pt x="33" y="20"/>
                  <a:pt x="33" y="19"/>
                  <a:pt x="32" y="18"/>
                </a:cubicBezTo>
                <a:cubicBezTo>
                  <a:pt x="32" y="18"/>
                  <a:pt x="32" y="18"/>
                  <a:pt x="32" y="18"/>
                </a:cubicBezTo>
                <a:cubicBezTo>
                  <a:pt x="31" y="16"/>
                  <a:pt x="31" y="16"/>
                  <a:pt x="31" y="16"/>
                </a:cubicBezTo>
                <a:cubicBezTo>
                  <a:pt x="30" y="15"/>
                  <a:pt x="29" y="14"/>
                  <a:pt x="28" y="13"/>
                </a:cubicBezTo>
                <a:cubicBezTo>
                  <a:pt x="24" y="9"/>
                  <a:pt x="19" y="6"/>
                  <a:pt x="14" y="4"/>
                </a:cubicBezTo>
                <a:cubicBezTo>
                  <a:pt x="10" y="2"/>
                  <a:pt x="5" y="1"/>
                  <a:pt x="0" y="0"/>
                </a:cubicBezTo>
                <a:cubicBezTo>
                  <a:pt x="3" y="3"/>
                  <a:pt x="7" y="6"/>
                  <a:pt x="10" y="10"/>
                </a:cubicBezTo>
                <a:cubicBezTo>
                  <a:pt x="14" y="13"/>
                  <a:pt x="17" y="17"/>
                  <a:pt x="19" y="20"/>
                </a:cubicBezTo>
                <a:close/>
              </a:path>
            </a:pathLst>
          </a:custGeom>
          <a:gradFill flip="none" rotWithShape="1">
            <a:gsLst>
              <a:gs pos="100000">
                <a:schemeClr val="accent2">
                  <a:lumMod val="20000"/>
                  <a:lumOff val="80000"/>
                </a:schemeClr>
              </a:gs>
              <a:gs pos="0">
                <a:srgbClr val="003366"/>
              </a:gs>
              <a:gs pos="50000">
                <a:srgbClr val="5AC8D9"/>
              </a:gs>
            </a:gsLst>
            <a:lin ang="5400000" scaled="1"/>
            <a:tileRect/>
          </a:gra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68564" tIns="34282" rIns="68564" bIns="34282" numCol="1" anchor="t" anchorCtr="0" compatLnSpc="1">
            <a:prstTxWarp prst="textNoShape">
              <a:avLst/>
            </a:prstTxWarp>
          </a:bodyPr>
          <a:lstStyle/>
          <a:p>
            <a:endParaRPr lang="en-GB" sz="1350"/>
          </a:p>
        </p:txBody>
      </p:sp>
      <p:sp>
        <p:nvSpPr>
          <p:cNvPr id="7" name="Freeform 975"/>
          <p:cNvSpPr>
            <a:spLocks/>
          </p:cNvSpPr>
          <p:nvPr userDrawn="1"/>
        </p:nvSpPr>
        <p:spPr bwMode="auto">
          <a:xfrm rot="16200000">
            <a:off x="6000279" y="668808"/>
            <a:ext cx="191443" cy="12192001"/>
          </a:xfrm>
          <a:custGeom>
            <a:avLst/>
            <a:gdLst>
              <a:gd name="T0" fmla="*/ 19 w 36"/>
              <a:gd name="T1" fmla="*/ 20 h 96"/>
              <a:gd name="T2" fmla="*/ 21 w 36"/>
              <a:gd name="T3" fmla="*/ 23 h 96"/>
              <a:gd name="T4" fmla="*/ 21 w 36"/>
              <a:gd name="T5" fmla="*/ 23 h 96"/>
              <a:gd name="T6" fmla="*/ 21 w 36"/>
              <a:gd name="T7" fmla="*/ 23 h 96"/>
              <a:gd name="T8" fmla="*/ 21 w 36"/>
              <a:gd name="T9" fmla="*/ 23 h 96"/>
              <a:gd name="T10" fmla="*/ 21 w 36"/>
              <a:gd name="T11" fmla="*/ 23 h 96"/>
              <a:gd name="T12" fmla="*/ 21 w 36"/>
              <a:gd name="T13" fmla="*/ 23 h 96"/>
              <a:gd name="T14" fmla="*/ 21 w 36"/>
              <a:gd name="T15" fmla="*/ 23 h 96"/>
              <a:gd name="T16" fmla="*/ 21 w 36"/>
              <a:gd name="T17" fmla="*/ 24 h 96"/>
              <a:gd name="T18" fmla="*/ 21 w 36"/>
              <a:gd name="T19" fmla="*/ 25 h 96"/>
              <a:gd name="T20" fmla="*/ 21 w 36"/>
              <a:gd name="T21" fmla="*/ 30 h 96"/>
              <a:gd name="T22" fmla="*/ 17 w 36"/>
              <a:gd name="T23" fmla="*/ 40 h 96"/>
              <a:gd name="T24" fmla="*/ 9 w 36"/>
              <a:gd name="T25" fmla="*/ 52 h 96"/>
              <a:gd name="T26" fmla="*/ 5 w 36"/>
              <a:gd name="T27" fmla="*/ 60 h 96"/>
              <a:gd name="T28" fmla="*/ 3 w 36"/>
              <a:gd name="T29" fmla="*/ 69 h 96"/>
              <a:gd name="T30" fmla="*/ 4 w 36"/>
              <a:gd name="T31" fmla="*/ 74 h 96"/>
              <a:gd name="T32" fmla="*/ 5 w 36"/>
              <a:gd name="T33" fmla="*/ 78 h 96"/>
              <a:gd name="T34" fmla="*/ 9 w 36"/>
              <a:gd name="T35" fmla="*/ 86 h 96"/>
              <a:gd name="T36" fmla="*/ 21 w 36"/>
              <a:gd name="T37" fmla="*/ 96 h 96"/>
              <a:gd name="T38" fmla="*/ 16 w 36"/>
              <a:gd name="T39" fmla="*/ 82 h 96"/>
              <a:gd name="T40" fmla="*/ 15 w 36"/>
              <a:gd name="T41" fmla="*/ 76 h 96"/>
              <a:gd name="T42" fmla="*/ 15 w 36"/>
              <a:gd name="T43" fmla="*/ 73 h 96"/>
              <a:gd name="T44" fmla="*/ 16 w 36"/>
              <a:gd name="T45" fmla="*/ 70 h 96"/>
              <a:gd name="T46" fmla="*/ 21 w 36"/>
              <a:gd name="T47" fmla="*/ 60 h 96"/>
              <a:gd name="T48" fmla="*/ 30 w 36"/>
              <a:gd name="T49" fmla="*/ 48 h 96"/>
              <a:gd name="T50" fmla="*/ 34 w 36"/>
              <a:gd name="T51" fmla="*/ 40 h 96"/>
              <a:gd name="T52" fmla="*/ 36 w 36"/>
              <a:gd name="T53" fmla="*/ 31 h 96"/>
              <a:gd name="T54" fmla="*/ 33 w 36"/>
              <a:gd name="T55" fmla="*/ 21 h 96"/>
              <a:gd name="T56" fmla="*/ 32 w 36"/>
              <a:gd name="T57" fmla="*/ 18 h 96"/>
              <a:gd name="T58" fmla="*/ 32 w 36"/>
              <a:gd name="T59" fmla="*/ 18 h 96"/>
              <a:gd name="T60" fmla="*/ 31 w 36"/>
              <a:gd name="T61" fmla="*/ 16 h 96"/>
              <a:gd name="T62" fmla="*/ 28 w 36"/>
              <a:gd name="T63" fmla="*/ 13 h 96"/>
              <a:gd name="T64" fmla="*/ 14 w 36"/>
              <a:gd name="T65" fmla="*/ 4 h 96"/>
              <a:gd name="T66" fmla="*/ 0 w 36"/>
              <a:gd name="T67" fmla="*/ 0 h 96"/>
              <a:gd name="T68" fmla="*/ 10 w 36"/>
              <a:gd name="T69" fmla="*/ 10 h 96"/>
              <a:gd name="T70" fmla="*/ 19 w 36"/>
              <a:gd name="T71" fmla="*/ 20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6" h="96">
                <a:moveTo>
                  <a:pt x="19" y="20"/>
                </a:moveTo>
                <a:cubicBezTo>
                  <a:pt x="20" y="21"/>
                  <a:pt x="20" y="22"/>
                  <a:pt x="21" y="23"/>
                </a:cubicBezTo>
                <a:cubicBezTo>
                  <a:pt x="21" y="23"/>
                  <a:pt x="21" y="23"/>
                  <a:pt x="21" y="23"/>
                </a:cubicBezTo>
                <a:cubicBezTo>
                  <a:pt x="21" y="23"/>
                  <a:pt x="21" y="23"/>
                  <a:pt x="21" y="23"/>
                </a:cubicBezTo>
                <a:cubicBezTo>
                  <a:pt x="21" y="23"/>
                  <a:pt x="21" y="23"/>
                  <a:pt x="21" y="23"/>
                </a:cubicBezTo>
                <a:cubicBezTo>
                  <a:pt x="21" y="23"/>
                  <a:pt x="21" y="23"/>
                  <a:pt x="21" y="23"/>
                </a:cubicBezTo>
                <a:cubicBezTo>
                  <a:pt x="21" y="23"/>
                  <a:pt x="21" y="23"/>
                  <a:pt x="21" y="23"/>
                </a:cubicBezTo>
                <a:cubicBezTo>
                  <a:pt x="21" y="23"/>
                  <a:pt x="21" y="23"/>
                  <a:pt x="21" y="23"/>
                </a:cubicBezTo>
                <a:cubicBezTo>
                  <a:pt x="21" y="23"/>
                  <a:pt x="21" y="24"/>
                  <a:pt x="21" y="24"/>
                </a:cubicBezTo>
                <a:cubicBezTo>
                  <a:pt x="21" y="25"/>
                  <a:pt x="21" y="25"/>
                  <a:pt x="21" y="25"/>
                </a:cubicBezTo>
                <a:cubicBezTo>
                  <a:pt x="22" y="27"/>
                  <a:pt x="22" y="28"/>
                  <a:pt x="21" y="30"/>
                </a:cubicBezTo>
                <a:cubicBezTo>
                  <a:pt x="21" y="33"/>
                  <a:pt x="19" y="36"/>
                  <a:pt x="17" y="40"/>
                </a:cubicBezTo>
                <a:cubicBezTo>
                  <a:pt x="14" y="43"/>
                  <a:pt x="11" y="47"/>
                  <a:pt x="9" y="52"/>
                </a:cubicBezTo>
                <a:cubicBezTo>
                  <a:pt x="7" y="54"/>
                  <a:pt x="6" y="57"/>
                  <a:pt x="5" y="60"/>
                </a:cubicBezTo>
                <a:cubicBezTo>
                  <a:pt x="4" y="62"/>
                  <a:pt x="3" y="66"/>
                  <a:pt x="3" y="69"/>
                </a:cubicBezTo>
                <a:cubicBezTo>
                  <a:pt x="3" y="71"/>
                  <a:pt x="3" y="72"/>
                  <a:pt x="4" y="74"/>
                </a:cubicBezTo>
                <a:cubicBezTo>
                  <a:pt x="4" y="75"/>
                  <a:pt x="4" y="77"/>
                  <a:pt x="5" y="78"/>
                </a:cubicBezTo>
                <a:cubicBezTo>
                  <a:pt x="6" y="81"/>
                  <a:pt x="7" y="83"/>
                  <a:pt x="9" y="86"/>
                </a:cubicBezTo>
                <a:cubicBezTo>
                  <a:pt x="12" y="90"/>
                  <a:pt x="16" y="94"/>
                  <a:pt x="21" y="96"/>
                </a:cubicBezTo>
                <a:cubicBezTo>
                  <a:pt x="18" y="91"/>
                  <a:pt x="17" y="87"/>
                  <a:pt x="16" y="82"/>
                </a:cubicBezTo>
                <a:cubicBezTo>
                  <a:pt x="16" y="80"/>
                  <a:pt x="15" y="78"/>
                  <a:pt x="15" y="76"/>
                </a:cubicBezTo>
                <a:cubicBezTo>
                  <a:pt x="15" y="75"/>
                  <a:pt x="15" y="74"/>
                  <a:pt x="15" y="73"/>
                </a:cubicBezTo>
                <a:cubicBezTo>
                  <a:pt x="15" y="72"/>
                  <a:pt x="16" y="71"/>
                  <a:pt x="16" y="70"/>
                </a:cubicBezTo>
                <a:cubicBezTo>
                  <a:pt x="17" y="67"/>
                  <a:pt x="19" y="64"/>
                  <a:pt x="21" y="60"/>
                </a:cubicBezTo>
                <a:cubicBezTo>
                  <a:pt x="24" y="56"/>
                  <a:pt x="27" y="53"/>
                  <a:pt x="30" y="48"/>
                </a:cubicBezTo>
                <a:cubicBezTo>
                  <a:pt x="31" y="46"/>
                  <a:pt x="33" y="43"/>
                  <a:pt x="34" y="40"/>
                </a:cubicBezTo>
                <a:cubicBezTo>
                  <a:pt x="35" y="37"/>
                  <a:pt x="36" y="34"/>
                  <a:pt x="36" y="31"/>
                </a:cubicBezTo>
                <a:cubicBezTo>
                  <a:pt x="36" y="27"/>
                  <a:pt x="35" y="24"/>
                  <a:pt x="33" y="21"/>
                </a:cubicBezTo>
                <a:cubicBezTo>
                  <a:pt x="33" y="20"/>
                  <a:pt x="33" y="19"/>
                  <a:pt x="32" y="18"/>
                </a:cubicBezTo>
                <a:cubicBezTo>
                  <a:pt x="32" y="18"/>
                  <a:pt x="32" y="18"/>
                  <a:pt x="32" y="18"/>
                </a:cubicBezTo>
                <a:cubicBezTo>
                  <a:pt x="31" y="16"/>
                  <a:pt x="31" y="16"/>
                  <a:pt x="31" y="16"/>
                </a:cubicBezTo>
                <a:cubicBezTo>
                  <a:pt x="30" y="15"/>
                  <a:pt x="29" y="14"/>
                  <a:pt x="28" y="13"/>
                </a:cubicBezTo>
                <a:cubicBezTo>
                  <a:pt x="24" y="9"/>
                  <a:pt x="19" y="6"/>
                  <a:pt x="14" y="4"/>
                </a:cubicBezTo>
                <a:cubicBezTo>
                  <a:pt x="10" y="2"/>
                  <a:pt x="5" y="1"/>
                  <a:pt x="0" y="0"/>
                </a:cubicBezTo>
                <a:cubicBezTo>
                  <a:pt x="3" y="3"/>
                  <a:pt x="7" y="6"/>
                  <a:pt x="10" y="10"/>
                </a:cubicBezTo>
                <a:cubicBezTo>
                  <a:pt x="14" y="13"/>
                  <a:pt x="17" y="17"/>
                  <a:pt x="19" y="20"/>
                </a:cubicBezTo>
                <a:close/>
              </a:path>
            </a:pathLst>
          </a:custGeom>
          <a:gradFill flip="none" rotWithShape="1">
            <a:gsLst>
              <a:gs pos="100000">
                <a:srgbClr val="0070C0"/>
              </a:gs>
              <a:gs pos="0">
                <a:srgbClr val="003366"/>
              </a:gs>
            </a:gsLst>
            <a:lin ang="5400000" scaled="1"/>
            <a:tileRect/>
          </a:gra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68564" tIns="34282" rIns="68564" bIns="34282" numCol="1" anchor="t" anchorCtr="0" compatLnSpc="1">
            <a:prstTxWarp prst="textNoShape">
              <a:avLst/>
            </a:prstTxWarp>
          </a:bodyPr>
          <a:lstStyle/>
          <a:p>
            <a:endParaRPr lang="en-GB" sz="1350"/>
          </a:p>
        </p:txBody>
      </p:sp>
    </p:spTree>
    <p:extLst>
      <p:ext uri="{BB962C8B-B14F-4D97-AF65-F5344CB8AC3E}">
        <p14:creationId xmlns:p14="http://schemas.microsoft.com/office/powerpoint/2010/main" val="1394095082"/>
      </p:ext>
    </p:extLst>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Title Placeholder 1"/>
          <p:cNvSpPr>
            <a:spLocks noGrp="1"/>
          </p:cNvSpPr>
          <p:nvPr>
            <p:ph type="title"/>
          </p:nvPr>
        </p:nvSpPr>
        <p:spPr bwMode="auto">
          <a:xfrm>
            <a:off x="527053" y="107024"/>
            <a:ext cx="11137899" cy="911080"/>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en-US" dirty="0"/>
              <a:t>Click to edit Master title style</a:t>
            </a:r>
          </a:p>
        </p:txBody>
      </p:sp>
      <p:sp>
        <p:nvSpPr>
          <p:cNvPr id="4099" name="Text Placeholder 2"/>
          <p:cNvSpPr>
            <a:spLocks noGrp="1"/>
          </p:cNvSpPr>
          <p:nvPr>
            <p:ph type="body" idx="1"/>
          </p:nvPr>
        </p:nvSpPr>
        <p:spPr bwMode="auto">
          <a:xfrm>
            <a:off x="527053" y="1463674"/>
            <a:ext cx="11137899" cy="46584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7549147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5" r:id="rId4"/>
    <p:sldLayoutId id="2147483664" r:id="rId5"/>
  </p:sldLayoutIdLst>
  <p:transition spd="med"/>
  <p:hf hdr="0" ftr="0" dt="0"/>
  <p:txStyles>
    <p:titleStyle>
      <a:lvl1pPr algn="l" defTabSz="457232" rtl="0" eaLnBrk="0" fontAlgn="base" hangingPunct="0">
        <a:spcBef>
          <a:spcPct val="0"/>
        </a:spcBef>
        <a:spcAft>
          <a:spcPct val="0"/>
        </a:spcAft>
        <a:defRPr sz="2801" b="1" kern="1200">
          <a:solidFill>
            <a:schemeClr val="tx1"/>
          </a:solidFill>
          <a:latin typeface="BISansNEXT" panose="02000503040000020004" pitchFamily="50" charset="0"/>
          <a:ea typeface="+mj-ea"/>
          <a:cs typeface="+mj-cs"/>
        </a:defRPr>
      </a:lvl1pPr>
      <a:lvl2pPr algn="l" defTabSz="457232" rtl="0" eaLnBrk="0" fontAlgn="base" hangingPunct="0">
        <a:spcBef>
          <a:spcPct val="0"/>
        </a:spcBef>
        <a:spcAft>
          <a:spcPct val="0"/>
        </a:spcAft>
        <a:defRPr sz="2801" b="1">
          <a:solidFill>
            <a:srgbClr val="E8FF55"/>
          </a:solidFill>
          <a:latin typeface="Arial" pitchFamily="34" charset="0"/>
        </a:defRPr>
      </a:lvl2pPr>
      <a:lvl3pPr algn="l" defTabSz="457232" rtl="0" eaLnBrk="0" fontAlgn="base" hangingPunct="0">
        <a:spcBef>
          <a:spcPct val="0"/>
        </a:spcBef>
        <a:spcAft>
          <a:spcPct val="0"/>
        </a:spcAft>
        <a:defRPr sz="2801" b="1">
          <a:solidFill>
            <a:srgbClr val="E8FF55"/>
          </a:solidFill>
          <a:latin typeface="Arial" pitchFamily="34" charset="0"/>
        </a:defRPr>
      </a:lvl3pPr>
      <a:lvl4pPr algn="l" defTabSz="457232" rtl="0" eaLnBrk="0" fontAlgn="base" hangingPunct="0">
        <a:spcBef>
          <a:spcPct val="0"/>
        </a:spcBef>
        <a:spcAft>
          <a:spcPct val="0"/>
        </a:spcAft>
        <a:defRPr sz="2801" b="1">
          <a:solidFill>
            <a:srgbClr val="E8FF55"/>
          </a:solidFill>
          <a:latin typeface="Arial" pitchFamily="34" charset="0"/>
        </a:defRPr>
      </a:lvl4pPr>
      <a:lvl5pPr algn="l" defTabSz="457232" rtl="0" eaLnBrk="0" fontAlgn="base" hangingPunct="0">
        <a:spcBef>
          <a:spcPct val="0"/>
        </a:spcBef>
        <a:spcAft>
          <a:spcPct val="0"/>
        </a:spcAft>
        <a:defRPr sz="2801" b="1">
          <a:solidFill>
            <a:srgbClr val="E8FF55"/>
          </a:solidFill>
          <a:latin typeface="Arial" pitchFamily="34" charset="0"/>
        </a:defRPr>
      </a:lvl5pPr>
      <a:lvl6pPr marL="457232" algn="l" defTabSz="457232" rtl="0" fontAlgn="base">
        <a:spcBef>
          <a:spcPct val="0"/>
        </a:spcBef>
        <a:spcAft>
          <a:spcPct val="0"/>
        </a:spcAft>
        <a:defRPr sz="2801" b="1">
          <a:solidFill>
            <a:srgbClr val="E8FF55"/>
          </a:solidFill>
          <a:latin typeface="Arial" pitchFamily="34" charset="0"/>
        </a:defRPr>
      </a:lvl6pPr>
      <a:lvl7pPr marL="914466" algn="l" defTabSz="457232" rtl="0" fontAlgn="base">
        <a:spcBef>
          <a:spcPct val="0"/>
        </a:spcBef>
        <a:spcAft>
          <a:spcPct val="0"/>
        </a:spcAft>
        <a:defRPr sz="2801" b="1">
          <a:solidFill>
            <a:srgbClr val="E8FF55"/>
          </a:solidFill>
          <a:latin typeface="Arial" pitchFamily="34" charset="0"/>
        </a:defRPr>
      </a:lvl7pPr>
      <a:lvl8pPr marL="1371698" algn="l" defTabSz="457232" rtl="0" fontAlgn="base">
        <a:spcBef>
          <a:spcPct val="0"/>
        </a:spcBef>
        <a:spcAft>
          <a:spcPct val="0"/>
        </a:spcAft>
        <a:defRPr sz="2801" b="1">
          <a:solidFill>
            <a:srgbClr val="E8FF55"/>
          </a:solidFill>
          <a:latin typeface="Arial" pitchFamily="34" charset="0"/>
        </a:defRPr>
      </a:lvl8pPr>
      <a:lvl9pPr marL="1828931" algn="l" defTabSz="457232" rtl="0" fontAlgn="base">
        <a:spcBef>
          <a:spcPct val="0"/>
        </a:spcBef>
        <a:spcAft>
          <a:spcPct val="0"/>
        </a:spcAft>
        <a:defRPr sz="2801" b="1">
          <a:solidFill>
            <a:srgbClr val="E8FF55"/>
          </a:solidFill>
          <a:latin typeface="Arial" pitchFamily="34" charset="0"/>
        </a:defRPr>
      </a:lvl9pPr>
    </p:titleStyle>
    <p:bodyStyle>
      <a:lvl1pPr marL="176226" indent="-176226" algn="l" defTabSz="457232" rtl="0" eaLnBrk="0" fontAlgn="base" hangingPunct="0">
        <a:spcBef>
          <a:spcPts val="0"/>
        </a:spcBef>
        <a:spcAft>
          <a:spcPts val="300"/>
        </a:spcAft>
        <a:buClr>
          <a:schemeClr val="accent3"/>
        </a:buClr>
        <a:buFont typeface="Arial" charset="0"/>
        <a:buChar char="•"/>
        <a:defRPr sz="1800" kern="1200">
          <a:solidFill>
            <a:schemeClr val="tx1"/>
          </a:solidFill>
          <a:latin typeface="BISansNEXT" panose="02000503040000020004" pitchFamily="50" charset="0"/>
          <a:ea typeface="+mn-ea"/>
          <a:cs typeface="+mn-cs"/>
        </a:defRPr>
      </a:lvl1pPr>
      <a:lvl2pPr marL="444532" indent="-268307" algn="l" defTabSz="457232" rtl="0" eaLnBrk="0" fontAlgn="base" hangingPunct="0">
        <a:spcBef>
          <a:spcPts val="0"/>
        </a:spcBef>
        <a:spcAft>
          <a:spcPts val="300"/>
        </a:spcAft>
        <a:buClr>
          <a:schemeClr val="accent3"/>
        </a:buClr>
        <a:buFont typeface="Arial" charset="0"/>
        <a:buChar char="–"/>
        <a:defRPr sz="1800" kern="1200">
          <a:solidFill>
            <a:schemeClr val="tx1"/>
          </a:solidFill>
          <a:latin typeface="BISansNEXT" panose="02000503040000020004" pitchFamily="50" charset="0"/>
          <a:ea typeface="+mn-ea"/>
          <a:cs typeface="+mn-cs"/>
        </a:defRPr>
      </a:lvl2pPr>
      <a:lvl3pPr marL="628695" indent="-184164" algn="l" defTabSz="457232" rtl="0" eaLnBrk="0" fontAlgn="base" hangingPunct="0">
        <a:spcBef>
          <a:spcPts val="0"/>
        </a:spcBef>
        <a:spcAft>
          <a:spcPts val="300"/>
        </a:spcAft>
        <a:buClr>
          <a:schemeClr val="accent3"/>
        </a:buClr>
        <a:buFont typeface="Arial" charset="0"/>
        <a:buChar char="•"/>
        <a:defRPr sz="1800" kern="1200">
          <a:solidFill>
            <a:schemeClr val="tx1"/>
          </a:solidFill>
          <a:latin typeface="BISansNEXT" panose="02000503040000020004" pitchFamily="50" charset="0"/>
          <a:ea typeface="+mn-ea"/>
          <a:cs typeface="+mn-cs"/>
        </a:defRPr>
      </a:lvl3pPr>
      <a:lvl4pPr marL="895414" indent="-266719" algn="l" defTabSz="457232" rtl="0" eaLnBrk="0" fontAlgn="base" hangingPunct="0">
        <a:spcBef>
          <a:spcPts val="0"/>
        </a:spcBef>
        <a:spcAft>
          <a:spcPts val="300"/>
        </a:spcAft>
        <a:buClr>
          <a:schemeClr val="accent3"/>
        </a:buClr>
        <a:buFont typeface="Arial" charset="0"/>
        <a:buChar char="–"/>
        <a:defRPr sz="1800" kern="1200">
          <a:solidFill>
            <a:schemeClr val="tx1"/>
          </a:solidFill>
          <a:latin typeface="BISansNEXT" panose="02000503040000020004" pitchFamily="50" charset="0"/>
          <a:ea typeface="+mn-ea"/>
          <a:cs typeface="+mn-cs"/>
        </a:defRPr>
      </a:lvl4pPr>
      <a:lvl5pPr marL="1133557" indent="-238142" algn="l" defTabSz="457232" rtl="0" eaLnBrk="0" fontAlgn="base" hangingPunct="0">
        <a:spcBef>
          <a:spcPts val="0"/>
        </a:spcBef>
        <a:spcAft>
          <a:spcPts val="300"/>
        </a:spcAft>
        <a:buClr>
          <a:schemeClr val="accent3"/>
        </a:buClr>
        <a:buFont typeface="Arial" charset="0"/>
        <a:buChar char="»"/>
        <a:defRPr sz="1800" kern="1200">
          <a:solidFill>
            <a:schemeClr val="tx1"/>
          </a:solidFill>
          <a:latin typeface="BISansNEXT" panose="02000503040000020004" pitchFamily="50" charset="0"/>
          <a:ea typeface="+mn-ea"/>
          <a:cs typeface="+mn-cs"/>
        </a:defRPr>
      </a:lvl5pPr>
      <a:lvl6pPr marL="2514781" indent="-228617" algn="l" defTabSz="457232" rtl="0" eaLnBrk="1" latinLnBrk="0" hangingPunct="1">
        <a:spcBef>
          <a:spcPct val="20000"/>
        </a:spcBef>
        <a:buFont typeface="Arial"/>
        <a:buChar char="•"/>
        <a:defRPr sz="2000" kern="1200">
          <a:solidFill>
            <a:schemeClr val="tx1"/>
          </a:solidFill>
          <a:latin typeface="+mn-lt"/>
          <a:ea typeface="+mn-ea"/>
          <a:cs typeface="+mn-cs"/>
        </a:defRPr>
      </a:lvl6pPr>
      <a:lvl7pPr marL="2972013" indent="-228617" algn="l" defTabSz="457232" rtl="0" eaLnBrk="1" latinLnBrk="0" hangingPunct="1">
        <a:spcBef>
          <a:spcPct val="20000"/>
        </a:spcBef>
        <a:buFont typeface="Arial"/>
        <a:buChar char="•"/>
        <a:defRPr sz="2000" kern="1200">
          <a:solidFill>
            <a:schemeClr val="tx1"/>
          </a:solidFill>
          <a:latin typeface="+mn-lt"/>
          <a:ea typeface="+mn-ea"/>
          <a:cs typeface="+mn-cs"/>
        </a:defRPr>
      </a:lvl7pPr>
      <a:lvl8pPr marL="3429246" indent="-228617" algn="l" defTabSz="457232" rtl="0" eaLnBrk="1" latinLnBrk="0" hangingPunct="1">
        <a:spcBef>
          <a:spcPct val="20000"/>
        </a:spcBef>
        <a:buFont typeface="Arial"/>
        <a:buChar char="•"/>
        <a:defRPr sz="2000" kern="1200">
          <a:solidFill>
            <a:schemeClr val="tx1"/>
          </a:solidFill>
          <a:latin typeface="+mn-lt"/>
          <a:ea typeface="+mn-ea"/>
          <a:cs typeface="+mn-cs"/>
        </a:defRPr>
      </a:lvl8pPr>
      <a:lvl9pPr marL="3886479" indent="-228617" algn="l" defTabSz="457232"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32" rtl="0" eaLnBrk="1" latinLnBrk="0" hangingPunct="1">
        <a:defRPr sz="1800" kern="1200">
          <a:solidFill>
            <a:schemeClr val="tx1"/>
          </a:solidFill>
          <a:latin typeface="+mn-lt"/>
          <a:ea typeface="+mn-ea"/>
          <a:cs typeface="+mn-cs"/>
        </a:defRPr>
      </a:lvl1pPr>
      <a:lvl2pPr marL="457232" algn="l" defTabSz="457232" rtl="0" eaLnBrk="1" latinLnBrk="0" hangingPunct="1">
        <a:defRPr sz="1800" kern="1200">
          <a:solidFill>
            <a:schemeClr val="tx1"/>
          </a:solidFill>
          <a:latin typeface="+mn-lt"/>
          <a:ea typeface="+mn-ea"/>
          <a:cs typeface="+mn-cs"/>
        </a:defRPr>
      </a:lvl2pPr>
      <a:lvl3pPr marL="914466" algn="l" defTabSz="457232" rtl="0" eaLnBrk="1" latinLnBrk="0" hangingPunct="1">
        <a:defRPr sz="1800" kern="1200">
          <a:solidFill>
            <a:schemeClr val="tx1"/>
          </a:solidFill>
          <a:latin typeface="+mn-lt"/>
          <a:ea typeface="+mn-ea"/>
          <a:cs typeface="+mn-cs"/>
        </a:defRPr>
      </a:lvl3pPr>
      <a:lvl4pPr marL="1371698" algn="l" defTabSz="457232" rtl="0" eaLnBrk="1" latinLnBrk="0" hangingPunct="1">
        <a:defRPr sz="1800" kern="1200">
          <a:solidFill>
            <a:schemeClr val="tx1"/>
          </a:solidFill>
          <a:latin typeface="+mn-lt"/>
          <a:ea typeface="+mn-ea"/>
          <a:cs typeface="+mn-cs"/>
        </a:defRPr>
      </a:lvl4pPr>
      <a:lvl5pPr marL="1828931" algn="l" defTabSz="457232" rtl="0" eaLnBrk="1" latinLnBrk="0" hangingPunct="1">
        <a:defRPr sz="1800" kern="1200">
          <a:solidFill>
            <a:schemeClr val="tx1"/>
          </a:solidFill>
          <a:latin typeface="+mn-lt"/>
          <a:ea typeface="+mn-ea"/>
          <a:cs typeface="+mn-cs"/>
        </a:defRPr>
      </a:lvl5pPr>
      <a:lvl6pPr marL="2286164" algn="l" defTabSz="457232" rtl="0" eaLnBrk="1" latinLnBrk="0" hangingPunct="1">
        <a:defRPr sz="1800" kern="1200">
          <a:solidFill>
            <a:schemeClr val="tx1"/>
          </a:solidFill>
          <a:latin typeface="+mn-lt"/>
          <a:ea typeface="+mn-ea"/>
          <a:cs typeface="+mn-cs"/>
        </a:defRPr>
      </a:lvl6pPr>
      <a:lvl7pPr marL="2743397" algn="l" defTabSz="457232" rtl="0" eaLnBrk="1" latinLnBrk="0" hangingPunct="1">
        <a:defRPr sz="1800" kern="1200">
          <a:solidFill>
            <a:schemeClr val="tx1"/>
          </a:solidFill>
          <a:latin typeface="+mn-lt"/>
          <a:ea typeface="+mn-ea"/>
          <a:cs typeface="+mn-cs"/>
        </a:defRPr>
      </a:lvl7pPr>
      <a:lvl8pPr marL="3200630" algn="l" defTabSz="457232" rtl="0" eaLnBrk="1" latinLnBrk="0" hangingPunct="1">
        <a:defRPr sz="1800" kern="1200">
          <a:solidFill>
            <a:schemeClr val="tx1"/>
          </a:solidFill>
          <a:latin typeface="+mn-lt"/>
          <a:ea typeface="+mn-ea"/>
          <a:cs typeface="+mn-cs"/>
        </a:defRPr>
      </a:lvl8pPr>
      <a:lvl9pPr marL="3657863" algn="l" defTabSz="4572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32">
          <p15:clr>
            <a:srgbClr val="F26B43"/>
          </p15:clr>
        </p15:guide>
        <p15:guide id="2" pos="7348">
          <p15:clr>
            <a:srgbClr val="F26B43"/>
          </p15:clr>
        </p15:guide>
        <p15:guide id="3" orient="horz" pos="119">
          <p15:clr>
            <a:srgbClr val="F26B43"/>
          </p15:clr>
        </p15:guide>
        <p15:guide id="4" orient="horz" pos="4201">
          <p15:clr>
            <a:srgbClr val="F26B43"/>
          </p15:clr>
        </p15:guide>
        <p15:guide id="5" orient="horz" pos="764">
          <p15:clr>
            <a:srgbClr val="F26B43"/>
          </p15:clr>
        </p15:guide>
        <p15:guide id="6" orient="horz" pos="922">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GB" sz="3600" dirty="0"/>
              <a:t>Impact of pre-transplant anti-fibrotic therapy for IPF upon lung transplant outcomes</a:t>
            </a:r>
          </a:p>
        </p:txBody>
      </p:sp>
      <p:sp>
        <p:nvSpPr>
          <p:cNvPr id="5" name="Text Placeholder 2">
            <a:extLst>
              <a:ext uri="{FF2B5EF4-FFF2-40B4-BE49-F238E27FC236}">
                <a16:creationId xmlns:a16="http://schemas.microsoft.com/office/drawing/2014/main" id="{7FFCD4A5-6974-4088-8120-14D1F5410D27}"/>
              </a:ext>
            </a:extLst>
          </p:cNvPr>
          <p:cNvSpPr txBox="1">
            <a:spLocks/>
          </p:cNvSpPr>
          <p:nvPr/>
        </p:nvSpPr>
        <p:spPr bwMode="auto">
          <a:xfrm>
            <a:off x="527051" y="5931789"/>
            <a:ext cx="11137900" cy="493776"/>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marL="0" indent="0" algn="ctr" defTabSz="457232" rtl="0" eaLnBrk="0" fontAlgn="base" hangingPunct="0">
              <a:spcBef>
                <a:spcPts val="0"/>
              </a:spcBef>
              <a:spcAft>
                <a:spcPts val="300"/>
              </a:spcAft>
              <a:buClr>
                <a:schemeClr val="accent3"/>
              </a:buClr>
              <a:buFont typeface="Arial" charset="0"/>
              <a:buNone/>
              <a:defRPr sz="1800" kern="1200">
                <a:solidFill>
                  <a:schemeClr val="tx1"/>
                </a:solidFill>
                <a:latin typeface="BISansNEXT" panose="02000503040000020004" pitchFamily="50" charset="0"/>
                <a:ea typeface="+mn-ea"/>
                <a:cs typeface="+mn-cs"/>
              </a:defRPr>
            </a:lvl1pPr>
            <a:lvl2pPr marL="0" indent="0" algn="ctr" defTabSz="457232" rtl="0" eaLnBrk="0" fontAlgn="base" hangingPunct="0">
              <a:spcBef>
                <a:spcPts val="0"/>
              </a:spcBef>
              <a:spcAft>
                <a:spcPts val="0"/>
              </a:spcAft>
              <a:buClr>
                <a:schemeClr val="accent3"/>
              </a:buClr>
              <a:buFont typeface="Arial" charset="0"/>
              <a:buNone/>
              <a:defRPr sz="1800" kern="1200">
                <a:solidFill>
                  <a:schemeClr val="tx1"/>
                </a:solidFill>
                <a:latin typeface="BISansNEXT" panose="02000503040000020004" pitchFamily="50" charset="0"/>
                <a:ea typeface="+mn-ea"/>
                <a:cs typeface="+mn-cs"/>
              </a:defRPr>
            </a:lvl2pPr>
            <a:lvl3pPr marL="0" indent="0" algn="ctr" defTabSz="457232" rtl="0" eaLnBrk="0" fontAlgn="base" hangingPunct="0">
              <a:spcBef>
                <a:spcPts val="0"/>
              </a:spcBef>
              <a:spcAft>
                <a:spcPts val="0"/>
              </a:spcAft>
              <a:buClr>
                <a:schemeClr val="accent3"/>
              </a:buClr>
              <a:buFont typeface="Arial" charset="0"/>
              <a:buNone/>
              <a:defRPr sz="1800" kern="1200">
                <a:solidFill>
                  <a:schemeClr val="tx1"/>
                </a:solidFill>
                <a:latin typeface="BISansNEXT" panose="02000503040000020004" pitchFamily="50" charset="0"/>
                <a:ea typeface="+mn-ea"/>
                <a:cs typeface="+mn-cs"/>
              </a:defRPr>
            </a:lvl3pPr>
            <a:lvl4pPr marL="0" indent="0" algn="ctr" defTabSz="457232" rtl="0" eaLnBrk="0" fontAlgn="base" hangingPunct="0">
              <a:spcBef>
                <a:spcPts val="0"/>
              </a:spcBef>
              <a:spcAft>
                <a:spcPts val="0"/>
              </a:spcAft>
              <a:buClr>
                <a:schemeClr val="accent3"/>
              </a:buClr>
              <a:buFont typeface="Arial" charset="0"/>
              <a:buNone/>
              <a:defRPr sz="1800" kern="1200">
                <a:solidFill>
                  <a:schemeClr val="tx1"/>
                </a:solidFill>
                <a:latin typeface="BISansNEXT" panose="02000503040000020004" pitchFamily="50" charset="0"/>
                <a:ea typeface="+mn-ea"/>
                <a:cs typeface="+mn-cs"/>
              </a:defRPr>
            </a:lvl4pPr>
            <a:lvl5pPr marL="0" indent="0" algn="ctr" defTabSz="457232" rtl="0" eaLnBrk="0" fontAlgn="base" hangingPunct="0">
              <a:spcBef>
                <a:spcPts val="0"/>
              </a:spcBef>
              <a:spcAft>
                <a:spcPts val="0"/>
              </a:spcAft>
              <a:buClr>
                <a:schemeClr val="accent3"/>
              </a:buClr>
              <a:buFont typeface="Arial" charset="0"/>
              <a:buNone/>
              <a:defRPr sz="1800" kern="1200">
                <a:solidFill>
                  <a:schemeClr val="tx1"/>
                </a:solidFill>
                <a:latin typeface="BISansNEXT" panose="02000503040000020004" pitchFamily="50" charset="0"/>
                <a:ea typeface="+mn-ea"/>
                <a:cs typeface="+mn-cs"/>
              </a:defRPr>
            </a:lvl5pPr>
            <a:lvl6pPr marL="2514781" indent="-228617" algn="l" defTabSz="457232" rtl="0" eaLnBrk="1" latinLnBrk="0" hangingPunct="1">
              <a:spcBef>
                <a:spcPct val="20000"/>
              </a:spcBef>
              <a:buFont typeface="Arial"/>
              <a:buChar char="•"/>
              <a:defRPr sz="2000" kern="1200">
                <a:solidFill>
                  <a:schemeClr val="tx1"/>
                </a:solidFill>
                <a:latin typeface="+mn-lt"/>
                <a:ea typeface="+mn-ea"/>
                <a:cs typeface="+mn-cs"/>
              </a:defRPr>
            </a:lvl6pPr>
            <a:lvl7pPr marL="2972013" indent="-228617" algn="l" defTabSz="457232" rtl="0" eaLnBrk="1" latinLnBrk="0" hangingPunct="1">
              <a:spcBef>
                <a:spcPct val="20000"/>
              </a:spcBef>
              <a:buFont typeface="Arial"/>
              <a:buChar char="•"/>
              <a:defRPr sz="2000" kern="1200">
                <a:solidFill>
                  <a:schemeClr val="tx1"/>
                </a:solidFill>
                <a:latin typeface="+mn-lt"/>
                <a:ea typeface="+mn-ea"/>
                <a:cs typeface="+mn-cs"/>
              </a:defRPr>
            </a:lvl7pPr>
            <a:lvl8pPr marL="3429246" indent="-228617" algn="l" defTabSz="457232" rtl="0" eaLnBrk="1" latinLnBrk="0" hangingPunct="1">
              <a:spcBef>
                <a:spcPct val="20000"/>
              </a:spcBef>
              <a:buFont typeface="Arial"/>
              <a:buChar char="•"/>
              <a:defRPr sz="2000" kern="1200">
                <a:solidFill>
                  <a:schemeClr val="tx1"/>
                </a:solidFill>
                <a:latin typeface="+mn-lt"/>
                <a:ea typeface="+mn-ea"/>
                <a:cs typeface="+mn-cs"/>
              </a:defRPr>
            </a:lvl8pPr>
            <a:lvl9pPr marL="3886479" indent="-228617" algn="l" defTabSz="457232" rtl="0" eaLnBrk="1" latinLnBrk="0" hangingPunct="1">
              <a:spcBef>
                <a:spcPct val="20000"/>
              </a:spcBef>
              <a:buFont typeface="Arial"/>
              <a:buChar char="•"/>
              <a:defRPr sz="2000" kern="1200">
                <a:solidFill>
                  <a:schemeClr val="tx1"/>
                </a:solidFill>
                <a:latin typeface="+mn-lt"/>
                <a:ea typeface="+mn-ea"/>
                <a:cs typeface="+mn-cs"/>
              </a:defRPr>
            </a:lvl9pPr>
          </a:lstStyle>
          <a:p>
            <a:pPr algn="l"/>
            <a:r>
              <a:rPr lang="en-GB" sz="1600" dirty="0"/>
              <a:t>Astor TL et al. Impact of pre-transplant anti-fibrotic therapy for IPF upon lung transplant outcomes. Poster developed for the American Thoracic Society International Conference, 2020.</a:t>
            </a:r>
          </a:p>
        </p:txBody>
      </p:sp>
      <p:sp>
        <p:nvSpPr>
          <p:cNvPr id="6" name="Text Placeholder 5">
            <a:extLst>
              <a:ext uri="{FF2B5EF4-FFF2-40B4-BE49-F238E27FC236}">
                <a16:creationId xmlns:a16="http://schemas.microsoft.com/office/drawing/2014/main" id="{6E140F73-D5B3-4602-81B1-FD1075F05F49}"/>
              </a:ext>
            </a:extLst>
          </p:cNvPr>
          <p:cNvSpPr>
            <a:spLocks noGrp="1"/>
          </p:cNvSpPr>
          <p:nvPr>
            <p:ph type="body" sz="quarter" idx="10"/>
          </p:nvPr>
        </p:nvSpPr>
        <p:spPr/>
        <p:txBody>
          <a:bodyPr/>
          <a:lstStyle/>
          <a:p>
            <a:endParaRPr lang="en-GB"/>
          </a:p>
        </p:txBody>
      </p:sp>
    </p:spTree>
    <p:extLst>
      <p:ext uri="{BB962C8B-B14F-4D97-AF65-F5344CB8AC3E}">
        <p14:creationId xmlns:p14="http://schemas.microsoft.com/office/powerpoint/2010/main" val="10129704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03193A3-E7B4-4DAA-BFB1-548DC13DA4AA}"/>
              </a:ext>
            </a:extLst>
          </p:cNvPr>
          <p:cNvSpPr>
            <a:spLocks noGrp="1"/>
          </p:cNvSpPr>
          <p:nvPr>
            <p:ph type="title"/>
          </p:nvPr>
        </p:nvSpPr>
        <p:spPr/>
        <p:txBody>
          <a:bodyPr/>
          <a:lstStyle/>
          <a:p>
            <a:r>
              <a:rPr lang="en-GB" dirty="0"/>
              <a:t>Post-operative return to operating room and survival to discharge</a:t>
            </a:r>
          </a:p>
        </p:txBody>
      </p:sp>
      <p:sp>
        <p:nvSpPr>
          <p:cNvPr id="4" name="Text Placeholder 3">
            <a:extLst>
              <a:ext uri="{FF2B5EF4-FFF2-40B4-BE49-F238E27FC236}">
                <a16:creationId xmlns:a16="http://schemas.microsoft.com/office/drawing/2014/main" id="{DC5DB6D6-FAE6-45A5-AC21-094C2A1293D7}"/>
              </a:ext>
            </a:extLst>
          </p:cNvPr>
          <p:cNvSpPr>
            <a:spLocks noGrp="1"/>
          </p:cNvSpPr>
          <p:nvPr>
            <p:ph type="body" sz="quarter" idx="13"/>
          </p:nvPr>
        </p:nvSpPr>
        <p:spPr>
          <a:xfrm>
            <a:off x="527050" y="6212899"/>
            <a:ext cx="11137899" cy="402400"/>
          </a:xfrm>
        </p:spPr>
        <p:txBody>
          <a:bodyPr/>
          <a:lstStyle/>
          <a:p>
            <a:endParaRPr lang="en-GB" dirty="0"/>
          </a:p>
          <a:p>
            <a:r>
              <a:rPr lang="en-GB" dirty="0"/>
              <a:t>Astor TL et al. Impact of pre-transplant anti-fibrotic therapy for IPF upon lung transplant outcomes. Poster developed for the American Thoracic Society International Conference, 2020.</a:t>
            </a:r>
          </a:p>
        </p:txBody>
      </p:sp>
      <p:pic>
        <p:nvPicPr>
          <p:cNvPr id="7" name="Picture 6">
            <a:extLst>
              <a:ext uri="{FF2B5EF4-FFF2-40B4-BE49-F238E27FC236}">
                <a16:creationId xmlns:a16="http://schemas.microsoft.com/office/drawing/2014/main" id="{A3DF5102-E13E-42CD-9581-09682B0465EC}"/>
              </a:ext>
            </a:extLst>
          </p:cNvPr>
          <p:cNvPicPr>
            <a:picLocks noChangeAspect="1"/>
          </p:cNvPicPr>
          <p:nvPr/>
        </p:nvPicPr>
        <p:blipFill>
          <a:blip r:embed="rId2"/>
          <a:stretch>
            <a:fillRect/>
          </a:stretch>
        </p:blipFill>
        <p:spPr>
          <a:xfrm>
            <a:off x="55369" y="1749298"/>
            <a:ext cx="6006563" cy="3365747"/>
          </a:xfrm>
          <a:prstGeom prst="rect">
            <a:avLst/>
          </a:prstGeom>
        </p:spPr>
      </p:pic>
      <p:pic>
        <p:nvPicPr>
          <p:cNvPr id="8" name="Picture 7">
            <a:extLst>
              <a:ext uri="{FF2B5EF4-FFF2-40B4-BE49-F238E27FC236}">
                <a16:creationId xmlns:a16="http://schemas.microsoft.com/office/drawing/2014/main" id="{49AFBAEF-6B46-4D58-8089-11EE79F7EB30}"/>
              </a:ext>
            </a:extLst>
          </p:cNvPr>
          <p:cNvPicPr>
            <a:picLocks noChangeAspect="1"/>
          </p:cNvPicPr>
          <p:nvPr/>
        </p:nvPicPr>
        <p:blipFill rotWithShape="1">
          <a:blip r:embed="rId3"/>
          <a:srcRect r="1448"/>
          <a:stretch/>
        </p:blipFill>
        <p:spPr>
          <a:xfrm>
            <a:off x="6011421" y="1798873"/>
            <a:ext cx="6103657" cy="3312000"/>
          </a:xfrm>
          <a:prstGeom prst="rect">
            <a:avLst/>
          </a:prstGeom>
        </p:spPr>
      </p:pic>
    </p:spTree>
    <p:extLst>
      <p:ext uri="{BB962C8B-B14F-4D97-AF65-F5344CB8AC3E}">
        <p14:creationId xmlns:p14="http://schemas.microsoft.com/office/powerpoint/2010/main" val="2107379421"/>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C93D9532-6554-435B-9555-EC2E64493308}"/>
              </a:ext>
            </a:extLst>
          </p:cNvPr>
          <p:cNvSpPr>
            <a:spLocks noGrp="1"/>
          </p:cNvSpPr>
          <p:nvPr>
            <p:ph idx="1"/>
          </p:nvPr>
        </p:nvSpPr>
        <p:spPr/>
        <p:txBody>
          <a:bodyPr/>
          <a:lstStyle/>
          <a:p>
            <a:pPr marL="0" indent="0">
              <a:buNone/>
            </a:pPr>
            <a:r>
              <a:rPr lang="en-GB" dirty="0">
                <a:solidFill>
                  <a:schemeClr val="accent1"/>
                </a:solidFill>
              </a:rPr>
              <a:t>Median (IQR) length of hospital stay (days) in patients who survived to discharge (n=283):</a:t>
            </a:r>
          </a:p>
        </p:txBody>
      </p:sp>
      <p:sp>
        <p:nvSpPr>
          <p:cNvPr id="3" name="Title 2">
            <a:extLst>
              <a:ext uri="{FF2B5EF4-FFF2-40B4-BE49-F238E27FC236}">
                <a16:creationId xmlns:a16="http://schemas.microsoft.com/office/drawing/2014/main" id="{603193A3-E7B4-4DAA-BFB1-548DC13DA4AA}"/>
              </a:ext>
            </a:extLst>
          </p:cNvPr>
          <p:cNvSpPr>
            <a:spLocks noGrp="1"/>
          </p:cNvSpPr>
          <p:nvPr>
            <p:ph type="title"/>
          </p:nvPr>
        </p:nvSpPr>
        <p:spPr/>
        <p:txBody>
          <a:bodyPr/>
          <a:lstStyle/>
          <a:p>
            <a:r>
              <a:rPr lang="en-GB" dirty="0"/>
              <a:t>Length of hospital stay</a:t>
            </a:r>
          </a:p>
        </p:txBody>
      </p:sp>
      <p:sp>
        <p:nvSpPr>
          <p:cNvPr id="4" name="Text Placeholder 3">
            <a:extLst>
              <a:ext uri="{FF2B5EF4-FFF2-40B4-BE49-F238E27FC236}">
                <a16:creationId xmlns:a16="http://schemas.microsoft.com/office/drawing/2014/main" id="{DC5DB6D6-FAE6-45A5-AC21-094C2A1293D7}"/>
              </a:ext>
            </a:extLst>
          </p:cNvPr>
          <p:cNvSpPr>
            <a:spLocks noGrp="1"/>
          </p:cNvSpPr>
          <p:nvPr>
            <p:ph type="body" sz="quarter" idx="13"/>
          </p:nvPr>
        </p:nvSpPr>
        <p:spPr>
          <a:xfrm>
            <a:off x="527050" y="6212899"/>
            <a:ext cx="11137899" cy="402400"/>
          </a:xfrm>
        </p:spPr>
        <p:txBody>
          <a:bodyPr/>
          <a:lstStyle/>
          <a:p>
            <a:endParaRPr lang="en-GB" dirty="0"/>
          </a:p>
          <a:p>
            <a:r>
              <a:rPr lang="en-GB" dirty="0"/>
              <a:t>Error bars indicate interquartile range (IQR).</a:t>
            </a:r>
          </a:p>
          <a:p>
            <a:r>
              <a:rPr lang="en-GB" dirty="0"/>
              <a:t>Astor TL et al. Impact of pre-transplant anti-fibrotic therapy for IPF upon lung transplant outcomes. Poster developed for the American Thoracic Society International Conference, 2020.</a:t>
            </a:r>
          </a:p>
        </p:txBody>
      </p:sp>
      <p:pic>
        <p:nvPicPr>
          <p:cNvPr id="2" name="Picture 1">
            <a:extLst>
              <a:ext uri="{FF2B5EF4-FFF2-40B4-BE49-F238E27FC236}">
                <a16:creationId xmlns:a16="http://schemas.microsoft.com/office/drawing/2014/main" id="{FEB717A6-AE9D-4B76-9AC5-7C796A84B354}"/>
              </a:ext>
            </a:extLst>
          </p:cNvPr>
          <p:cNvPicPr>
            <a:picLocks noChangeAspect="1"/>
          </p:cNvPicPr>
          <p:nvPr/>
        </p:nvPicPr>
        <p:blipFill>
          <a:blip r:embed="rId2"/>
          <a:stretch>
            <a:fillRect/>
          </a:stretch>
        </p:blipFill>
        <p:spPr>
          <a:xfrm>
            <a:off x="1299972" y="1951061"/>
            <a:ext cx="8659368" cy="3518630"/>
          </a:xfrm>
          <a:prstGeom prst="rect">
            <a:avLst/>
          </a:prstGeom>
        </p:spPr>
      </p:pic>
    </p:spTree>
    <p:extLst>
      <p:ext uri="{BB962C8B-B14F-4D97-AF65-F5344CB8AC3E}">
        <p14:creationId xmlns:p14="http://schemas.microsoft.com/office/powerpoint/2010/main" val="1090713083"/>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30F0A9C-3163-4ABD-816A-99186D5AAF8B}"/>
              </a:ext>
            </a:extLst>
          </p:cNvPr>
          <p:cNvSpPr>
            <a:spLocks noGrp="1"/>
          </p:cNvSpPr>
          <p:nvPr>
            <p:ph idx="1"/>
          </p:nvPr>
        </p:nvSpPr>
        <p:spPr/>
        <p:txBody>
          <a:bodyPr/>
          <a:lstStyle/>
          <a:p>
            <a:pPr>
              <a:spcAft>
                <a:spcPts val="1200"/>
              </a:spcAft>
            </a:pPr>
            <a:r>
              <a:rPr lang="en-GB" sz="2100" dirty="0"/>
              <a:t>This observational study indicates variability in the use of anti-fibrotic drugs prior to lung transplant in patients with IPF</a:t>
            </a:r>
          </a:p>
          <a:p>
            <a:pPr>
              <a:spcAft>
                <a:spcPts val="1200"/>
              </a:spcAft>
            </a:pPr>
            <a:r>
              <a:rPr lang="en-GB" sz="2100" dirty="0"/>
              <a:t>Descriptive analyses did not suggest differences in the following outcomes depending on when anti-fibrotic therapy was discontinued relative to transplant: need for intra-operative red blood cell transfusion; primary graft dysfunction; surgical wound dehiscence; survival to discharge; length of stay in hospital</a:t>
            </a:r>
          </a:p>
          <a:p>
            <a:pPr>
              <a:spcAft>
                <a:spcPts val="1200"/>
              </a:spcAft>
            </a:pPr>
            <a:r>
              <a:rPr lang="en-GB" sz="2100" dirty="0"/>
              <a:t>Anastomotic and sternal dehiscence were only seen in patients whose anti-fibrotic therapy was discontinued &lt;5 medication half-lives prior to transplant; however, these events were infrequent</a:t>
            </a:r>
          </a:p>
          <a:p>
            <a:pPr>
              <a:spcAft>
                <a:spcPts val="1200"/>
              </a:spcAft>
            </a:pPr>
            <a:r>
              <a:rPr lang="en-GB" sz="2100" dirty="0"/>
              <a:t>The possibility of disease acceleration and waitlist death with cessation of anti-fibrotic therapy at listing needs to be balanced against the potential for intra- and post-operative complications related to anti-fibrotic therapy</a:t>
            </a:r>
          </a:p>
          <a:p>
            <a:pPr>
              <a:spcAft>
                <a:spcPts val="1200"/>
              </a:spcAft>
            </a:pPr>
            <a:r>
              <a:rPr lang="en-GB" sz="2100" dirty="0"/>
              <a:t>Further study is needed to determine the optimal time to discontinue anti-fibrotic drugs prior to lung transplant</a:t>
            </a:r>
          </a:p>
        </p:txBody>
      </p:sp>
      <p:sp>
        <p:nvSpPr>
          <p:cNvPr id="3" name="Title 2">
            <a:extLst>
              <a:ext uri="{FF2B5EF4-FFF2-40B4-BE49-F238E27FC236}">
                <a16:creationId xmlns:a16="http://schemas.microsoft.com/office/drawing/2014/main" id="{2A8F2594-DAA8-42DB-8C7F-DE1162221CDE}"/>
              </a:ext>
            </a:extLst>
          </p:cNvPr>
          <p:cNvSpPr>
            <a:spLocks noGrp="1"/>
          </p:cNvSpPr>
          <p:nvPr>
            <p:ph type="title"/>
          </p:nvPr>
        </p:nvSpPr>
        <p:spPr/>
        <p:txBody>
          <a:bodyPr/>
          <a:lstStyle/>
          <a:p>
            <a:r>
              <a:rPr lang="en-GB" dirty="0"/>
              <a:t>Conclusions</a:t>
            </a:r>
          </a:p>
        </p:txBody>
      </p:sp>
      <p:sp>
        <p:nvSpPr>
          <p:cNvPr id="6" name="Text Placeholder 3">
            <a:extLst>
              <a:ext uri="{FF2B5EF4-FFF2-40B4-BE49-F238E27FC236}">
                <a16:creationId xmlns:a16="http://schemas.microsoft.com/office/drawing/2014/main" id="{A5CBBC21-44EE-40DF-A1BF-A77D23CC1C56}"/>
              </a:ext>
            </a:extLst>
          </p:cNvPr>
          <p:cNvSpPr>
            <a:spLocks noGrp="1"/>
          </p:cNvSpPr>
          <p:nvPr>
            <p:ph type="body" sz="quarter" idx="13"/>
          </p:nvPr>
        </p:nvSpPr>
        <p:spPr>
          <a:xfrm>
            <a:off x="527049" y="6335485"/>
            <a:ext cx="11490779" cy="279627"/>
          </a:xfrm>
        </p:spPr>
        <p:txBody>
          <a:bodyPr/>
          <a:lstStyle/>
          <a:p>
            <a:endParaRPr lang="en-GB" dirty="0"/>
          </a:p>
          <a:p>
            <a:r>
              <a:rPr lang="en-GB" dirty="0"/>
              <a:t>Astor TL et al. Impact of pre-transplant anti-fibrotic therapy for IPF upon lung transplant outcomes. Poster developed for the American Thoracic Society International Conference, 2020.</a:t>
            </a:r>
          </a:p>
        </p:txBody>
      </p:sp>
    </p:spTree>
    <p:extLst>
      <p:ext uri="{BB962C8B-B14F-4D97-AF65-F5344CB8AC3E}">
        <p14:creationId xmlns:p14="http://schemas.microsoft.com/office/powerpoint/2010/main" val="1732674780"/>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0E50FCC-E772-45B3-AAEB-074DF478EB2C}"/>
              </a:ext>
            </a:extLst>
          </p:cNvPr>
          <p:cNvSpPr>
            <a:spLocks noGrp="1"/>
          </p:cNvSpPr>
          <p:nvPr>
            <p:ph idx="1"/>
          </p:nvPr>
        </p:nvSpPr>
        <p:spPr/>
        <p:txBody>
          <a:bodyPr/>
          <a:lstStyle/>
          <a:p>
            <a:pPr>
              <a:spcAft>
                <a:spcPts val="1200"/>
              </a:spcAft>
            </a:pPr>
            <a:r>
              <a:rPr lang="en-GB" sz="2000" dirty="0"/>
              <a:t>This study was funded by Boehringer Ingelheim Pharmaceuticals, Inc (BIPI).</a:t>
            </a:r>
          </a:p>
          <a:p>
            <a:pPr>
              <a:spcAft>
                <a:spcPts val="1200"/>
              </a:spcAft>
            </a:pPr>
            <a:r>
              <a:rPr lang="en-GB" sz="2000" dirty="0"/>
              <a:t>The sites that enrolled patients in this study were: Massachusetts General Hospital, Boston, MA; Brigham and Women’s Hospital, Boston, MA; Duke University, Durham, NC; University of Pennsylvania, Philadelphia, PA; Washington University, St. Louis, MO; University of Iowa, Iowa City, IA; Temple University, Philadelphia, PA; Cleveland Clinic, Cleveland, OH; St. Elizabeth’s Medical </a:t>
            </a:r>
            <a:r>
              <a:rPr lang="en-GB" sz="2000" dirty="0" err="1"/>
              <a:t>Center</a:t>
            </a:r>
            <a:r>
              <a:rPr lang="en-GB" sz="2000" dirty="0"/>
              <a:t>, Boston, MA. The ILD Collaborative, Boston, MA, and Tufts University, Boston, MA, acted as the bioinformatics co-ordinating site and data analysis site, respectively. </a:t>
            </a:r>
          </a:p>
          <a:p>
            <a:pPr>
              <a:spcAft>
                <a:spcPts val="1200"/>
              </a:spcAft>
            </a:pPr>
            <a:r>
              <a:rPr lang="en-GB" sz="2000" dirty="0"/>
              <a:t>Editorial and formatting assistance was provided by Elizabeth Ng and Wendy Morris of FleishmanHillard </a:t>
            </a:r>
            <a:r>
              <a:rPr lang="en-GB" sz="2000" dirty="0" err="1"/>
              <a:t>Fishburn</a:t>
            </a:r>
            <a:r>
              <a:rPr lang="en-GB" sz="2000" dirty="0"/>
              <a:t>, which was contracted and funded by BIPI. The authors meet criteria for authorship as recommended by the International Committee of Medical Journal Editors (ICMJE), received no direct compensation for the development of the poster, were fully responsible for all content and editorial decisions, were involved at all stages of development and have approved the final version. BI was given the opportunity to review the poster for medical and scientific accuracy as well as intellectual property considerations. </a:t>
            </a:r>
          </a:p>
          <a:p>
            <a:endParaRPr lang="en-GB" dirty="0"/>
          </a:p>
        </p:txBody>
      </p:sp>
      <p:sp>
        <p:nvSpPr>
          <p:cNvPr id="3" name="Title 2">
            <a:extLst>
              <a:ext uri="{FF2B5EF4-FFF2-40B4-BE49-F238E27FC236}">
                <a16:creationId xmlns:a16="http://schemas.microsoft.com/office/drawing/2014/main" id="{CF109BDF-B871-405F-8DC2-66BB2120AF07}"/>
              </a:ext>
            </a:extLst>
          </p:cNvPr>
          <p:cNvSpPr>
            <a:spLocks noGrp="1"/>
          </p:cNvSpPr>
          <p:nvPr>
            <p:ph type="title"/>
          </p:nvPr>
        </p:nvSpPr>
        <p:spPr/>
        <p:txBody>
          <a:bodyPr/>
          <a:lstStyle/>
          <a:p>
            <a:r>
              <a:rPr lang="en-GB" dirty="0"/>
              <a:t>Acknowledgements</a:t>
            </a:r>
          </a:p>
        </p:txBody>
      </p:sp>
      <p:sp>
        <p:nvSpPr>
          <p:cNvPr id="4" name="Text Placeholder 3">
            <a:extLst>
              <a:ext uri="{FF2B5EF4-FFF2-40B4-BE49-F238E27FC236}">
                <a16:creationId xmlns:a16="http://schemas.microsoft.com/office/drawing/2014/main" id="{0D8ABEC0-FEEB-4176-A675-F733DC0B0E15}"/>
              </a:ext>
            </a:extLst>
          </p:cNvPr>
          <p:cNvSpPr>
            <a:spLocks noGrp="1"/>
          </p:cNvSpPr>
          <p:nvPr>
            <p:ph type="body" sz="quarter" idx="13"/>
          </p:nvPr>
        </p:nvSpPr>
        <p:spPr/>
        <p:txBody>
          <a:bodyPr/>
          <a:lstStyle/>
          <a:p>
            <a:endParaRPr lang="en-GB"/>
          </a:p>
        </p:txBody>
      </p:sp>
      <p:sp>
        <p:nvSpPr>
          <p:cNvPr id="5" name="Text Placeholder 4">
            <a:extLst>
              <a:ext uri="{FF2B5EF4-FFF2-40B4-BE49-F238E27FC236}">
                <a16:creationId xmlns:a16="http://schemas.microsoft.com/office/drawing/2014/main" id="{C1363ACA-70C7-4678-BCB4-7231BC411469}"/>
              </a:ext>
            </a:extLst>
          </p:cNvPr>
          <p:cNvSpPr>
            <a:spLocks noGrp="1"/>
          </p:cNvSpPr>
          <p:nvPr>
            <p:ph type="body" sz="quarter" idx="14"/>
          </p:nvPr>
        </p:nvSpPr>
        <p:spPr/>
        <p:txBody>
          <a:bodyPr/>
          <a:lstStyle/>
          <a:p>
            <a:endParaRPr lang="en-GB"/>
          </a:p>
        </p:txBody>
      </p:sp>
    </p:spTree>
    <p:extLst>
      <p:ext uri="{BB962C8B-B14F-4D97-AF65-F5344CB8AC3E}">
        <p14:creationId xmlns:p14="http://schemas.microsoft.com/office/powerpoint/2010/main" val="636615816"/>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AE75D67-A03D-4FA4-B682-C382357D492B}"/>
              </a:ext>
            </a:extLst>
          </p:cNvPr>
          <p:cNvSpPr>
            <a:spLocks noGrp="1"/>
          </p:cNvSpPr>
          <p:nvPr>
            <p:ph idx="1"/>
          </p:nvPr>
        </p:nvSpPr>
        <p:spPr/>
        <p:txBody>
          <a:bodyPr/>
          <a:lstStyle/>
          <a:p>
            <a:pPr>
              <a:spcAft>
                <a:spcPts val="1800"/>
              </a:spcAft>
            </a:pPr>
            <a:r>
              <a:rPr lang="en-GB" sz="2100" dirty="0"/>
              <a:t>Nintedanib and pirfenidone are anti-fibrotic medications that slow the progression of idiopathic pulmonary fibrosis (IPF) </a:t>
            </a:r>
          </a:p>
          <a:p>
            <a:pPr>
              <a:spcAft>
                <a:spcPts val="1800"/>
              </a:spcAft>
            </a:pPr>
            <a:r>
              <a:rPr lang="en-GB" sz="2100" dirty="0"/>
              <a:t>Concern has been raised that anti-fibrotic medications may increase the risk of post-transplant complications such as delayed incisional healing or sternal or anastomotic dehiscence</a:t>
            </a:r>
          </a:p>
          <a:p>
            <a:pPr>
              <a:spcAft>
                <a:spcPts val="1800"/>
              </a:spcAft>
            </a:pPr>
            <a:r>
              <a:rPr lang="en-GB" sz="2100" dirty="0"/>
              <a:t>More data are needed on whether continuing antifibrotic therapy until the time of lung transplant increases the risk of complications</a:t>
            </a:r>
          </a:p>
        </p:txBody>
      </p:sp>
      <p:sp>
        <p:nvSpPr>
          <p:cNvPr id="3" name="Title 2">
            <a:extLst>
              <a:ext uri="{FF2B5EF4-FFF2-40B4-BE49-F238E27FC236}">
                <a16:creationId xmlns:a16="http://schemas.microsoft.com/office/drawing/2014/main" id="{99744759-569F-424E-8B1C-C16889AACF04}"/>
              </a:ext>
            </a:extLst>
          </p:cNvPr>
          <p:cNvSpPr>
            <a:spLocks noGrp="1"/>
          </p:cNvSpPr>
          <p:nvPr>
            <p:ph type="title"/>
          </p:nvPr>
        </p:nvSpPr>
        <p:spPr/>
        <p:txBody>
          <a:bodyPr/>
          <a:lstStyle/>
          <a:p>
            <a:r>
              <a:rPr lang="en-GB" dirty="0"/>
              <a:t>Introduction</a:t>
            </a:r>
          </a:p>
        </p:txBody>
      </p:sp>
      <p:sp>
        <p:nvSpPr>
          <p:cNvPr id="4" name="Text Placeholder 3">
            <a:extLst>
              <a:ext uri="{FF2B5EF4-FFF2-40B4-BE49-F238E27FC236}">
                <a16:creationId xmlns:a16="http://schemas.microsoft.com/office/drawing/2014/main" id="{FF67E94C-D7AB-4059-9FAA-090B08460AC6}"/>
              </a:ext>
            </a:extLst>
          </p:cNvPr>
          <p:cNvSpPr>
            <a:spLocks noGrp="1"/>
          </p:cNvSpPr>
          <p:nvPr>
            <p:ph type="body" sz="quarter" idx="13"/>
          </p:nvPr>
        </p:nvSpPr>
        <p:spPr>
          <a:xfrm>
            <a:off x="527051" y="6212899"/>
            <a:ext cx="11137898" cy="402400"/>
          </a:xfrm>
        </p:spPr>
        <p:txBody>
          <a:bodyPr/>
          <a:lstStyle/>
          <a:p>
            <a:r>
              <a:rPr lang="en-GB" dirty="0"/>
              <a:t>Astor TL et al. Impact of pre-transplant anti-fibrotic therapy for IPF upon lung transplant outcomes. Poster developed for the American Thoracic Society International Conference, 2020.</a:t>
            </a:r>
          </a:p>
        </p:txBody>
      </p:sp>
    </p:spTree>
    <p:extLst>
      <p:ext uri="{BB962C8B-B14F-4D97-AF65-F5344CB8AC3E}">
        <p14:creationId xmlns:p14="http://schemas.microsoft.com/office/powerpoint/2010/main" val="2919462503"/>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AE75D67-A03D-4FA4-B682-C382357D492B}"/>
              </a:ext>
            </a:extLst>
          </p:cNvPr>
          <p:cNvSpPr>
            <a:spLocks noGrp="1"/>
          </p:cNvSpPr>
          <p:nvPr>
            <p:ph idx="1"/>
          </p:nvPr>
        </p:nvSpPr>
        <p:spPr/>
        <p:txBody>
          <a:bodyPr/>
          <a:lstStyle/>
          <a:p>
            <a:pPr>
              <a:spcAft>
                <a:spcPts val="1800"/>
              </a:spcAft>
            </a:pPr>
            <a:r>
              <a:rPr lang="en-GB" sz="2100" dirty="0"/>
              <a:t>To describe variations in intra-operative and post-transplant complications in patients with IPF grouped by the time between discontinuation of anti-fibrotic therapy and lung transplant</a:t>
            </a:r>
          </a:p>
        </p:txBody>
      </p:sp>
      <p:sp>
        <p:nvSpPr>
          <p:cNvPr id="3" name="Title 2">
            <a:extLst>
              <a:ext uri="{FF2B5EF4-FFF2-40B4-BE49-F238E27FC236}">
                <a16:creationId xmlns:a16="http://schemas.microsoft.com/office/drawing/2014/main" id="{99744759-569F-424E-8B1C-C16889AACF04}"/>
              </a:ext>
            </a:extLst>
          </p:cNvPr>
          <p:cNvSpPr>
            <a:spLocks noGrp="1"/>
          </p:cNvSpPr>
          <p:nvPr>
            <p:ph type="title"/>
          </p:nvPr>
        </p:nvSpPr>
        <p:spPr/>
        <p:txBody>
          <a:bodyPr/>
          <a:lstStyle/>
          <a:p>
            <a:r>
              <a:rPr lang="en-GB" dirty="0"/>
              <a:t>Aim</a:t>
            </a:r>
          </a:p>
        </p:txBody>
      </p:sp>
      <p:sp>
        <p:nvSpPr>
          <p:cNvPr id="4" name="Text Placeholder 3">
            <a:extLst>
              <a:ext uri="{FF2B5EF4-FFF2-40B4-BE49-F238E27FC236}">
                <a16:creationId xmlns:a16="http://schemas.microsoft.com/office/drawing/2014/main" id="{FF67E94C-D7AB-4059-9FAA-090B08460AC6}"/>
              </a:ext>
            </a:extLst>
          </p:cNvPr>
          <p:cNvSpPr>
            <a:spLocks noGrp="1"/>
          </p:cNvSpPr>
          <p:nvPr>
            <p:ph type="body" sz="quarter" idx="13"/>
          </p:nvPr>
        </p:nvSpPr>
        <p:spPr>
          <a:xfrm>
            <a:off x="527050" y="6212899"/>
            <a:ext cx="11137899" cy="402400"/>
          </a:xfrm>
        </p:spPr>
        <p:txBody>
          <a:bodyPr/>
          <a:lstStyle/>
          <a:p>
            <a:endParaRPr lang="en-GB" dirty="0"/>
          </a:p>
          <a:p>
            <a:r>
              <a:rPr lang="en-GB" dirty="0"/>
              <a:t>Astor TL et al. Impact of pre-transplant anti-fibrotic therapy for IPF upon lung transplant outcomes. Poster developed for the American Thoracic Society International Conference, 2020.</a:t>
            </a:r>
          </a:p>
        </p:txBody>
      </p:sp>
    </p:spTree>
    <p:extLst>
      <p:ext uri="{BB962C8B-B14F-4D97-AF65-F5344CB8AC3E}">
        <p14:creationId xmlns:p14="http://schemas.microsoft.com/office/powerpoint/2010/main" val="3890843357"/>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AE75D67-A03D-4FA4-B682-C382357D492B}"/>
              </a:ext>
            </a:extLst>
          </p:cNvPr>
          <p:cNvSpPr>
            <a:spLocks noGrp="1"/>
          </p:cNvSpPr>
          <p:nvPr>
            <p:ph idx="1"/>
          </p:nvPr>
        </p:nvSpPr>
        <p:spPr/>
        <p:txBody>
          <a:bodyPr/>
          <a:lstStyle/>
          <a:p>
            <a:pPr>
              <a:spcAft>
                <a:spcPts val="1800"/>
              </a:spcAft>
            </a:pPr>
            <a:r>
              <a:rPr lang="en-GB" sz="2100" dirty="0"/>
              <a:t>This study (clinicaltrials.gov NCT04316780) included patients with IPF listed for lung transplantation between 1 July 2015 and 30 June 2019, who had been treated with nintedanib or pirfenidone continuously for ≥90 days at the time of listing for transplantation </a:t>
            </a:r>
          </a:p>
          <a:p>
            <a:pPr>
              <a:spcAft>
                <a:spcPts val="1800"/>
              </a:spcAft>
            </a:pPr>
            <a:r>
              <a:rPr lang="en-GB" sz="2100" dirty="0"/>
              <a:t>Patients who underwent additional interventions (e.g. coronary artery bypass grafting, valve replacement) at the time of their lung transplant were excluded</a:t>
            </a:r>
          </a:p>
        </p:txBody>
      </p:sp>
      <p:sp>
        <p:nvSpPr>
          <p:cNvPr id="3" name="Title 2">
            <a:extLst>
              <a:ext uri="{FF2B5EF4-FFF2-40B4-BE49-F238E27FC236}">
                <a16:creationId xmlns:a16="http://schemas.microsoft.com/office/drawing/2014/main" id="{99744759-569F-424E-8B1C-C16889AACF04}"/>
              </a:ext>
            </a:extLst>
          </p:cNvPr>
          <p:cNvSpPr>
            <a:spLocks noGrp="1"/>
          </p:cNvSpPr>
          <p:nvPr>
            <p:ph type="title"/>
          </p:nvPr>
        </p:nvSpPr>
        <p:spPr/>
        <p:txBody>
          <a:bodyPr/>
          <a:lstStyle/>
          <a:p>
            <a:r>
              <a:rPr lang="en-GB" dirty="0"/>
              <a:t>Study</a:t>
            </a:r>
          </a:p>
        </p:txBody>
      </p:sp>
      <p:sp>
        <p:nvSpPr>
          <p:cNvPr id="4" name="Text Placeholder 3">
            <a:extLst>
              <a:ext uri="{FF2B5EF4-FFF2-40B4-BE49-F238E27FC236}">
                <a16:creationId xmlns:a16="http://schemas.microsoft.com/office/drawing/2014/main" id="{FF67E94C-D7AB-4059-9FAA-090B08460AC6}"/>
              </a:ext>
            </a:extLst>
          </p:cNvPr>
          <p:cNvSpPr>
            <a:spLocks noGrp="1"/>
          </p:cNvSpPr>
          <p:nvPr>
            <p:ph type="body" sz="quarter" idx="13"/>
          </p:nvPr>
        </p:nvSpPr>
        <p:spPr>
          <a:xfrm>
            <a:off x="527050" y="6212899"/>
            <a:ext cx="11137899" cy="402400"/>
          </a:xfrm>
        </p:spPr>
        <p:txBody>
          <a:bodyPr/>
          <a:lstStyle/>
          <a:p>
            <a:endParaRPr lang="en-GB" dirty="0"/>
          </a:p>
          <a:p>
            <a:r>
              <a:rPr lang="en-GB" dirty="0"/>
              <a:t>Astor TL et al. Impact of pre-transplant anti-fibrotic therapy for IPF upon lung transplant outcomes. Poster developed for the American Thoracic Society International Conference, 2020.</a:t>
            </a:r>
          </a:p>
        </p:txBody>
      </p:sp>
    </p:spTree>
    <p:extLst>
      <p:ext uri="{BB962C8B-B14F-4D97-AF65-F5344CB8AC3E}">
        <p14:creationId xmlns:p14="http://schemas.microsoft.com/office/powerpoint/2010/main" val="1574901497"/>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382E316D-214D-40D3-8D18-10A9C371AEEF}"/>
              </a:ext>
            </a:extLst>
          </p:cNvPr>
          <p:cNvPicPr>
            <a:picLocks noChangeAspect="1"/>
          </p:cNvPicPr>
          <p:nvPr/>
        </p:nvPicPr>
        <p:blipFill>
          <a:blip r:embed="rId2"/>
          <a:stretch>
            <a:fillRect/>
          </a:stretch>
        </p:blipFill>
        <p:spPr>
          <a:xfrm>
            <a:off x="400983" y="2494959"/>
            <a:ext cx="11285049" cy="2760422"/>
          </a:xfrm>
          <a:prstGeom prst="rect">
            <a:avLst/>
          </a:prstGeom>
        </p:spPr>
      </p:pic>
      <p:sp>
        <p:nvSpPr>
          <p:cNvPr id="2" name="Content Placeholder 1">
            <a:extLst>
              <a:ext uri="{FF2B5EF4-FFF2-40B4-BE49-F238E27FC236}">
                <a16:creationId xmlns:a16="http://schemas.microsoft.com/office/drawing/2014/main" id="{FAE75D67-A03D-4FA4-B682-C382357D492B}"/>
              </a:ext>
            </a:extLst>
          </p:cNvPr>
          <p:cNvSpPr>
            <a:spLocks noGrp="1"/>
          </p:cNvSpPr>
          <p:nvPr>
            <p:ph idx="1"/>
          </p:nvPr>
        </p:nvSpPr>
        <p:spPr/>
        <p:txBody>
          <a:bodyPr/>
          <a:lstStyle/>
          <a:p>
            <a:r>
              <a:rPr lang="en-GB" sz="2100" dirty="0"/>
              <a:t>We used data from medical records to assess complications during and in the 6 months after transplant in three groups of patients, based on the time between discontinuation of anti-fibrotic medication and transplant:</a:t>
            </a:r>
          </a:p>
        </p:txBody>
      </p:sp>
      <p:sp>
        <p:nvSpPr>
          <p:cNvPr id="3" name="Title 2">
            <a:extLst>
              <a:ext uri="{FF2B5EF4-FFF2-40B4-BE49-F238E27FC236}">
                <a16:creationId xmlns:a16="http://schemas.microsoft.com/office/drawing/2014/main" id="{99744759-569F-424E-8B1C-C16889AACF04}"/>
              </a:ext>
            </a:extLst>
          </p:cNvPr>
          <p:cNvSpPr>
            <a:spLocks noGrp="1"/>
          </p:cNvSpPr>
          <p:nvPr>
            <p:ph type="title"/>
          </p:nvPr>
        </p:nvSpPr>
        <p:spPr/>
        <p:txBody>
          <a:bodyPr/>
          <a:lstStyle/>
          <a:p>
            <a:r>
              <a:rPr lang="en-GB" dirty="0"/>
              <a:t>Analyses </a:t>
            </a:r>
          </a:p>
        </p:txBody>
      </p:sp>
      <p:sp>
        <p:nvSpPr>
          <p:cNvPr id="10" name="Text Placeholder 9">
            <a:extLst>
              <a:ext uri="{FF2B5EF4-FFF2-40B4-BE49-F238E27FC236}">
                <a16:creationId xmlns:a16="http://schemas.microsoft.com/office/drawing/2014/main" id="{2897E782-F6E9-4F5D-910B-1FF3EA4DC113}"/>
              </a:ext>
            </a:extLst>
          </p:cNvPr>
          <p:cNvSpPr>
            <a:spLocks noGrp="1"/>
          </p:cNvSpPr>
          <p:nvPr>
            <p:ph type="body" sz="quarter" idx="13"/>
          </p:nvPr>
        </p:nvSpPr>
        <p:spPr>
          <a:xfrm>
            <a:off x="527050" y="6212899"/>
            <a:ext cx="11158981" cy="402400"/>
          </a:xfrm>
        </p:spPr>
        <p:txBody>
          <a:bodyPr/>
          <a:lstStyle/>
          <a:p>
            <a:endParaRPr lang="en-GB" dirty="0"/>
          </a:p>
          <a:p>
            <a:r>
              <a:rPr lang="en-GB" dirty="0"/>
              <a:t>Astor TL et al. Impact of pre-transplant anti-fibrotic therapy for IPF upon lung transplant outcomes. Poster developed for the American Thoracic Society International Conference, 2020.</a:t>
            </a:r>
          </a:p>
        </p:txBody>
      </p:sp>
      <p:sp>
        <p:nvSpPr>
          <p:cNvPr id="7" name="Content Placeholder 1">
            <a:extLst>
              <a:ext uri="{FF2B5EF4-FFF2-40B4-BE49-F238E27FC236}">
                <a16:creationId xmlns:a16="http://schemas.microsoft.com/office/drawing/2014/main" id="{7036DF6F-3CB2-4292-9D96-FB9EEF828B8F}"/>
              </a:ext>
            </a:extLst>
          </p:cNvPr>
          <p:cNvSpPr txBox="1">
            <a:spLocks/>
          </p:cNvSpPr>
          <p:nvPr/>
        </p:nvSpPr>
        <p:spPr bwMode="auto">
          <a:xfrm>
            <a:off x="520615" y="5672045"/>
            <a:ext cx="11137899" cy="46014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marL="176226" indent="-176226" algn="l" defTabSz="457232" rtl="0" eaLnBrk="0" fontAlgn="base" hangingPunct="0">
              <a:spcBef>
                <a:spcPts val="0"/>
              </a:spcBef>
              <a:spcAft>
                <a:spcPts val="300"/>
              </a:spcAft>
              <a:buClr>
                <a:schemeClr val="accent3"/>
              </a:buClr>
              <a:buFont typeface="Arial" charset="0"/>
              <a:buChar char="•"/>
              <a:defRPr sz="1800" kern="1200">
                <a:solidFill>
                  <a:schemeClr val="tx1"/>
                </a:solidFill>
                <a:latin typeface="BISansNEXT" panose="02000503040000020004" pitchFamily="50" charset="0"/>
                <a:ea typeface="+mn-ea"/>
                <a:cs typeface="+mn-cs"/>
              </a:defRPr>
            </a:lvl1pPr>
            <a:lvl2pPr marL="444532" indent="-268307" algn="l" defTabSz="457232" rtl="0" eaLnBrk="0" fontAlgn="base" hangingPunct="0">
              <a:spcBef>
                <a:spcPts val="0"/>
              </a:spcBef>
              <a:spcAft>
                <a:spcPts val="300"/>
              </a:spcAft>
              <a:buClr>
                <a:schemeClr val="accent3"/>
              </a:buClr>
              <a:buFont typeface="Arial" charset="0"/>
              <a:buChar char="–"/>
              <a:defRPr sz="1800" kern="1200">
                <a:solidFill>
                  <a:schemeClr val="tx1"/>
                </a:solidFill>
                <a:latin typeface="BISansNEXT" panose="02000503040000020004" pitchFamily="50" charset="0"/>
                <a:ea typeface="+mn-ea"/>
                <a:cs typeface="+mn-cs"/>
              </a:defRPr>
            </a:lvl2pPr>
            <a:lvl3pPr marL="628695" indent="-184164" algn="l" defTabSz="457232" rtl="0" eaLnBrk="0" fontAlgn="base" hangingPunct="0">
              <a:spcBef>
                <a:spcPts val="0"/>
              </a:spcBef>
              <a:spcAft>
                <a:spcPts val="300"/>
              </a:spcAft>
              <a:buClr>
                <a:schemeClr val="accent3"/>
              </a:buClr>
              <a:buFont typeface="Arial" charset="0"/>
              <a:buChar char="•"/>
              <a:defRPr sz="1800" kern="1200">
                <a:solidFill>
                  <a:schemeClr val="tx1"/>
                </a:solidFill>
                <a:latin typeface="BISansNEXT" panose="02000503040000020004" pitchFamily="50" charset="0"/>
                <a:ea typeface="+mn-ea"/>
                <a:cs typeface="+mn-cs"/>
              </a:defRPr>
            </a:lvl3pPr>
            <a:lvl4pPr marL="895414" indent="-266719" algn="l" defTabSz="457232" rtl="0" eaLnBrk="0" fontAlgn="base" hangingPunct="0">
              <a:spcBef>
                <a:spcPts val="0"/>
              </a:spcBef>
              <a:spcAft>
                <a:spcPts val="300"/>
              </a:spcAft>
              <a:buClr>
                <a:schemeClr val="accent3"/>
              </a:buClr>
              <a:buFont typeface="Arial" charset="0"/>
              <a:buChar char="–"/>
              <a:defRPr sz="1800" kern="1200">
                <a:solidFill>
                  <a:schemeClr val="tx1"/>
                </a:solidFill>
                <a:latin typeface="BISansNEXT" panose="02000503040000020004" pitchFamily="50" charset="0"/>
                <a:ea typeface="+mn-ea"/>
                <a:cs typeface="+mn-cs"/>
              </a:defRPr>
            </a:lvl4pPr>
            <a:lvl5pPr marL="1133557" indent="-238142" algn="l" defTabSz="457232" rtl="0" eaLnBrk="0" fontAlgn="base" hangingPunct="0">
              <a:spcBef>
                <a:spcPts val="0"/>
              </a:spcBef>
              <a:spcAft>
                <a:spcPts val="300"/>
              </a:spcAft>
              <a:buClr>
                <a:schemeClr val="accent3"/>
              </a:buClr>
              <a:buFont typeface="Arial" charset="0"/>
              <a:buChar char="»"/>
              <a:defRPr sz="1800" kern="1200">
                <a:solidFill>
                  <a:schemeClr val="tx1"/>
                </a:solidFill>
                <a:latin typeface="BISansNEXT" panose="02000503040000020004" pitchFamily="50" charset="0"/>
                <a:ea typeface="+mn-ea"/>
                <a:cs typeface="+mn-cs"/>
              </a:defRPr>
            </a:lvl5pPr>
            <a:lvl6pPr marL="2514781" indent="-228617" algn="l" defTabSz="457232" rtl="0" eaLnBrk="1" latinLnBrk="0" hangingPunct="1">
              <a:spcBef>
                <a:spcPct val="20000"/>
              </a:spcBef>
              <a:buFont typeface="Arial"/>
              <a:buChar char="•"/>
              <a:defRPr sz="2000" kern="1200">
                <a:solidFill>
                  <a:schemeClr val="tx1"/>
                </a:solidFill>
                <a:latin typeface="+mn-lt"/>
                <a:ea typeface="+mn-ea"/>
                <a:cs typeface="+mn-cs"/>
              </a:defRPr>
            </a:lvl6pPr>
            <a:lvl7pPr marL="2972013" indent="-228617" algn="l" defTabSz="457232" rtl="0" eaLnBrk="1" latinLnBrk="0" hangingPunct="1">
              <a:spcBef>
                <a:spcPct val="20000"/>
              </a:spcBef>
              <a:buFont typeface="Arial"/>
              <a:buChar char="•"/>
              <a:defRPr sz="2000" kern="1200">
                <a:solidFill>
                  <a:schemeClr val="tx1"/>
                </a:solidFill>
                <a:latin typeface="+mn-lt"/>
                <a:ea typeface="+mn-ea"/>
                <a:cs typeface="+mn-cs"/>
              </a:defRPr>
            </a:lvl7pPr>
            <a:lvl8pPr marL="3429246" indent="-228617" algn="l" defTabSz="457232" rtl="0" eaLnBrk="1" latinLnBrk="0" hangingPunct="1">
              <a:spcBef>
                <a:spcPct val="20000"/>
              </a:spcBef>
              <a:buFont typeface="Arial"/>
              <a:buChar char="•"/>
              <a:defRPr sz="2000" kern="1200">
                <a:solidFill>
                  <a:schemeClr val="tx1"/>
                </a:solidFill>
                <a:latin typeface="+mn-lt"/>
                <a:ea typeface="+mn-ea"/>
                <a:cs typeface="+mn-cs"/>
              </a:defRPr>
            </a:lvl8pPr>
            <a:lvl9pPr marL="3886479" indent="-228617" algn="l" defTabSz="457232" rtl="0" eaLnBrk="1" latinLnBrk="0" hangingPunct="1">
              <a:spcBef>
                <a:spcPct val="20000"/>
              </a:spcBef>
              <a:buFont typeface="Arial"/>
              <a:buChar char="•"/>
              <a:defRPr sz="2000" kern="1200">
                <a:solidFill>
                  <a:schemeClr val="tx1"/>
                </a:solidFill>
                <a:latin typeface="+mn-lt"/>
                <a:ea typeface="+mn-ea"/>
                <a:cs typeface="+mn-cs"/>
              </a:defRPr>
            </a:lvl9pPr>
          </a:lstStyle>
          <a:p>
            <a:pPr>
              <a:spcAft>
                <a:spcPts val="1800"/>
              </a:spcAft>
            </a:pPr>
            <a:r>
              <a:rPr lang="en-GB" sz="2100" dirty="0"/>
              <a:t>Analyses were descriptive.</a:t>
            </a:r>
          </a:p>
        </p:txBody>
      </p:sp>
    </p:spTree>
    <p:extLst>
      <p:ext uri="{BB962C8B-B14F-4D97-AF65-F5344CB8AC3E}">
        <p14:creationId xmlns:p14="http://schemas.microsoft.com/office/powerpoint/2010/main" val="2436786225"/>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12">
            <a:extLst>
              <a:ext uri="{FF2B5EF4-FFF2-40B4-BE49-F238E27FC236}">
                <a16:creationId xmlns:a16="http://schemas.microsoft.com/office/drawing/2014/main" id="{6BC4E558-E749-40EB-996F-DB0777B24DF6}"/>
              </a:ext>
            </a:extLst>
          </p:cNvPr>
          <p:cNvSpPr>
            <a:spLocks noGrp="1"/>
          </p:cNvSpPr>
          <p:nvPr>
            <p:ph idx="1"/>
          </p:nvPr>
        </p:nvSpPr>
        <p:spPr/>
        <p:txBody>
          <a:bodyPr/>
          <a:lstStyle/>
          <a:p>
            <a:pPr>
              <a:spcAft>
                <a:spcPts val="1200"/>
              </a:spcAft>
            </a:pPr>
            <a:r>
              <a:rPr lang="en-GB" sz="2000" dirty="0"/>
              <a:t>The analysis included 297 patients from 9 </a:t>
            </a:r>
            <a:r>
              <a:rPr lang="en-GB" sz="2000" dirty="0" err="1"/>
              <a:t>centers</a:t>
            </a:r>
            <a:r>
              <a:rPr lang="en-GB" sz="2000" dirty="0"/>
              <a:t> (107 taking nintedanib, 190 taking pirfenidone)</a:t>
            </a:r>
          </a:p>
          <a:p>
            <a:pPr>
              <a:spcAft>
                <a:spcPts val="1200"/>
              </a:spcAft>
            </a:pPr>
            <a:r>
              <a:rPr lang="en-GB" sz="2000" dirty="0"/>
              <a:t>Most patients (nintedanib 70%, pirfenidone 72%) were categorized into group 1</a:t>
            </a:r>
          </a:p>
          <a:p>
            <a:pPr>
              <a:spcAft>
                <a:spcPts val="1200"/>
              </a:spcAft>
            </a:pPr>
            <a:endParaRPr lang="en-GB" sz="2000" dirty="0"/>
          </a:p>
        </p:txBody>
      </p:sp>
      <p:sp>
        <p:nvSpPr>
          <p:cNvPr id="3" name="Title 2">
            <a:extLst>
              <a:ext uri="{FF2B5EF4-FFF2-40B4-BE49-F238E27FC236}">
                <a16:creationId xmlns:a16="http://schemas.microsoft.com/office/drawing/2014/main" id="{5DC38630-4B17-47F6-8EE3-F0A3FFCE5812}"/>
              </a:ext>
            </a:extLst>
          </p:cNvPr>
          <p:cNvSpPr>
            <a:spLocks noGrp="1"/>
          </p:cNvSpPr>
          <p:nvPr>
            <p:ph type="title"/>
          </p:nvPr>
        </p:nvSpPr>
        <p:spPr/>
        <p:txBody>
          <a:bodyPr/>
          <a:lstStyle/>
          <a:p>
            <a:pPr lvl="0"/>
            <a:r>
              <a:rPr lang="en-GB" dirty="0"/>
              <a:t>Patients</a:t>
            </a:r>
          </a:p>
        </p:txBody>
      </p:sp>
      <p:sp>
        <p:nvSpPr>
          <p:cNvPr id="18" name="Text Placeholder 17">
            <a:extLst>
              <a:ext uri="{FF2B5EF4-FFF2-40B4-BE49-F238E27FC236}">
                <a16:creationId xmlns:a16="http://schemas.microsoft.com/office/drawing/2014/main" id="{657E4C1A-7593-4B3B-B49B-4DD33222CE3B}"/>
              </a:ext>
            </a:extLst>
          </p:cNvPr>
          <p:cNvSpPr>
            <a:spLocks noGrp="1"/>
          </p:cNvSpPr>
          <p:nvPr>
            <p:ph type="body" sz="quarter" idx="13"/>
          </p:nvPr>
        </p:nvSpPr>
        <p:spPr>
          <a:xfrm>
            <a:off x="527050" y="6212899"/>
            <a:ext cx="11137899" cy="402400"/>
          </a:xfrm>
        </p:spPr>
        <p:txBody>
          <a:bodyPr/>
          <a:lstStyle/>
          <a:p>
            <a:endParaRPr lang="en-GB" dirty="0"/>
          </a:p>
          <a:p>
            <a:r>
              <a:rPr lang="en-GB" dirty="0"/>
              <a:t>Astor TL et al. Impact of pre-transplant anti-fibrotic therapy for IPF upon lung transplant outcomes. Poster developed for the American Thoracic Society International Conference, 2020.</a:t>
            </a:r>
          </a:p>
        </p:txBody>
      </p:sp>
    </p:spTree>
    <p:extLst>
      <p:ext uri="{BB962C8B-B14F-4D97-AF65-F5344CB8AC3E}">
        <p14:creationId xmlns:p14="http://schemas.microsoft.com/office/powerpoint/2010/main" val="115278541"/>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DC38630-4B17-47F6-8EE3-F0A3FFCE5812}"/>
              </a:ext>
            </a:extLst>
          </p:cNvPr>
          <p:cNvSpPr>
            <a:spLocks noGrp="1"/>
          </p:cNvSpPr>
          <p:nvPr>
            <p:ph type="title"/>
          </p:nvPr>
        </p:nvSpPr>
        <p:spPr/>
        <p:txBody>
          <a:bodyPr/>
          <a:lstStyle/>
          <a:p>
            <a:pPr lvl="0"/>
            <a:r>
              <a:rPr lang="en-GB" dirty="0"/>
              <a:t>Patient characteristics at time of listing for transplantation</a:t>
            </a:r>
          </a:p>
        </p:txBody>
      </p:sp>
      <p:sp>
        <p:nvSpPr>
          <p:cNvPr id="18" name="Text Placeholder 17">
            <a:extLst>
              <a:ext uri="{FF2B5EF4-FFF2-40B4-BE49-F238E27FC236}">
                <a16:creationId xmlns:a16="http://schemas.microsoft.com/office/drawing/2014/main" id="{657E4C1A-7593-4B3B-B49B-4DD33222CE3B}"/>
              </a:ext>
            </a:extLst>
          </p:cNvPr>
          <p:cNvSpPr>
            <a:spLocks noGrp="1"/>
          </p:cNvSpPr>
          <p:nvPr>
            <p:ph type="body" sz="quarter" idx="13"/>
          </p:nvPr>
        </p:nvSpPr>
        <p:spPr>
          <a:xfrm>
            <a:off x="527050" y="6212899"/>
            <a:ext cx="11137899" cy="402400"/>
          </a:xfrm>
        </p:spPr>
        <p:txBody>
          <a:bodyPr/>
          <a:lstStyle/>
          <a:p>
            <a:r>
              <a:rPr lang="en-GB" dirty="0"/>
              <a:t>*Information not available for one patient.</a:t>
            </a:r>
          </a:p>
          <a:p>
            <a:r>
              <a:rPr lang="en-GB" dirty="0"/>
              <a:t>Astor TL et al. Impact of pre-transplant anti-fibrotic therapy for IPF upon lung transplant outcomes. Poster developed for the American Thoracic Society International Conference, 2020.</a:t>
            </a:r>
          </a:p>
        </p:txBody>
      </p:sp>
      <p:pic>
        <p:nvPicPr>
          <p:cNvPr id="5" name="Picture 4">
            <a:extLst>
              <a:ext uri="{FF2B5EF4-FFF2-40B4-BE49-F238E27FC236}">
                <a16:creationId xmlns:a16="http://schemas.microsoft.com/office/drawing/2014/main" id="{C11AF0F2-7CC4-4B9F-8944-3E2B49275CB1}"/>
              </a:ext>
            </a:extLst>
          </p:cNvPr>
          <p:cNvPicPr>
            <a:picLocks noChangeAspect="1"/>
          </p:cNvPicPr>
          <p:nvPr/>
        </p:nvPicPr>
        <p:blipFill>
          <a:blip r:embed="rId2"/>
          <a:stretch>
            <a:fillRect/>
          </a:stretch>
        </p:blipFill>
        <p:spPr>
          <a:xfrm>
            <a:off x="1256257" y="1392835"/>
            <a:ext cx="9705395" cy="4763696"/>
          </a:xfrm>
          <a:prstGeom prst="rect">
            <a:avLst/>
          </a:prstGeom>
        </p:spPr>
      </p:pic>
    </p:spTree>
    <p:extLst>
      <p:ext uri="{BB962C8B-B14F-4D97-AF65-F5344CB8AC3E}">
        <p14:creationId xmlns:p14="http://schemas.microsoft.com/office/powerpoint/2010/main" val="1205910355"/>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03193A3-E7B4-4DAA-BFB1-548DC13DA4AA}"/>
              </a:ext>
            </a:extLst>
          </p:cNvPr>
          <p:cNvSpPr>
            <a:spLocks noGrp="1"/>
          </p:cNvSpPr>
          <p:nvPr>
            <p:ph type="title"/>
          </p:nvPr>
        </p:nvSpPr>
        <p:spPr/>
        <p:txBody>
          <a:bodyPr/>
          <a:lstStyle/>
          <a:p>
            <a:r>
              <a:rPr lang="en-GB" dirty="0"/>
              <a:t>Intra-operative red blood cell transfusion</a:t>
            </a:r>
          </a:p>
        </p:txBody>
      </p:sp>
      <p:sp>
        <p:nvSpPr>
          <p:cNvPr id="4" name="Text Placeholder 3">
            <a:extLst>
              <a:ext uri="{FF2B5EF4-FFF2-40B4-BE49-F238E27FC236}">
                <a16:creationId xmlns:a16="http://schemas.microsoft.com/office/drawing/2014/main" id="{DC5DB6D6-FAE6-45A5-AC21-094C2A1293D7}"/>
              </a:ext>
            </a:extLst>
          </p:cNvPr>
          <p:cNvSpPr>
            <a:spLocks noGrp="1"/>
          </p:cNvSpPr>
          <p:nvPr>
            <p:ph type="body" sz="quarter" idx="13"/>
          </p:nvPr>
        </p:nvSpPr>
        <p:spPr>
          <a:xfrm>
            <a:off x="527050" y="6212899"/>
            <a:ext cx="11137899" cy="402400"/>
          </a:xfrm>
        </p:spPr>
        <p:txBody>
          <a:bodyPr/>
          <a:lstStyle/>
          <a:p>
            <a:endParaRPr lang="en-GB" dirty="0"/>
          </a:p>
          <a:p>
            <a:r>
              <a:rPr lang="en-GB" dirty="0"/>
              <a:t>Astor TL et al. Impact of pre-transplant anti-fibrotic therapy for IPF upon lung transplant outcomes. Poster developed for the American Thoracic Society International Conference, 2020.</a:t>
            </a:r>
          </a:p>
        </p:txBody>
      </p:sp>
      <p:pic>
        <p:nvPicPr>
          <p:cNvPr id="6" name="Picture 5">
            <a:extLst>
              <a:ext uri="{FF2B5EF4-FFF2-40B4-BE49-F238E27FC236}">
                <a16:creationId xmlns:a16="http://schemas.microsoft.com/office/drawing/2014/main" id="{21599C45-D17D-462C-8759-9ED5F72AD212}"/>
              </a:ext>
            </a:extLst>
          </p:cNvPr>
          <p:cNvPicPr>
            <a:picLocks noChangeAspect="1"/>
          </p:cNvPicPr>
          <p:nvPr/>
        </p:nvPicPr>
        <p:blipFill>
          <a:blip r:embed="rId2"/>
          <a:stretch>
            <a:fillRect/>
          </a:stretch>
        </p:blipFill>
        <p:spPr>
          <a:xfrm>
            <a:off x="2163796" y="1463676"/>
            <a:ext cx="7864408" cy="3140740"/>
          </a:xfrm>
          <a:prstGeom prst="rect">
            <a:avLst/>
          </a:prstGeom>
        </p:spPr>
      </p:pic>
    </p:spTree>
    <p:extLst>
      <p:ext uri="{BB962C8B-B14F-4D97-AF65-F5344CB8AC3E}">
        <p14:creationId xmlns:p14="http://schemas.microsoft.com/office/powerpoint/2010/main" val="3016888766"/>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03193A3-E7B4-4DAA-BFB1-548DC13DA4AA}"/>
              </a:ext>
            </a:extLst>
          </p:cNvPr>
          <p:cNvSpPr>
            <a:spLocks noGrp="1"/>
          </p:cNvSpPr>
          <p:nvPr>
            <p:ph type="title"/>
          </p:nvPr>
        </p:nvSpPr>
        <p:spPr/>
        <p:txBody>
          <a:bodyPr/>
          <a:lstStyle/>
          <a:p>
            <a:r>
              <a:rPr lang="en-GB" dirty="0"/>
              <a:t>Primary graft dysfunction, anastomotic dehiscence, surgical wound dehiscence and sternal dehiscence</a:t>
            </a:r>
          </a:p>
        </p:txBody>
      </p:sp>
      <p:sp>
        <p:nvSpPr>
          <p:cNvPr id="4" name="Text Placeholder 3">
            <a:extLst>
              <a:ext uri="{FF2B5EF4-FFF2-40B4-BE49-F238E27FC236}">
                <a16:creationId xmlns:a16="http://schemas.microsoft.com/office/drawing/2014/main" id="{DC5DB6D6-FAE6-45A5-AC21-094C2A1293D7}"/>
              </a:ext>
            </a:extLst>
          </p:cNvPr>
          <p:cNvSpPr>
            <a:spLocks noGrp="1"/>
          </p:cNvSpPr>
          <p:nvPr>
            <p:ph type="body" sz="quarter" idx="13"/>
          </p:nvPr>
        </p:nvSpPr>
        <p:spPr>
          <a:xfrm>
            <a:off x="527050" y="6212899"/>
            <a:ext cx="11137899" cy="402400"/>
          </a:xfrm>
        </p:spPr>
        <p:txBody>
          <a:bodyPr/>
          <a:lstStyle/>
          <a:p>
            <a:endParaRPr lang="en-GB" dirty="0"/>
          </a:p>
          <a:p>
            <a:r>
              <a:rPr lang="en-GB" dirty="0"/>
              <a:t>Astor TL et al. Impact of pre-transplant anti-fibrotic therapy for IPF upon lung transplant outcomes. Poster developed for the American Thoracic Society International Conference, 2020.</a:t>
            </a:r>
          </a:p>
        </p:txBody>
      </p:sp>
      <p:pic>
        <p:nvPicPr>
          <p:cNvPr id="2" name="Picture 1">
            <a:extLst>
              <a:ext uri="{FF2B5EF4-FFF2-40B4-BE49-F238E27FC236}">
                <a16:creationId xmlns:a16="http://schemas.microsoft.com/office/drawing/2014/main" id="{29A37EA3-368D-4E6B-8E6A-628D7FF29A14}"/>
              </a:ext>
            </a:extLst>
          </p:cNvPr>
          <p:cNvPicPr>
            <a:picLocks noChangeAspect="1"/>
          </p:cNvPicPr>
          <p:nvPr/>
        </p:nvPicPr>
        <p:blipFill>
          <a:blip r:embed="rId2"/>
          <a:stretch>
            <a:fillRect/>
          </a:stretch>
        </p:blipFill>
        <p:spPr>
          <a:xfrm>
            <a:off x="6010846" y="1362455"/>
            <a:ext cx="6206732" cy="4992625"/>
          </a:xfrm>
          <a:prstGeom prst="rect">
            <a:avLst/>
          </a:prstGeom>
        </p:spPr>
      </p:pic>
      <p:pic>
        <p:nvPicPr>
          <p:cNvPr id="6" name="Picture 5">
            <a:extLst>
              <a:ext uri="{FF2B5EF4-FFF2-40B4-BE49-F238E27FC236}">
                <a16:creationId xmlns:a16="http://schemas.microsoft.com/office/drawing/2014/main" id="{AED03CC2-832C-4C3F-B59A-F31C61BC2BEE}"/>
              </a:ext>
            </a:extLst>
          </p:cNvPr>
          <p:cNvPicPr>
            <a:picLocks noChangeAspect="1"/>
          </p:cNvPicPr>
          <p:nvPr/>
        </p:nvPicPr>
        <p:blipFill>
          <a:blip r:embed="rId3"/>
          <a:stretch>
            <a:fillRect/>
          </a:stretch>
        </p:blipFill>
        <p:spPr>
          <a:xfrm>
            <a:off x="1" y="1404637"/>
            <a:ext cx="6114288" cy="4876688"/>
          </a:xfrm>
          <a:prstGeom prst="rect">
            <a:avLst/>
          </a:prstGeom>
        </p:spPr>
      </p:pic>
    </p:spTree>
    <p:extLst>
      <p:ext uri="{BB962C8B-B14F-4D97-AF65-F5344CB8AC3E}">
        <p14:creationId xmlns:p14="http://schemas.microsoft.com/office/powerpoint/2010/main" val="57037369"/>
      </p:ext>
    </p:extLst>
  </p:cSld>
  <p:clrMapOvr>
    <a:masterClrMapping/>
  </p:clrMapOvr>
  <p:transition spd="med"/>
</p:sld>
</file>

<file path=ppt/theme/theme1.xml><?xml version="1.0" encoding="utf-8"?>
<a:theme xmlns:a="http://schemas.openxmlformats.org/drawingml/2006/main" name="4_ASCO Blue">
  <a:themeElements>
    <a:clrScheme name="Custom 13">
      <a:dk1>
        <a:srgbClr val="003366"/>
      </a:dk1>
      <a:lt1>
        <a:srgbClr val="FFFFFF"/>
      </a:lt1>
      <a:dk2>
        <a:srgbClr val="000000"/>
      </a:dk2>
      <a:lt2>
        <a:srgbClr val="595959"/>
      </a:lt2>
      <a:accent1>
        <a:srgbClr val="003366"/>
      </a:accent1>
      <a:accent2>
        <a:srgbClr val="5AC8D9"/>
      </a:accent2>
      <a:accent3>
        <a:srgbClr val="0070C0"/>
      </a:accent3>
      <a:accent4>
        <a:srgbClr val="88C540"/>
      </a:accent4>
      <a:accent5>
        <a:srgbClr val="FFC000"/>
      </a:accent5>
      <a:accent6>
        <a:srgbClr val="D90000"/>
      </a:accent6>
      <a:hlink>
        <a:srgbClr val="0563C1"/>
      </a:hlink>
      <a:folHlink>
        <a:srgbClr val="954F7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294</TotalTime>
  <Words>1036</Words>
  <Application>Microsoft Office PowerPoint</Application>
  <PresentationFormat>Widescreen</PresentationFormat>
  <Paragraphs>55</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BISansNEXT</vt:lpstr>
      <vt:lpstr>Calibri</vt:lpstr>
      <vt:lpstr>4_ASCO Blue</vt:lpstr>
      <vt:lpstr>Impact of pre-transplant anti-fibrotic therapy for IPF upon lung transplant outcomes</vt:lpstr>
      <vt:lpstr>Introduction</vt:lpstr>
      <vt:lpstr>Aim</vt:lpstr>
      <vt:lpstr>Study</vt:lpstr>
      <vt:lpstr>Analyses </vt:lpstr>
      <vt:lpstr>Patients</vt:lpstr>
      <vt:lpstr>Patient characteristics at time of listing for transplantation</vt:lpstr>
      <vt:lpstr>Intra-operative red blood cell transfusion</vt:lpstr>
      <vt:lpstr>Primary graft dysfunction, anastomotic dehiscence, surgical wound dehiscence and sternal dehiscence</vt:lpstr>
      <vt:lpstr>Post-operative return to operating room and survival to discharge</vt:lpstr>
      <vt:lpstr>Length of hospital stay</vt:lpstr>
      <vt:lpstr>Conclusions</vt:lpstr>
      <vt:lpstr>Acknowledgements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Impact of pre-transplant anti-fibrotic therapy for IPF upon lung transplant outcomes</dc:title>
  <dc:creator>Elizabeth Ng (FleishmanHillard)</dc:creator>
  <cp:lastModifiedBy>Wendy Morris (FleishmanHillard)</cp:lastModifiedBy>
  <cp:revision>20</cp:revision>
  <dcterms:created xsi:type="dcterms:W3CDTF">2020-07-13T12:05:38Z</dcterms:created>
  <dcterms:modified xsi:type="dcterms:W3CDTF">2020-07-14T13:44:50Z</dcterms:modified>
</cp:coreProperties>
</file>