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583" r:id="rId2"/>
    <p:sldId id="727" r:id="rId3"/>
    <p:sldId id="728" r:id="rId4"/>
    <p:sldId id="729" r:id="rId5"/>
    <p:sldId id="730" r:id="rId6"/>
    <p:sldId id="732" r:id="rId7"/>
    <p:sldId id="740" r:id="rId8"/>
    <p:sldId id="733" r:id="rId9"/>
    <p:sldId id="735" r:id="rId10"/>
    <p:sldId id="736" r:id="rId11"/>
    <p:sldId id="737" r:id="rId12"/>
    <p:sldId id="738" r:id="rId13"/>
    <p:sldId id="73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4" userDrawn="1">
          <p15:clr>
            <a:srgbClr val="A4A3A4"/>
          </p15:clr>
        </p15:guide>
        <p15:guide id="2" pos="1935" userDrawn="1">
          <p15:clr>
            <a:srgbClr val="A4A3A4"/>
          </p15:clr>
        </p15:guide>
        <p15:guide id="3" orient="horz" pos="2296" userDrawn="1">
          <p15:clr>
            <a:srgbClr val="A4A3A4"/>
          </p15:clr>
        </p15:guide>
        <p15:guide id="4" orient="horz" pos="1003" userDrawn="1">
          <p15:clr>
            <a:srgbClr val="A4A3A4"/>
          </p15:clr>
        </p15:guide>
        <p15:guide id="5" pos="3840" userDrawn="1">
          <p15:clr>
            <a:srgbClr val="A4A3A4"/>
          </p15:clr>
        </p15:guide>
        <p15:guide id="6" orient="horz" pos="2001" userDrawn="1">
          <p15:clr>
            <a:srgbClr val="A4A3A4"/>
          </p15:clr>
        </p15:guide>
        <p15:guide id="7" orient="horz" pos="3884" userDrawn="1">
          <p15:clr>
            <a:srgbClr val="A4A3A4"/>
          </p15:clr>
        </p15:guide>
        <p15:guide id="8" orient="horz" pos="118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ndy Morris (FleishmanHillard)" initials="WM(" lastIdx="2" clrIdx="0">
    <p:extLst>
      <p:ext uri="{19B8F6BF-5375-455C-9EA6-DF929625EA0E}">
        <p15:presenceInfo xmlns:p15="http://schemas.microsoft.com/office/powerpoint/2012/main" userId="Wendy Morris (FleishmanHill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9" d="100"/>
          <a:sy n="59" d="100"/>
        </p:scale>
        <p:origin x="72" y="228"/>
      </p:cViewPr>
      <p:guideLst>
        <p:guide orient="horz" pos="1344"/>
        <p:guide pos="1935"/>
        <p:guide orient="horz" pos="2296"/>
        <p:guide orient="horz" pos="1003"/>
        <p:guide pos="3840"/>
        <p:guide orient="horz" pos="2001"/>
        <p:guide orient="horz" pos="3884"/>
        <p:guide orient="horz" pos="1185"/>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39CF17-3A72-488D-8ACA-9C9AA31654E2}" type="datetimeFigureOut">
              <a:rPr lang="en-GB" smtClean="0"/>
              <a:t>14/07/2020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796F96-CF23-4E0E-A4B3-A740E777179E}" type="slidenum">
              <a:rPr lang="en-GB" smtClean="0"/>
              <a:t>‹#›</a:t>
            </a:fld>
            <a:endParaRPr lang="en-GB"/>
          </a:p>
        </p:txBody>
      </p:sp>
    </p:spTree>
    <p:extLst>
      <p:ext uri="{BB962C8B-B14F-4D97-AF65-F5344CB8AC3E}">
        <p14:creationId xmlns:p14="http://schemas.microsoft.com/office/powerpoint/2010/main" val="834654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F-ILD 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7052" y="2231993"/>
            <a:ext cx="11137901" cy="1121125"/>
          </a:xfrm>
        </p:spPr>
        <p:txBody>
          <a:bodyPr>
            <a:normAutofit/>
          </a:bodyPr>
          <a:lstStyle>
            <a:lvl1pPr algn="ctr">
              <a:defRPr sz="3201">
                <a:solidFill>
                  <a:schemeClr val="tx1"/>
                </a:solidFill>
                <a:latin typeface="BISansNEXT" panose="02000503040000020004" pitchFamily="50" charset="0"/>
              </a:defRPr>
            </a:lvl1pPr>
          </a:lstStyle>
          <a:p>
            <a:r>
              <a:rPr lang="en-US" dirty="0"/>
              <a:t>Click to edit Master title style</a:t>
            </a:r>
          </a:p>
        </p:txBody>
      </p:sp>
      <p:sp>
        <p:nvSpPr>
          <p:cNvPr id="5" name="Text Placeholder 4"/>
          <p:cNvSpPr>
            <a:spLocks noGrp="1"/>
          </p:cNvSpPr>
          <p:nvPr>
            <p:ph type="body" sz="quarter" idx="10"/>
          </p:nvPr>
        </p:nvSpPr>
        <p:spPr>
          <a:xfrm>
            <a:off x="527051" y="3475038"/>
            <a:ext cx="11137900" cy="914400"/>
          </a:xfrm>
        </p:spPr>
        <p:txBody>
          <a:bodyPr/>
          <a:lstStyle>
            <a:lvl1pPr marL="0" indent="0" algn="ctr">
              <a:spcAft>
                <a:spcPts val="300"/>
              </a:spcAft>
              <a:buNone/>
              <a:defRPr sz="1800">
                <a:solidFill>
                  <a:schemeClr val="tx1"/>
                </a:solidFill>
                <a:latin typeface="BISansNEXT" panose="02000503040000020004" pitchFamily="50" charset="0"/>
              </a:defRPr>
            </a:lvl1pPr>
            <a:lvl2pPr marL="0" indent="0" algn="ctr">
              <a:spcAft>
                <a:spcPts val="0"/>
              </a:spcAft>
              <a:buNone/>
              <a:defRPr sz="1800"/>
            </a:lvl2pPr>
            <a:lvl3pPr marL="0" indent="0" algn="ctr">
              <a:spcAft>
                <a:spcPts val="0"/>
              </a:spcAft>
              <a:buNone/>
              <a:defRPr sz="1800"/>
            </a:lvl3pPr>
            <a:lvl4pPr marL="0" indent="0" algn="ctr">
              <a:spcAft>
                <a:spcPts val="0"/>
              </a:spcAft>
              <a:buNone/>
              <a:defRPr sz="1800"/>
            </a:lvl4pPr>
            <a:lvl5pPr marL="0" indent="0" algn="ctr">
              <a:spcAft>
                <a:spcPts val="0"/>
              </a:spcAft>
              <a:buNone/>
              <a:defRPr sz="1800"/>
            </a:lvl5pPr>
          </a:lstStyle>
          <a:p>
            <a:pPr lvl="0"/>
            <a:endParaRPr lang="en-US" dirty="0"/>
          </a:p>
        </p:txBody>
      </p:sp>
      <p:grpSp>
        <p:nvGrpSpPr>
          <p:cNvPr id="4" name="Group 3"/>
          <p:cNvGrpSpPr/>
          <p:nvPr userDrawn="1"/>
        </p:nvGrpSpPr>
        <p:grpSpPr>
          <a:xfrm>
            <a:off x="-161925" y="181800"/>
            <a:ext cx="7375656" cy="848082"/>
            <a:chOff x="824381" y="115125"/>
            <a:chExt cx="6389350" cy="848082"/>
          </a:xfrm>
        </p:grpSpPr>
        <p:sp>
          <p:nvSpPr>
            <p:cNvPr id="6" name="Freeform 975"/>
            <p:cNvSpPr>
              <a:spLocks/>
            </p:cNvSpPr>
            <p:nvPr/>
          </p:nvSpPr>
          <p:spPr bwMode="auto">
            <a:xfrm rot="15690947">
              <a:off x="2407381" y="-1360832"/>
              <a:ext cx="336918" cy="3288832"/>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7" name="Freeform 975"/>
            <p:cNvSpPr>
              <a:spLocks/>
            </p:cNvSpPr>
            <p:nvPr/>
          </p:nvSpPr>
          <p:spPr bwMode="auto">
            <a:xfrm rot="4817912">
              <a:off x="3836082" y="-2414442"/>
              <a:ext cx="433664" cy="6321634"/>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8" name="Freeform 975"/>
            <p:cNvSpPr>
              <a:spLocks/>
            </p:cNvSpPr>
            <p:nvPr/>
          </p:nvSpPr>
          <p:spPr bwMode="auto">
            <a:xfrm rot="4866898">
              <a:off x="2892210" y="-1657584"/>
              <a:ext cx="336918" cy="4301327"/>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9" name="Freeform 975"/>
            <p:cNvSpPr>
              <a:spLocks/>
            </p:cNvSpPr>
            <p:nvPr/>
          </p:nvSpPr>
          <p:spPr bwMode="auto">
            <a:xfrm rot="15397803">
              <a:off x="3325293" y="-2033441"/>
              <a:ext cx="433664" cy="5435488"/>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3366"/>
                </a:gs>
                <a:gs pos="40000">
                  <a:srgbClr val="0070C0"/>
                </a:gs>
                <a:gs pos="8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grpSp>
      <p:sp>
        <p:nvSpPr>
          <p:cNvPr id="10" name="Freeform 975"/>
          <p:cNvSpPr>
            <a:spLocks/>
          </p:cNvSpPr>
          <p:nvPr userDrawn="1"/>
        </p:nvSpPr>
        <p:spPr bwMode="auto">
          <a:xfrm rot="16200000">
            <a:off x="5913218" y="581749"/>
            <a:ext cx="365565"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60000">
                <a:srgbClr val="0070C0"/>
              </a:gs>
              <a:gs pos="0">
                <a:srgbClr val="003366"/>
              </a:gs>
              <a:gs pos="2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dirty="0"/>
          </a:p>
        </p:txBody>
      </p:sp>
    </p:spTree>
    <p:extLst>
      <p:ext uri="{BB962C8B-B14F-4D97-AF65-F5344CB8AC3E}">
        <p14:creationId xmlns:p14="http://schemas.microsoft.com/office/powerpoint/2010/main" val="291992300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F-ILD Title and Content">
    <p:spTree>
      <p:nvGrpSpPr>
        <p:cNvPr id="1" name=""/>
        <p:cNvGrpSpPr/>
        <p:nvPr/>
      </p:nvGrpSpPr>
      <p:grpSpPr>
        <a:xfrm>
          <a:off x="0" y="0"/>
          <a:ext cx="0" cy="0"/>
          <a:chOff x="0" y="0"/>
          <a:chExt cx="0" cy="0"/>
        </a:xfrm>
      </p:grpSpPr>
      <p:sp>
        <p:nvSpPr>
          <p:cNvPr id="7" name="Freeform 975"/>
          <p:cNvSpPr>
            <a:spLocks/>
          </p:cNvSpPr>
          <p:nvPr userDrawn="1"/>
        </p:nvSpPr>
        <p:spPr bwMode="auto">
          <a:xfrm rot="16200000">
            <a:off x="6001907" y="-5010454"/>
            <a:ext cx="159607" cy="12220579"/>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chemeClr val="accent2">
                  <a:lumMod val="20000"/>
                  <a:lumOff val="80000"/>
                </a:schemeClr>
              </a:gs>
              <a:gs pos="0">
                <a:srgbClr val="003366"/>
              </a:gs>
              <a:gs pos="5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8" name="Freeform 975"/>
          <p:cNvSpPr>
            <a:spLocks/>
          </p:cNvSpPr>
          <p:nvPr userDrawn="1"/>
        </p:nvSpPr>
        <p:spPr bwMode="auto">
          <a:xfrm rot="16200000">
            <a:off x="6000279" y="668808"/>
            <a:ext cx="191443"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70C0"/>
              </a:gs>
              <a:gs pos="0">
                <a:srgbClr val="003366"/>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3" name="Content Placeholder 2"/>
          <p:cNvSpPr>
            <a:spLocks noGrp="1"/>
          </p:cNvSpPr>
          <p:nvPr>
            <p:ph idx="1" hasCustomPrompt="1"/>
          </p:nvPr>
        </p:nvSpPr>
        <p:spPr/>
        <p:txBody>
          <a:bodyPr/>
          <a:lstStyle>
            <a:lvl1pPr>
              <a:spcAft>
                <a:spcPts val="300"/>
              </a:spcAft>
              <a:defRPr>
                <a:solidFill>
                  <a:schemeClr val="tx1"/>
                </a:solidFill>
              </a:defRPr>
            </a:lvl1pPr>
            <a:lvl2pPr>
              <a:spcAft>
                <a:spcPts val="300"/>
              </a:spcAft>
              <a:defRPr>
                <a:solidFill>
                  <a:schemeClr val="tx1"/>
                </a:solidFill>
              </a:defRPr>
            </a:lvl2pPr>
            <a:lvl3pPr>
              <a:spcAft>
                <a:spcPts val="300"/>
              </a:spcAft>
              <a:defRPr>
                <a:solidFill>
                  <a:schemeClr val="tx1"/>
                </a:solidFill>
              </a:defRPr>
            </a:lvl3pPr>
            <a:lvl4pPr>
              <a:spcAft>
                <a:spcPts val="300"/>
              </a:spcAft>
              <a:defRPr>
                <a:solidFill>
                  <a:schemeClr val="tx1"/>
                </a:solidFill>
              </a:defRPr>
            </a:lvl4pPr>
            <a:lvl5pPr>
              <a:spcAft>
                <a:spcPts val="300"/>
              </a:spcAft>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11" name="Text Placeholder 2"/>
          <p:cNvSpPr>
            <a:spLocks noGrp="1"/>
          </p:cNvSpPr>
          <p:nvPr>
            <p:ph type="body" sz="quarter" idx="13"/>
          </p:nvPr>
        </p:nvSpPr>
        <p:spPr>
          <a:xfrm>
            <a:off x="527051" y="6212899"/>
            <a:ext cx="5424000" cy="402400"/>
          </a:xfrm>
        </p:spPr>
        <p:txBody>
          <a:bodyPr anchor="b" anchorCtr="0"/>
          <a:lstStyle>
            <a:lvl1pPr marL="0" indent="0">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12" name="Text Placeholder 2"/>
          <p:cNvSpPr>
            <a:spLocks noGrp="1"/>
          </p:cNvSpPr>
          <p:nvPr>
            <p:ph type="body" sz="quarter" idx="14"/>
          </p:nvPr>
        </p:nvSpPr>
        <p:spPr>
          <a:xfrm>
            <a:off x="6240951" y="6212899"/>
            <a:ext cx="5424000" cy="402400"/>
          </a:xfrm>
        </p:spPr>
        <p:txBody>
          <a:bodyPr anchor="b" anchorCtr="0"/>
          <a:lstStyle>
            <a:lvl1pPr marL="0" indent="0" algn="r">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Tree>
    <p:extLst>
      <p:ext uri="{BB962C8B-B14F-4D97-AF65-F5344CB8AC3E}">
        <p14:creationId xmlns:p14="http://schemas.microsoft.com/office/powerpoint/2010/main" val="25002608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F-ILD Two Content">
    <p:spTree>
      <p:nvGrpSpPr>
        <p:cNvPr id="1" name=""/>
        <p:cNvGrpSpPr/>
        <p:nvPr/>
      </p:nvGrpSpPr>
      <p:grpSpPr>
        <a:xfrm>
          <a:off x="0" y="0"/>
          <a:ext cx="0" cy="0"/>
          <a:chOff x="0" y="0"/>
          <a:chExt cx="0" cy="0"/>
        </a:xfrm>
      </p:grpSpPr>
      <p:sp>
        <p:nvSpPr>
          <p:cNvPr id="7" name="Freeform 975"/>
          <p:cNvSpPr>
            <a:spLocks/>
          </p:cNvSpPr>
          <p:nvPr userDrawn="1"/>
        </p:nvSpPr>
        <p:spPr bwMode="auto">
          <a:xfrm rot="16200000">
            <a:off x="6001907" y="-5010454"/>
            <a:ext cx="159607" cy="12220579"/>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chemeClr val="accent2">
                  <a:lumMod val="20000"/>
                  <a:lumOff val="80000"/>
                </a:schemeClr>
              </a:gs>
              <a:gs pos="0">
                <a:srgbClr val="003366"/>
              </a:gs>
              <a:gs pos="5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8" name="Freeform 975"/>
          <p:cNvSpPr>
            <a:spLocks/>
          </p:cNvSpPr>
          <p:nvPr userDrawn="1"/>
        </p:nvSpPr>
        <p:spPr bwMode="auto">
          <a:xfrm rot="16200000">
            <a:off x="6000279" y="668808"/>
            <a:ext cx="191443"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70C0"/>
              </a:gs>
              <a:gs pos="0">
                <a:srgbClr val="003366"/>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527051" y="1463674"/>
            <a:ext cx="5424000" cy="4680000"/>
          </a:xfrm>
        </p:spPr>
        <p:txBody>
          <a:bodyPr/>
          <a:lstStyle>
            <a:lvl1pPr>
              <a:spcAft>
                <a:spcPts val="300"/>
              </a:spcAft>
              <a:defRPr sz="1800">
                <a:solidFill>
                  <a:schemeClr val="tx1"/>
                </a:solidFill>
              </a:defRPr>
            </a:lvl1pPr>
            <a:lvl2pPr>
              <a:spcAft>
                <a:spcPts val="300"/>
              </a:spcAft>
              <a:defRPr sz="1800">
                <a:solidFill>
                  <a:schemeClr val="tx1"/>
                </a:solidFill>
              </a:defRPr>
            </a:lvl2pPr>
            <a:lvl3pPr>
              <a:spcAft>
                <a:spcPts val="300"/>
              </a:spcAft>
              <a:defRPr sz="1800">
                <a:solidFill>
                  <a:schemeClr val="tx1"/>
                </a:solidFill>
              </a:defRPr>
            </a:lvl3pPr>
            <a:lvl4pPr>
              <a:spcAft>
                <a:spcPts val="300"/>
              </a:spcAft>
              <a:defRPr sz="1800">
                <a:solidFill>
                  <a:schemeClr val="tx1"/>
                </a:solidFill>
              </a:defRPr>
            </a:lvl4pPr>
            <a:lvl5pPr>
              <a:spcAft>
                <a:spcPts val="300"/>
              </a:spcAft>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39233" y="1463674"/>
            <a:ext cx="5424000" cy="4680000"/>
          </a:xfrm>
        </p:spPr>
        <p:txBody>
          <a:bodyPr/>
          <a:lstStyle>
            <a:lvl1pPr>
              <a:spcAft>
                <a:spcPts val="300"/>
              </a:spcAft>
              <a:defRPr sz="1800">
                <a:solidFill>
                  <a:schemeClr val="tx1"/>
                </a:solidFill>
              </a:defRPr>
            </a:lvl1pPr>
            <a:lvl2pPr>
              <a:spcAft>
                <a:spcPts val="300"/>
              </a:spcAft>
              <a:defRPr sz="1800">
                <a:solidFill>
                  <a:schemeClr val="tx1"/>
                </a:solidFill>
              </a:defRPr>
            </a:lvl2pPr>
            <a:lvl3pPr>
              <a:spcAft>
                <a:spcPts val="300"/>
              </a:spcAft>
              <a:defRPr sz="1800">
                <a:solidFill>
                  <a:schemeClr val="tx1"/>
                </a:solidFill>
              </a:defRPr>
            </a:lvl3pPr>
            <a:lvl4pPr>
              <a:spcAft>
                <a:spcPts val="300"/>
              </a:spcAft>
              <a:defRPr sz="1800">
                <a:solidFill>
                  <a:schemeClr val="tx1"/>
                </a:solidFill>
              </a:defRPr>
            </a:lvl4pPr>
            <a:lvl5pPr>
              <a:spcAft>
                <a:spcPts val="300"/>
              </a:spcAft>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
          <p:cNvSpPr>
            <a:spLocks noGrp="1"/>
          </p:cNvSpPr>
          <p:nvPr>
            <p:ph type="body" sz="quarter" idx="13"/>
          </p:nvPr>
        </p:nvSpPr>
        <p:spPr>
          <a:xfrm>
            <a:off x="527051" y="6212899"/>
            <a:ext cx="5424000" cy="402400"/>
          </a:xfrm>
        </p:spPr>
        <p:txBody>
          <a:bodyPr anchor="b" anchorCtr="0"/>
          <a:lstStyle>
            <a:lvl1pPr marL="0" indent="0">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12" name="Text Placeholder 2"/>
          <p:cNvSpPr>
            <a:spLocks noGrp="1"/>
          </p:cNvSpPr>
          <p:nvPr>
            <p:ph type="body" sz="quarter" idx="14"/>
          </p:nvPr>
        </p:nvSpPr>
        <p:spPr>
          <a:xfrm>
            <a:off x="6240951" y="6212899"/>
            <a:ext cx="5424000" cy="402400"/>
          </a:xfrm>
        </p:spPr>
        <p:txBody>
          <a:bodyPr anchor="b" anchorCtr="0"/>
          <a:lstStyle>
            <a:lvl1pPr marL="0" indent="0" algn="r">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Tree>
    <p:extLst>
      <p:ext uri="{BB962C8B-B14F-4D97-AF65-F5344CB8AC3E}">
        <p14:creationId xmlns:p14="http://schemas.microsoft.com/office/powerpoint/2010/main" val="28178404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F-ILD Two Content">
    <p:spTree>
      <p:nvGrpSpPr>
        <p:cNvPr id="1" name=""/>
        <p:cNvGrpSpPr/>
        <p:nvPr/>
      </p:nvGrpSpPr>
      <p:grpSpPr>
        <a:xfrm>
          <a:off x="0" y="0"/>
          <a:ext cx="0" cy="0"/>
          <a:chOff x="0" y="0"/>
          <a:chExt cx="0" cy="0"/>
        </a:xfrm>
      </p:grpSpPr>
      <p:sp>
        <p:nvSpPr>
          <p:cNvPr id="8" name="Freeform 975"/>
          <p:cNvSpPr>
            <a:spLocks/>
          </p:cNvSpPr>
          <p:nvPr userDrawn="1"/>
        </p:nvSpPr>
        <p:spPr bwMode="auto">
          <a:xfrm rot="16200000">
            <a:off x="6000279" y="668808"/>
            <a:ext cx="191443"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70C0"/>
              </a:gs>
              <a:gs pos="0">
                <a:srgbClr val="003366"/>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527051" y="1463674"/>
            <a:ext cx="5424000" cy="4680000"/>
          </a:xfrm>
        </p:spPr>
        <p:txBody>
          <a:bodyPr/>
          <a:lstStyle>
            <a:lvl1pPr>
              <a:spcAft>
                <a:spcPts val="300"/>
              </a:spcAft>
              <a:defRPr sz="1800">
                <a:solidFill>
                  <a:schemeClr val="tx1"/>
                </a:solidFill>
              </a:defRPr>
            </a:lvl1pPr>
            <a:lvl2pPr>
              <a:spcAft>
                <a:spcPts val="300"/>
              </a:spcAft>
              <a:defRPr sz="1800">
                <a:solidFill>
                  <a:schemeClr val="tx1"/>
                </a:solidFill>
              </a:defRPr>
            </a:lvl2pPr>
            <a:lvl3pPr>
              <a:spcAft>
                <a:spcPts val="300"/>
              </a:spcAft>
              <a:defRPr sz="1800">
                <a:solidFill>
                  <a:schemeClr val="tx1"/>
                </a:solidFill>
              </a:defRPr>
            </a:lvl3pPr>
            <a:lvl4pPr>
              <a:spcAft>
                <a:spcPts val="300"/>
              </a:spcAft>
              <a:defRPr sz="1800">
                <a:solidFill>
                  <a:schemeClr val="tx1"/>
                </a:solidFill>
              </a:defRPr>
            </a:lvl4pPr>
            <a:lvl5pPr>
              <a:spcAft>
                <a:spcPts val="300"/>
              </a:spcAft>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39233" y="1463674"/>
            <a:ext cx="5424000" cy="4680000"/>
          </a:xfrm>
        </p:spPr>
        <p:txBody>
          <a:bodyPr/>
          <a:lstStyle>
            <a:lvl1pPr>
              <a:spcAft>
                <a:spcPts val="300"/>
              </a:spcAft>
              <a:defRPr sz="1800">
                <a:solidFill>
                  <a:schemeClr val="tx1"/>
                </a:solidFill>
              </a:defRPr>
            </a:lvl1pPr>
            <a:lvl2pPr>
              <a:spcAft>
                <a:spcPts val="300"/>
              </a:spcAft>
              <a:defRPr sz="1800">
                <a:solidFill>
                  <a:schemeClr val="tx1"/>
                </a:solidFill>
              </a:defRPr>
            </a:lvl2pPr>
            <a:lvl3pPr>
              <a:spcAft>
                <a:spcPts val="300"/>
              </a:spcAft>
              <a:defRPr sz="1800">
                <a:solidFill>
                  <a:schemeClr val="tx1"/>
                </a:solidFill>
              </a:defRPr>
            </a:lvl3pPr>
            <a:lvl4pPr>
              <a:spcAft>
                <a:spcPts val="300"/>
              </a:spcAft>
              <a:defRPr sz="1800">
                <a:solidFill>
                  <a:schemeClr val="tx1"/>
                </a:solidFill>
              </a:defRPr>
            </a:lvl4pPr>
            <a:lvl5pPr>
              <a:spcAft>
                <a:spcPts val="300"/>
              </a:spcAft>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
          <p:cNvSpPr>
            <a:spLocks noGrp="1"/>
          </p:cNvSpPr>
          <p:nvPr>
            <p:ph type="body" sz="quarter" idx="13"/>
          </p:nvPr>
        </p:nvSpPr>
        <p:spPr>
          <a:xfrm>
            <a:off x="527051" y="6212899"/>
            <a:ext cx="5424000" cy="402400"/>
          </a:xfrm>
        </p:spPr>
        <p:txBody>
          <a:bodyPr anchor="b" anchorCtr="0"/>
          <a:lstStyle>
            <a:lvl1pPr marL="0" indent="0">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12" name="Text Placeholder 2"/>
          <p:cNvSpPr>
            <a:spLocks noGrp="1"/>
          </p:cNvSpPr>
          <p:nvPr>
            <p:ph type="body" sz="quarter" idx="14"/>
          </p:nvPr>
        </p:nvSpPr>
        <p:spPr>
          <a:xfrm>
            <a:off x="6240951" y="6212899"/>
            <a:ext cx="5424000" cy="402400"/>
          </a:xfrm>
        </p:spPr>
        <p:txBody>
          <a:bodyPr anchor="b" anchorCtr="0"/>
          <a:lstStyle>
            <a:lvl1pPr marL="0" indent="0" algn="r">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Tree>
    <p:extLst>
      <p:ext uri="{BB962C8B-B14F-4D97-AF65-F5344CB8AC3E}">
        <p14:creationId xmlns:p14="http://schemas.microsoft.com/office/powerpoint/2010/main" val="292350824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F-ILD Title Only">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9" name="Text Placeholder 2"/>
          <p:cNvSpPr>
            <a:spLocks noGrp="1"/>
          </p:cNvSpPr>
          <p:nvPr>
            <p:ph type="body" sz="quarter" idx="13"/>
          </p:nvPr>
        </p:nvSpPr>
        <p:spPr>
          <a:xfrm>
            <a:off x="527051" y="6212899"/>
            <a:ext cx="5424000" cy="402400"/>
          </a:xfrm>
        </p:spPr>
        <p:txBody>
          <a:bodyPr anchor="b" anchorCtr="0"/>
          <a:lstStyle>
            <a:lvl1pPr marL="0" indent="0">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10" name="Text Placeholder 2"/>
          <p:cNvSpPr>
            <a:spLocks noGrp="1"/>
          </p:cNvSpPr>
          <p:nvPr>
            <p:ph type="body" sz="quarter" idx="14"/>
          </p:nvPr>
        </p:nvSpPr>
        <p:spPr>
          <a:xfrm>
            <a:off x="6240951" y="6212899"/>
            <a:ext cx="5424000" cy="402400"/>
          </a:xfrm>
        </p:spPr>
        <p:txBody>
          <a:bodyPr anchor="b" anchorCtr="0"/>
          <a:lstStyle>
            <a:lvl1pPr marL="0" indent="0" algn="r">
              <a:spcAft>
                <a:spcPts val="0"/>
              </a:spcAft>
              <a:buFont typeface="Arial" panose="020B0604020202020204" pitchFamily="34" charset="0"/>
              <a:buNone/>
              <a:defRPr sz="1000"/>
            </a:lvl1pPr>
            <a:lvl2pPr marL="0" indent="0">
              <a:spcAft>
                <a:spcPts val="0"/>
              </a:spcAft>
              <a:buFont typeface="Arial" panose="020B0604020202020204" pitchFamily="34" charset="0"/>
              <a:buNone/>
              <a:defRPr sz="1000"/>
            </a:lvl2pPr>
            <a:lvl3pPr marL="0" indent="0">
              <a:spcAft>
                <a:spcPts val="0"/>
              </a:spcAft>
              <a:buFont typeface="Arial" panose="020B0604020202020204" pitchFamily="34" charset="0"/>
              <a:buNone/>
              <a:defRPr sz="1000"/>
            </a:lvl3pPr>
            <a:lvl4pPr marL="0" indent="0">
              <a:spcAft>
                <a:spcPts val="0"/>
              </a:spcAft>
              <a:buFont typeface="Arial" panose="020B0604020202020204" pitchFamily="34" charset="0"/>
              <a:buNone/>
              <a:defRPr sz="1000"/>
            </a:lvl4pPr>
            <a:lvl5pPr marL="0" indent="0">
              <a:spcAft>
                <a:spcPts val="0"/>
              </a:spcAft>
              <a:buFont typeface="Arial" panose="020B0604020202020204" pitchFamily="34" charset="0"/>
              <a:buNone/>
              <a:defRPr sz="1000"/>
            </a:lvl5pPr>
          </a:lstStyle>
          <a:p>
            <a:pPr lvl="0"/>
            <a:endParaRPr lang="en-GB" dirty="0"/>
          </a:p>
        </p:txBody>
      </p:sp>
      <p:sp>
        <p:nvSpPr>
          <p:cNvPr id="6" name="Freeform 975"/>
          <p:cNvSpPr>
            <a:spLocks/>
          </p:cNvSpPr>
          <p:nvPr userDrawn="1"/>
        </p:nvSpPr>
        <p:spPr bwMode="auto">
          <a:xfrm rot="16200000">
            <a:off x="6001907" y="-5010454"/>
            <a:ext cx="159607" cy="12220579"/>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chemeClr val="accent2">
                  <a:lumMod val="20000"/>
                  <a:lumOff val="80000"/>
                </a:schemeClr>
              </a:gs>
              <a:gs pos="0">
                <a:srgbClr val="003366"/>
              </a:gs>
              <a:gs pos="50000">
                <a:srgbClr val="5AC8D9"/>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
        <p:nvSpPr>
          <p:cNvPr id="7" name="Freeform 975"/>
          <p:cNvSpPr>
            <a:spLocks/>
          </p:cNvSpPr>
          <p:nvPr userDrawn="1"/>
        </p:nvSpPr>
        <p:spPr bwMode="auto">
          <a:xfrm rot="16200000">
            <a:off x="6000279" y="668808"/>
            <a:ext cx="191443" cy="12192001"/>
          </a:xfrm>
          <a:custGeom>
            <a:avLst/>
            <a:gdLst>
              <a:gd name="T0" fmla="*/ 19 w 36"/>
              <a:gd name="T1" fmla="*/ 20 h 96"/>
              <a:gd name="T2" fmla="*/ 21 w 36"/>
              <a:gd name="T3" fmla="*/ 23 h 96"/>
              <a:gd name="T4" fmla="*/ 21 w 36"/>
              <a:gd name="T5" fmla="*/ 23 h 96"/>
              <a:gd name="T6" fmla="*/ 21 w 36"/>
              <a:gd name="T7" fmla="*/ 23 h 96"/>
              <a:gd name="T8" fmla="*/ 21 w 36"/>
              <a:gd name="T9" fmla="*/ 23 h 96"/>
              <a:gd name="T10" fmla="*/ 21 w 36"/>
              <a:gd name="T11" fmla="*/ 23 h 96"/>
              <a:gd name="T12" fmla="*/ 21 w 36"/>
              <a:gd name="T13" fmla="*/ 23 h 96"/>
              <a:gd name="T14" fmla="*/ 21 w 36"/>
              <a:gd name="T15" fmla="*/ 23 h 96"/>
              <a:gd name="T16" fmla="*/ 21 w 36"/>
              <a:gd name="T17" fmla="*/ 24 h 96"/>
              <a:gd name="T18" fmla="*/ 21 w 36"/>
              <a:gd name="T19" fmla="*/ 25 h 96"/>
              <a:gd name="T20" fmla="*/ 21 w 36"/>
              <a:gd name="T21" fmla="*/ 30 h 96"/>
              <a:gd name="T22" fmla="*/ 17 w 36"/>
              <a:gd name="T23" fmla="*/ 40 h 96"/>
              <a:gd name="T24" fmla="*/ 9 w 36"/>
              <a:gd name="T25" fmla="*/ 52 h 96"/>
              <a:gd name="T26" fmla="*/ 5 w 36"/>
              <a:gd name="T27" fmla="*/ 60 h 96"/>
              <a:gd name="T28" fmla="*/ 3 w 36"/>
              <a:gd name="T29" fmla="*/ 69 h 96"/>
              <a:gd name="T30" fmla="*/ 4 w 36"/>
              <a:gd name="T31" fmla="*/ 74 h 96"/>
              <a:gd name="T32" fmla="*/ 5 w 36"/>
              <a:gd name="T33" fmla="*/ 78 h 96"/>
              <a:gd name="T34" fmla="*/ 9 w 36"/>
              <a:gd name="T35" fmla="*/ 86 h 96"/>
              <a:gd name="T36" fmla="*/ 21 w 36"/>
              <a:gd name="T37" fmla="*/ 96 h 96"/>
              <a:gd name="T38" fmla="*/ 16 w 36"/>
              <a:gd name="T39" fmla="*/ 82 h 96"/>
              <a:gd name="T40" fmla="*/ 15 w 36"/>
              <a:gd name="T41" fmla="*/ 76 h 96"/>
              <a:gd name="T42" fmla="*/ 15 w 36"/>
              <a:gd name="T43" fmla="*/ 73 h 96"/>
              <a:gd name="T44" fmla="*/ 16 w 36"/>
              <a:gd name="T45" fmla="*/ 70 h 96"/>
              <a:gd name="T46" fmla="*/ 21 w 36"/>
              <a:gd name="T47" fmla="*/ 60 h 96"/>
              <a:gd name="T48" fmla="*/ 30 w 36"/>
              <a:gd name="T49" fmla="*/ 48 h 96"/>
              <a:gd name="T50" fmla="*/ 34 w 36"/>
              <a:gd name="T51" fmla="*/ 40 h 96"/>
              <a:gd name="T52" fmla="*/ 36 w 36"/>
              <a:gd name="T53" fmla="*/ 31 h 96"/>
              <a:gd name="T54" fmla="*/ 33 w 36"/>
              <a:gd name="T55" fmla="*/ 21 h 96"/>
              <a:gd name="T56" fmla="*/ 32 w 36"/>
              <a:gd name="T57" fmla="*/ 18 h 96"/>
              <a:gd name="T58" fmla="*/ 32 w 36"/>
              <a:gd name="T59" fmla="*/ 18 h 96"/>
              <a:gd name="T60" fmla="*/ 31 w 36"/>
              <a:gd name="T61" fmla="*/ 16 h 96"/>
              <a:gd name="T62" fmla="*/ 28 w 36"/>
              <a:gd name="T63" fmla="*/ 13 h 96"/>
              <a:gd name="T64" fmla="*/ 14 w 36"/>
              <a:gd name="T65" fmla="*/ 4 h 96"/>
              <a:gd name="T66" fmla="*/ 0 w 36"/>
              <a:gd name="T67" fmla="*/ 0 h 96"/>
              <a:gd name="T68" fmla="*/ 10 w 36"/>
              <a:gd name="T69" fmla="*/ 10 h 96"/>
              <a:gd name="T70" fmla="*/ 19 w 36"/>
              <a:gd name="T71" fmla="*/ 2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 h="96">
                <a:moveTo>
                  <a:pt x="19" y="20"/>
                </a:moveTo>
                <a:cubicBezTo>
                  <a:pt x="20" y="21"/>
                  <a:pt x="20" y="22"/>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3"/>
                  <a:pt x="21" y="23"/>
                </a:cubicBezTo>
                <a:cubicBezTo>
                  <a:pt x="21" y="23"/>
                  <a:pt x="21" y="24"/>
                  <a:pt x="21" y="24"/>
                </a:cubicBezTo>
                <a:cubicBezTo>
                  <a:pt x="21" y="25"/>
                  <a:pt x="21" y="25"/>
                  <a:pt x="21" y="25"/>
                </a:cubicBezTo>
                <a:cubicBezTo>
                  <a:pt x="22" y="27"/>
                  <a:pt x="22" y="28"/>
                  <a:pt x="21" y="30"/>
                </a:cubicBezTo>
                <a:cubicBezTo>
                  <a:pt x="21" y="33"/>
                  <a:pt x="19" y="36"/>
                  <a:pt x="17" y="40"/>
                </a:cubicBezTo>
                <a:cubicBezTo>
                  <a:pt x="14" y="43"/>
                  <a:pt x="11" y="47"/>
                  <a:pt x="9" y="52"/>
                </a:cubicBezTo>
                <a:cubicBezTo>
                  <a:pt x="7" y="54"/>
                  <a:pt x="6" y="57"/>
                  <a:pt x="5" y="60"/>
                </a:cubicBezTo>
                <a:cubicBezTo>
                  <a:pt x="4" y="62"/>
                  <a:pt x="3" y="66"/>
                  <a:pt x="3" y="69"/>
                </a:cubicBezTo>
                <a:cubicBezTo>
                  <a:pt x="3" y="71"/>
                  <a:pt x="3" y="72"/>
                  <a:pt x="4" y="74"/>
                </a:cubicBezTo>
                <a:cubicBezTo>
                  <a:pt x="4" y="75"/>
                  <a:pt x="4" y="77"/>
                  <a:pt x="5" y="78"/>
                </a:cubicBezTo>
                <a:cubicBezTo>
                  <a:pt x="6" y="81"/>
                  <a:pt x="7" y="83"/>
                  <a:pt x="9" y="86"/>
                </a:cubicBezTo>
                <a:cubicBezTo>
                  <a:pt x="12" y="90"/>
                  <a:pt x="16" y="94"/>
                  <a:pt x="21" y="96"/>
                </a:cubicBezTo>
                <a:cubicBezTo>
                  <a:pt x="18" y="91"/>
                  <a:pt x="17" y="87"/>
                  <a:pt x="16" y="82"/>
                </a:cubicBezTo>
                <a:cubicBezTo>
                  <a:pt x="16" y="80"/>
                  <a:pt x="15" y="78"/>
                  <a:pt x="15" y="76"/>
                </a:cubicBezTo>
                <a:cubicBezTo>
                  <a:pt x="15" y="75"/>
                  <a:pt x="15" y="74"/>
                  <a:pt x="15" y="73"/>
                </a:cubicBezTo>
                <a:cubicBezTo>
                  <a:pt x="15" y="72"/>
                  <a:pt x="16" y="71"/>
                  <a:pt x="16" y="70"/>
                </a:cubicBezTo>
                <a:cubicBezTo>
                  <a:pt x="17" y="67"/>
                  <a:pt x="19" y="64"/>
                  <a:pt x="21" y="60"/>
                </a:cubicBezTo>
                <a:cubicBezTo>
                  <a:pt x="24" y="56"/>
                  <a:pt x="27" y="53"/>
                  <a:pt x="30" y="48"/>
                </a:cubicBezTo>
                <a:cubicBezTo>
                  <a:pt x="31" y="46"/>
                  <a:pt x="33" y="43"/>
                  <a:pt x="34" y="40"/>
                </a:cubicBezTo>
                <a:cubicBezTo>
                  <a:pt x="35" y="37"/>
                  <a:pt x="36" y="34"/>
                  <a:pt x="36" y="31"/>
                </a:cubicBezTo>
                <a:cubicBezTo>
                  <a:pt x="36" y="27"/>
                  <a:pt x="35" y="24"/>
                  <a:pt x="33" y="21"/>
                </a:cubicBezTo>
                <a:cubicBezTo>
                  <a:pt x="33" y="20"/>
                  <a:pt x="33" y="19"/>
                  <a:pt x="32" y="18"/>
                </a:cubicBezTo>
                <a:cubicBezTo>
                  <a:pt x="32" y="18"/>
                  <a:pt x="32" y="18"/>
                  <a:pt x="32" y="18"/>
                </a:cubicBezTo>
                <a:cubicBezTo>
                  <a:pt x="31" y="16"/>
                  <a:pt x="31" y="16"/>
                  <a:pt x="31" y="16"/>
                </a:cubicBezTo>
                <a:cubicBezTo>
                  <a:pt x="30" y="15"/>
                  <a:pt x="29" y="14"/>
                  <a:pt x="28" y="13"/>
                </a:cubicBezTo>
                <a:cubicBezTo>
                  <a:pt x="24" y="9"/>
                  <a:pt x="19" y="6"/>
                  <a:pt x="14" y="4"/>
                </a:cubicBezTo>
                <a:cubicBezTo>
                  <a:pt x="10" y="2"/>
                  <a:pt x="5" y="1"/>
                  <a:pt x="0" y="0"/>
                </a:cubicBezTo>
                <a:cubicBezTo>
                  <a:pt x="3" y="3"/>
                  <a:pt x="7" y="6"/>
                  <a:pt x="10" y="10"/>
                </a:cubicBezTo>
                <a:cubicBezTo>
                  <a:pt x="14" y="13"/>
                  <a:pt x="17" y="17"/>
                  <a:pt x="19" y="20"/>
                </a:cubicBezTo>
                <a:close/>
              </a:path>
            </a:pathLst>
          </a:custGeom>
          <a:gradFill flip="none" rotWithShape="1">
            <a:gsLst>
              <a:gs pos="100000">
                <a:srgbClr val="0070C0"/>
              </a:gs>
              <a:gs pos="0">
                <a:srgbClr val="003366"/>
              </a:gs>
            </a:gsLst>
            <a:lin ang="54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64" tIns="34282" rIns="68564" bIns="34282" numCol="1" anchor="t" anchorCtr="0" compatLnSpc="1">
            <a:prstTxWarp prst="textNoShape">
              <a:avLst/>
            </a:prstTxWarp>
          </a:bodyPr>
          <a:lstStyle/>
          <a:p>
            <a:endParaRPr lang="en-GB" sz="1350"/>
          </a:p>
        </p:txBody>
      </p:sp>
    </p:spTree>
    <p:extLst>
      <p:ext uri="{BB962C8B-B14F-4D97-AF65-F5344CB8AC3E}">
        <p14:creationId xmlns:p14="http://schemas.microsoft.com/office/powerpoint/2010/main" val="139409508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527053" y="107024"/>
            <a:ext cx="11137899" cy="91108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a:t>Click to edit Master title style</a:t>
            </a:r>
          </a:p>
        </p:txBody>
      </p:sp>
      <p:sp>
        <p:nvSpPr>
          <p:cNvPr id="4099" name="Text Placeholder 2"/>
          <p:cNvSpPr>
            <a:spLocks noGrp="1"/>
          </p:cNvSpPr>
          <p:nvPr>
            <p:ph type="body" idx="1"/>
          </p:nvPr>
        </p:nvSpPr>
        <p:spPr bwMode="auto">
          <a:xfrm>
            <a:off x="527053" y="1463674"/>
            <a:ext cx="11137899" cy="4658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54914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4" r:id="rId5"/>
  </p:sldLayoutIdLst>
  <p:transition spd="med"/>
  <p:hf hdr="0" ftr="0" dt="0"/>
  <p:txStyles>
    <p:titleStyle>
      <a:lvl1pPr algn="l" defTabSz="457232" rtl="0" eaLnBrk="0" fontAlgn="base" hangingPunct="0">
        <a:spcBef>
          <a:spcPct val="0"/>
        </a:spcBef>
        <a:spcAft>
          <a:spcPct val="0"/>
        </a:spcAft>
        <a:defRPr sz="2801" b="1" kern="1200">
          <a:solidFill>
            <a:schemeClr val="tx1"/>
          </a:solidFill>
          <a:latin typeface="BISansNEXT" panose="02000503040000020004" pitchFamily="50" charset="0"/>
          <a:ea typeface="+mj-ea"/>
          <a:cs typeface="+mj-cs"/>
        </a:defRPr>
      </a:lvl1pPr>
      <a:lvl2pPr algn="l" defTabSz="457232" rtl="0" eaLnBrk="0" fontAlgn="base" hangingPunct="0">
        <a:spcBef>
          <a:spcPct val="0"/>
        </a:spcBef>
        <a:spcAft>
          <a:spcPct val="0"/>
        </a:spcAft>
        <a:defRPr sz="2801" b="1">
          <a:solidFill>
            <a:srgbClr val="E8FF55"/>
          </a:solidFill>
          <a:latin typeface="Arial" pitchFamily="34" charset="0"/>
        </a:defRPr>
      </a:lvl2pPr>
      <a:lvl3pPr algn="l" defTabSz="457232" rtl="0" eaLnBrk="0" fontAlgn="base" hangingPunct="0">
        <a:spcBef>
          <a:spcPct val="0"/>
        </a:spcBef>
        <a:spcAft>
          <a:spcPct val="0"/>
        </a:spcAft>
        <a:defRPr sz="2801" b="1">
          <a:solidFill>
            <a:srgbClr val="E8FF55"/>
          </a:solidFill>
          <a:latin typeface="Arial" pitchFamily="34" charset="0"/>
        </a:defRPr>
      </a:lvl3pPr>
      <a:lvl4pPr algn="l" defTabSz="457232" rtl="0" eaLnBrk="0" fontAlgn="base" hangingPunct="0">
        <a:spcBef>
          <a:spcPct val="0"/>
        </a:spcBef>
        <a:spcAft>
          <a:spcPct val="0"/>
        </a:spcAft>
        <a:defRPr sz="2801" b="1">
          <a:solidFill>
            <a:srgbClr val="E8FF55"/>
          </a:solidFill>
          <a:latin typeface="Arial" pitchFamily="34" charset="0"/>
        </a:defRPr>
      </a:lvl4pPr>
      <a:lvl5pPr algn="l" defTabSz="457232" rtl="0" eaLnBrk="0" fontAlgn="base" hangingPunct="0">
        <a:spcBef>
          <a:spcPct val="0"/>
        </a:spcBef>
        <a:spcAft>
          <a:spcPct val="0"/>
        </a:spcAft>
        <a:defRPr sz="2801" b="1">
          <a:solidFill>
            <a:srgbClr val="E8FF55"/>
          </a:solidFill>
          <a:latin typeface="Arial" pitchFamily="34" charset="0"/>
        </a:defRPr>
      </a:lvl5pPr>
      <a:lvl6pPr marL="457232" algn="l" defTabSz="457232" rtl="0" fontAlgn="base">
        <a:spcBef>
          <a:spcPct val="0"/>
        </a:spcBef>
        <a:spcAft>
          <a:spcPct val="0"/>
        </a:spcAft>
        <a:defRPr sz="2801" b="1">
          <a:solidFill>
            <a:srgbClr val="E8FF55"/>
          </a:solidFill>
          <a:latin typeface="Arial" pitchFamily="34" charset="0"/>
        </a:defRPr>
      </a:lvl6pPr>
      <a:lvl7pPr marL="914466" algn="l" defTabSz="457232" rtl="0" fontAlgn="base">
        <a:spcBef>
          <a:spcPct val="0"/>
        </a:spcBef>
        <a:spcAft>
          <a:spcPct val="0"/>
        </a:spcAft>
        <a:defRPr sz="2801" b="1">
          <a:solidFill>
            <a:srgbClr val="E8FF55"/>
          </a:solidFill>
          <a:latin typeface="Arial" pitchFamily="34" charset="0"/>
        </a:defRPr>
      </a:lvl7pPr>
      <a:lvl8pPr marL="1371698" algn="l" defTabSz="457232" rtl="0" fontAlgn="base">
        <a:spcBef>
          <a:spcPct val="0"/>
        </a:spcBef>
        <a:spcAft>
          <a:spcPct val="0"/>
        </a:spcAft>
        <a:defRPr sz="2801" b="1">
          <a:solidFill>
            <a:srgbClr val="E8FF55"/>
          </a:solidFill>
          <a:latin typeface="Arial" pitchFamily="34" charset="0"/>
        </a:defRPr>
      </a:lvl8pPr>
      <a:lvl9pPr marL="1828931" algn="l" defTabSz="457232" rtl="0" fontAlgn="base">
        <a:spcBef>
          <a:spcPct val="0"/>
        </a:spcBef>
        <a:spcAft>
          <a:spcPct val="0"/>
        </a:spcAft>
        <a:defRPr sz="2801" b="1">
          <a:solidFill>
            <a:srgbClr val="E8FF55"/>
          </a:solidFill>
          <a:latin typeface="Arial" pitchFamily="34" charset="0"/>
        </a:defRPr>
      </a:lvl9pPr>
    </p:titleStyle>
    <p:bodyStyle>
      <a:lvl1pPr marL="176226" indent="-176226"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1pPr>
      <a:lvl2pPr marL="444532" indent="-268307"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2pPr>
      <a:lvl3pPr marL="628695" indent="-184164"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3pPr>
      <a:lvl4pPr marL="895414" indent="-266719"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4pPr>
      <a:lvl5pPr marL="1133557" indent="-238142"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5pPr>
      <a:lvl6pPr marL="2514781" indent="-228617" algn="l" defTabSz="457232" rtl="0" eaLnBrk="1" latinLnBrk="0" hangingPunct="1">
        <a:spcBef>
          <a:spcPct val="20000"/>
        </a:spcBef>
        <a:buFont typeface="Arial"/>
        <a:buChar char="•"/>
        <a:defRPr sz="2000" kern="1200">
          <a:solidFill>
            <a:schemeClr val="tx1"/>
          </a:solidFill>
          <a:latin typeface="+mn-lt"/>
          <a:ea typeface="+mn-ea"/>
          <a:cs typeface="+mn-cs"/>
        </a:defRPr>
      </a:lvl6pPr>
      <a:lvl7pPr marL="2972013" indent="-228617" algn="l" defTabSz="457232" rtl="0" eaLnBrk="1" latinLnBrk="0" hangingPunct="1">
        <a:spcBef>
          <a:spcPct val="20000"/>
        </a:spcBef>
        <a:buFont typeface="Arial"/>
        <a:buChar char="•"/>
        <a:defRPr sz="2000" kern="1200">
          <a:solidFill>
            <a:schemeClr val="tx1"/>
          </a:solidFill>
          <a:latin typeface="+mn-lt"/>
          <a:ea typeface="+mn-ea"/>
          <a:cs typeface="+mn-cs"/>
        </a:defRPr>
      </a:lvl7pPr>
      <a:lvl8pPr marL="3429246" indent="-228617" algn="l" defTabSz="457232" rtl="0" eaLnBrk="1" latinLnBrk="0" hangingPunct="1">
        <a:spcBef>
          <a:spcPct val="20000"/>
        </a:spcBef>
        <a:buFont typeface="Arial"/>
        <a:buChar char="•"/>
        <a:defRPr sz="2000" kern="1200">
          <a:solidFill>
            <a:schemeClr val="tx1"/>
          </a:solidFill>
          <a:latin typeface="+mn-lt"/>
          <a:ea typeface="+mn-ea"/>
          <a:cs typeface="+mn-cs"/>
        </a:defRPr>
      </a:lvl8pPr>
      <a:lvl9pPr marL="3886479" indent="-228617" algn="l" defTabSz="457232"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32" rtl="0" eaLnBrk="1" latinLnBrk="0" hangingPunct="1">
        <a:defRPr sz="1800" kern="1200">
          <a:solidFill>
            <a:schemeClr val="tx1"/>
          </a:solidFill>
          <a:latin typeface="+mn-lt"/>
          <a:ea typeface="+mn-ea"/>
          <a:cs typeface="+mn-cs"/>
        </a:defRPr>
      </a:lvl1pPr>
      <a:lvl2pPr marL="457232" algn="l" defTabSz="457232" rtl="0" eaLnBrk="1" latinLnBrk="0" hangingPunct="1">
        <a:defRPr sz="1800" kern="1200">
          <a:solidFill>
            <a:schemeClr val="tx1"/>
          </a:solidFill>
          <a:latin typeface="+mn-lt"/>
          <a:ea typeface="+mn-ea"/>
          <a:cs typeface="+mn-cs"/>
        </a:defRPr>
      </a:lvl2pPr>
      <a:lvl3pPr marL="914466" algn="l" defTabSz="457232" rtl="0" eaLnBrk="1" latinLnBrk="0" hangingPunct="1">
        <a:defRPr sz="1800" kern="1200">
          <a:solidFill>
            <a:schemeClr val="tx1"/>
          </a:solidFill>
          <a:latin typeface="+mn-lt"/>
          <a:ea typeface="+mn-ea"/>
          <a:cs typeface="+mn-cs"/>
        </a:defRPr>
      </a:lvl3pPr>
      <a:lvl4pPr marL="1371698" algn="l" defTabSz="457232" rtl="0" eaLnBrk="1" latinLnBrk="0" hangingPunct="1">
        <a:defRPr sz="1800" kern="1200">
          <a:solidFill>
            <a:schemeClr val="tx1"/>
          </a:solidFill>
          <a:latin typeface="+mn-lt"/>
          <a:ea typeface="+mn-ea"/>
          <a:cs typeface="+mn-cs"/>
        </a:defRPr>
      </a:lvl4pPr>
      <a:lvl5pPr marL="1828931" algn="l" defTabSz="457232" rtl="0" eaLnBrk="1" latinLnBrk="0" hangingPunct="1">
        <a:defRPr sz="1800" kern="1200">
          <a:solidFill>
            <a:schemeClr val="tx1"/>
          </a:solidFill>
          <a:latin typeface="+mn-lt"/>
          <a:ea typeface="+mn-ea"/>
          <a:cs typeface="+mn-cs"/>
        </a:defRPr>
      </a:lvl5pPr>
      <a:lvl6pPr marL="2286164" algn="l" defTabSz="457232" rtl="0" eaLnBrk="1" latinLnBrk="0" hangingPunct="1">
        <a:defRPr sz="1800" kern="1200">
          <a:solidFill>
            <a:schemeClr val="tx1"/>
          </a:solidFill>
          <a:latin typeface="+mn-lt"/>
          <a:ea typeface="+mn-ea"/>
          <a:cs typeface="+mn-cs"/>
        </a:defRPr>
      </a:lvl6pPr>
      <a:lvl7pPr marL="2743397" algn="l" defTabSz="457232" rtl="0" eaLnBrk="1" latinLnBrk="0" hangingPunct="1">
        <a:defRPr sz="1800" kern="1200">
          <a:solidFill>
            <a:schemeClr val="tx1"/>
          </a:solidFill>
          <a:latin typeface="+mn-lt"/>
          <a:ea typeface="+mn-ea"/>
          <a:cs typeface="+mn-cs"/>
        </a:defRPr>
      </a:lvl7pPr>
      <a:lvl8pPr marL="3200630" algn="l" defTabSz="457232" rtl="0" eaLnBrk="1" latinLnBrk="0" hangingPunct="1">
        <a:defRPr sz="1800" kern="1200">
          <a:solidFill>
            <a:schemeClr val="tx1"/>
          </a:solidFill>
          <a:latin typeface="+mn-lt"/>
          <a:ea typeface="+mn-ea"/>
          <a:cs typeface="+mn-cs"/>
        </a:defRPr>
      </a:lvl8pPr>
      <a:lvl9pPr marL="3657863" algn="l" defTabSz="4572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2">
          <p15:clr>
            <a:srgbClr val="F26B43"/>
          </p15:clr>
        </p15:guide>
        <p15:guide id="2" pos="7348">
          <p15:clr>
            <a:srgbClr val="F26B43"/>
          </p15:clr>
        </p15:guide>
        <p15:guide id="3" orient="horz" pos="119">
          <p15:clr>
            <a:srgbClr val="F26B43"/>
          </p15:clr>
        </p15:guide>
        <p15:guide id="4" orient="horz" pos="4201">
          <p15:clr>
            <a:srgbClr val="F26B43"/>
          </p15:clr>
        </p15:guide>
        <p15:guide id="5" orient="horz" pos="764">
          <p15:clr>
            <a:srgbClr val="F26B43"/>
          </p15:clr>
        </p15:guide>
        <p15:guide id="6" orient="horz" pos="92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3600" dirty="0"/>
              <a:t>Impact of pre-transplant anti-fibrotic therapy for IPF upon lung transplant outcomes</a:t>
            </a:r>
          </a:p>
        </p:txBody>
      </p:sp>
      <p:sp>
        <p:nvSpPr>
          <p:cNvPr id="5" name="Text Placeholder 2">
            <a:extLst>
              <a:ext uri="{FF2B5EF4-FFF2-40B4-BE49-F238E27FC236}">
                <a16:creationId xmlns:a16="http://schemas.microsoft.com/office/drawing/2014/main" id="{7FFCD4A5-6974-4088-8120-14D1F5410D27}"/>
              </a:ext>
            </a:extLst>
          </p:cNvPr>
          <p:cNvSpPr txBox="1">
            <a:spLocks/>
          </p:cNvSpPr>
          <p:nvPr/>
        </p:nvSpPr>
        <p:spPr bwMode="auto">
          <a:xfrm>
            <a:off x="527051" y="5931789"/>
            <a:ext cx="11137900" cy="49377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0" indent="0" algn="ctr" defTabSz="457232" rtl="0" eaLnBrk="0" fontAlgn="base" hangingPunct="0">
              <a:spcBef>
                <a:spcPts val="0"/>
              </a:spcBef>
              <a:spcAft>
                <a:spcPts val="300"/>
              </a:spcAft>
              <a:buClr>
                <a:schemeClr val="accent3"/>
              </a:buClr>
              <a:buFont typeface="Arial" charset="0"/>
              <a:buNone/>
              <a:defRPr sz="1800" kern="1200">
                <a:solidFill>
                  <a:schemeClr val="tx1"/>
                </a:solidFill>
                <a:latin typeface="BISansNEXT" panose="02000503040000020004" pitchFamily="50" charset="0"/>
                <a:ea typeface="+mn-ea"/>
                <a:cs typeface="+mn-cs"/>
              </a:defRPr>
            </a:lvl1pPr>
            <a:lvl2pPr marL="0" indent="0" algn="ctr" defTabSz="457232" rtl="0" eaLnBrk="0" fontAlgn="base" hangingPunct="0">
              <a:spcBef>
                <a:spcPts val="0"/>
              </a:spcBef>
              <a:spcAft>
                <a:spcPts val="0"/>
              </a:spcAft>
              <a:buClr>
                <a:schemeClr val="accent3"/>
              </a:buClr>
              <a:buFont typeface="Arial" charset="0"/>
              <a:buNone/>
              <a:defRPr sz="1800" kern="1200">
                <a:solidFill>
                  <a:schemeClr val="tx1"/>
                </a:solidFill>
                <a:latin typeface="BISansNEXT" panose="02000503040000020004" pitchFamily="50" charset="0"/>
                <a:ea typeface="+mn-ea"/>
                <a:cs typeface="+mn-cs"/>
              </a:defRPr>
            </a:lvl2pPr>
            <a:lvl3pPr marL="0" indent="0" algn="ctr" defTabSz="457232" rtl="0" eaLnBrk="0" fontAlgn="base" hangingPunct="0">
              <a:spcBef>
                <a:spcPts val="0"/>
              </a:spcBef>
              <a:spcAft>
                <a:spcPts val="0"/>
              </a:spcAft>
              <a:buClr>
                <a:schemeClr val="accent3"/>
              </a:buClr>
              <a:buFont typeface="Arial" charset="0"/>
              <a:buNone/>
              <a:defRPr sz="1800" kern="1200">
                <a:solidFill>
                  <a:schemeClr val="tx1"/>
                </a:solidFill>
                <a:latin typeface="BISansNEXT" panose="02000503040000020004" pitchFamily="50" charset="0"/>
                <a:ea typeface="+mn-ea"/>
                <a:cs typeface="+mn-cs"/>
              </a:defRPr>
            </a:lvl3pPr>
            <a:lvl4pPr marL="0" indent="0" algn="ctr" defTabSz="457232" rtl="0" eaLnBrk="0" fontAlgn="base" hangingPunct="0">
              <a:spcBef>
                <a:spcPts val="0"/>
              </a:spcBef>
              <a:spcAft>
                <a:spcPts val="0"/>
              </a:spcAft>
              <a:buClr>
                <a:schemeClr val="accent3"/>
              </a:buClr>
              <a:buFont typeface="Arial" charset="0"/>
              <a:buNone/>
              <a:defRPr sz="1800" kern="1200">
                <a:solidFill>
                  <a:schemeClr val="tx1"/>
                </a:solidFill>
                <a:latin typeface="BISansNEXT" panose="02000503040000020004" pitchFamily="50" charset="0"/>
                <a:ea typeface="+mn-ea"/>
                <a:cs typeface="+mn-cs"/>
              </a:defRPr>
            </a:lvl4pPr>
            <a:lvl5pPr marL="0" indent="0" algn="ctr" defTabSz="457232" rtl="0" eaLnBrk="0" fontAlgn="base" hangingPunct="0">
              <a:spcBef>
                <a:spcPts val="0"/>
              </a:spcBef>
              <a:spcAft>
                <a:spcPts val="0"/>
              </a:spcAft>
              <a:buClr>
                <a:schemeClr val="accent3"/>
              </a:buClr>
              <a:buFont typeface="Arial" charset="0"/>
              <a:buNone/>
              <a:defRPr sz="1800" kern="1200">
                <a:solidFill>
                  <a:schemeClr val="tx1"/>
                </a:solidFill>
                <a:latin typeface="BISansNEXT" panose="02000503040000020004" pitchFamily="50" charset="0"/>
                <a:ea typeface="+mn-ea"/>
                <a:cs typeface="+mn-cs"/>
              </a:defRPr>
            </a:lvl5pPr>
            <a:lvl6pPr marL="2514781" indent="-228617" algn="l" defTabSz="457232" rtl="0" eaLnBrk="1" latinLnBrk="0" hangingPunct="1">
              <a:spcBef>
                <a:spcPct val="20000"/>
              </a:spcBef>
              <a:buFont typeface="Arial"/>
              <a:buChar char="•"/>
              <a:defRPr sz="2000" kern="1200">
                <a:solidFill>
                  <a:schemeClr val="tx1"/>
                </a:solidFill>
                <a:latin typeface="+mn-lt"/>
                <a:ea typeface="+mn-ea"/>
                <a:cs typeface="+mn-cs"/>
              </a:defRPr>
            </a:lvl6pPr>
            <a:lvl7pPr marL="2972013" indent="-228617" algn="l" defTabSz="457232" rtl="0" eaLnBrk="1" latinLnBrk="0" hangingPunct="1">
              <a:spcBef>
                <a:spcPct val="20000"/>
              </a:spcBef>
              <a:buFont typeface="Arial"/>
              <a:buChar char="•"/>
              <a:defRPr sz="2000" kern="1200">
                <a:solidFill>
                  <a:schemeClr val="tx1"/>
                </a:solidFill>
                <a:latin typeface="+mn-lt"/>
                <a:ea typeface="+mn-ea"/>
                <a:cs typeface="+mn-cs"/>
              </a:defRPr>
            </a:lvl7pPr>
            <a:lvl8pPr marL="3429246" indent="-228617" algn="l" defTabSz="457232" rtl="0" eaLnBrk="1" latinLnBrk="0" hangingPunct="1">
              <a:spcBef>
                <a:spcPct val="20000"/>
              </a:spcBef>
              <a:buFont typeface="Arial"/>
              <a:buChar char="•"/>
              <a:defRPr sz="2000" kern="1200">
                <a:solidFill>
                  <a:schemeClr val="tx1"/>
                </a:solidFill>
                <a:latin typeface="+mn-lt"/>
                <a:ea typeface="+mn-ea"/>
                <a:cs typeface="+mn-cs"/>
              </a:defRPr>
            </a:lvl8pPr>
            <a:lvl9pPr marL="3886479" indent="-228617" algn="l" defTabSz="457232"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GB" sz="1600" dirty="0"/>
              <a:t>Astor TL et al. Impact of pre-transplant anti-fibrotic therapy for IPF upon lung transplant outcomes. Poster developed for the American Thoracic Society International Conference, 2020.</a:t>
            </a:r>
          </a:p>
        </p:txBody>
      </p:sp>
      <p:sp>
        <p:nvSpPr>
          <p:cNvPr id="6" name="Text Placeholder 5">
            <a:extLst>
              <a:ext uri="{FF2B5EF4-FFF2-40B4-BE49-F238E27FC236}">
                <a16:creationId xmlns:a16="http://schemas.microsoft.com/office/drawing/2014/main" id="{6E140F73-D5B3-4602-81B1-FD1075F05F49}"/>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1012970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3193A3-E7B4-4DAA-BFB1-548DC13DA4AA}"/>
              </a:ext>
            </a:extLst>
          </p:cNvPr>
          <p:cNvSpPr>
            <a:spLocks noGrp="1"/>
          </p:cNvSpPr>
          <p:nvPr>
            <p:ph type="title"/>
          </p:nvPr>
        </p:nvSpPr>
        <p:spPr/>
        <p:txBody>
          <a:bodyPr/>
          <a:lstStyle/>
          <a:p>
            <a:r>
              <a:rPr lang="en-GB" dirty="0"/>
              <a:t>Post-operative return to operating room and survival to discharge</a:t>
            </a:r>
          </a:p>
        </p:txBody>
      </p:sp>
      <p:sp>
        <p:nvSpPr>
          <p:cNvPr id="4" name="Text Placeholder 3">
            <a:extLst>
              <a:ext uri="{FF2B5EF4-FFF2-40B4-BE49-F238E27FC236}">
                <a16:creationId xmlns:a16="http://schemas.microsoft.com/office/drawing/2014/main" id="{DC5DB6D6-FAE6-45A5-AC21-094C2A1293D7}"/>
              </a:ext>
            </a:extLst>
          </p:cNvPr>
          <p:cNvSpPr>
            <a:spLocks noGrp="1"/>
          </p:cNvSpPr>
          <p:nvPr>
            <p:ph type="body" sz="quarter" idx="13"/>
          </p:nvPr>
        </p:nvSpPr>
        <p:spPr>
          <a:xfrm>
            <a:off x="527050" y="6212899"/>
            <a:ext cx="11137899" cy="402400"/>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pic>
        <p:nvPicPr>
          <p:cNvPr id="7" name="Picture 6">
            <a:extLst>
              <a:ext uri="{FF2B5EF4-FFF2-40B4-BE49-F238E27FC236}">
                <a16:creationId xmlns:a16="http://schemas.microsoft.com/office/drawing/2014/main" id="{A3DF5102-E13E-42CD-9581-09682B0465EC}"/>
              </a:ext>
            </a:extLst>
          </p:cNvPr>
          <p:cNvPicPr>
            <a:picLocks noChangeAspect="1"/>
          </p:cNvPicPr>
          <p:nvPr/>
        </p:nvPicPr>
        <p:blipFill>
          <a:blip r:embed="rId2"/>
          <a:stretch>
            <a:fillRect/>
          </a:stretch>
        </p:blipFill>
        <p:spPr>
          <a:xfrm>
            <a:off x="55369" y="1749298"/>
            <a:ext cx="6006563" cy="3365747"/>
          </a:xfrm>
          <a:prstGeom prst="rect">
            <a:avLst/>
          </a:prstGeom>
        </p:spPr>
      </p:pic>
      <p:pic>
        <p:nvPicPr>
          <p:cNvPr id="8" name="Picture 7">
            <a:extLst>
              <a:ext uri="{FF2B5EF4-FFF2-40B4-BE49-F238E27FC236}">
                <a16:creationId xmlns:a16="http://schemas.microsoft.com/office/drawing/2014/main" id="{49AFBAEF-6B46-4D58-8089-11EE79F7EB30}"/>
              </a:ext>
            </a:extLst>
          </p:cNvPr>
          <p:cNvPicPr>
            <a:picLocks noChangeAspect="1"/>
          </p:cNvPicPr>
          <p:nvPr/>
        </p:nvPicPr>
        <p:blipFill rotWithShape="1">
          <a:blip r:embed="rId3"/>
          <a:srcRect r="1448"/>
          <a:stretch/>
        </p:blipFill>
        <p:spPr>
          <a:xfrm>
            <a:off x="6011421" y="1798873"/>
            <a:ext cx="6103657" cy="3312000"/>
          </a:xfrm>
          <a:prstGeom prst="rect">
            <a:avLst/>
          </a:prstGeom>
        </p:spPr>
      </p:pic>
    </p:spTree>
    <p:extLst>
      <p:ext uri="{BB962C8B-B14F-4D97-AF65-F5344CB8AC3E}">
        <p14:creationId xmlns:p14="http://schemas.microsoft.com/office/powerpoint/2010/main" val="210737942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93D9532-6554-435B-9555-EC2E64493308}"/>
              </a:ext>
            </a:extLst>
          </p:cNvPr>
          <p:cNvSpPr>
            <a:spLocks noGrp="1"/>
          </p:cNvSpPr>
          <p:nvPr>
            <p:ph idx="1"/>
          </p:nvPr>
        </p:nvSpPr>
        <p:spPr/>
        <p:txBody>
          <a:bodyPr/>
          <a:lstStyle/>
          <a:p>
            <a:pPr marL="0" indent="0">
              <a:buNone/>
            </a:pPr>
            <a:r>
              <a:rPr lang="en-GB" dirty="0">
                <a:solidFill>
                  <a:schemeClr val="accent1"/>
                </a:solidFill>
              </a:rPr>
              <a:t>Median (IQR) length of hospital stay (days) in patients who survived to discharge (n=283):</a:t>
            </a:r>
          </a:p>
        </p:txBody>
      </p:sp>
      <p:sp>
        <p:nvSpPr>
          <p:cNvPr id="3" name="Title 2">
            <a:extLst>
              <a:ext uri="{FF2B5EF4-FFF2-40B4-BE49-F238E27FC236}">
                <a16:creationId xmlns:a16="http://schemas.microsoft.com/office/drawing/2014/main" id="{603193A3-E7B4-4DAA-BFB1-548DC13DA4AA}"/>
              </a:ext>
            </a:extLst>
          </p:cNvPr>
          <p:cNvSpPr>
            <a:spLocks noGrp="1"/>
          </p:cNvSpPr>
          <p:nvPr>
            <p:ph type="title"/>
          </p:nvPr>
        </p:nvSpPr>
        <p:spPr/>
        <p:txBody>
          <a:bodyPr/>
          <a:lstStyle/>
          <a:p>
            <a:r>
              <a:rPr lang="en-GB" dirty="0"/>
              <a:t>Length of hospital stay</a:t>
            </a:r>
          </a:p>
        </p:txBody>
      </p:sp>
      <p:sp>
        <p:nvSpPr>
          <p:cNvPr id="4" name="Text Placeholder 3">
            <a:extLst>
              <a:ext uri="{FF2B5EF4-FFF2-40B4-BE49-F238E27FC236}">
                <a16:creationId xmlns:a16="http://schemas.microsoft.com/office/drawing/2014/main" id="{DC5DB6D6-FAE6-45A5-AC21-094C2A1293D7}"/>
              </a:ext>
            </a:extLst>
          </p:cNvPr>
          <p:cNvSpPr>
            <a:spLocks noGrp="1"/>
          </p:cNvSpPr>
          <p:nvPr>
            <p:ph type="body" sz="quarter" idx="13"/>
          </p:nvPr>
        </p:nvSpPr>
        <p:spPr>
          <a:xfrm>
            <a:off x="527050" y="6212899"/>
            <a:ext cx="11137899" cy="402400"/>
          </a:xfrm>
        </p:spPr>
        <p:txBody>
          <a:bodyPr/>
          <a:lstStyle/>
          <a:p>
            <a:endParaRPr lang="en-GB" dirty="0"/>
          </a:p>
          <a:p>
            <a:r>
              <a:rPr lang="en-GB" dirty="0"/>
              <a:t>Error bars indicate interquartile range (IQR).</a:t>
            </a:r>
          </a:p>
          <a:p>
            <a:r>
              <a:rPr lang="en-GB" dirty="0"/>
              <a:t>Astor TL et al. Impact of pre-transplant anti-fibrotic therapy for IPF upon lung transplant outcomes. Poster developed for the American Thoracic Society International Conference, 2020.</a:t>
            </a:r>
          </a:p>
        </p:txBody>
      </p:sp>
      <p:pic>
        <p:nvPicPr>
          <p:cNvPr id="2" name="Picture 1">
            <a:extLst>
              <a:ext uri="{FF2B5EF4-FFF2-40B4-BE49-F238E27FC236}">
                <a16:creationId xmlns:a16="http://schemas.microsoft.com/office/drawing/2014/main" id="{FEB717A6-AE9D-4B76-9AC5-7C796A84B354}"/>
              </a:ext>
            </a:extLst>
          </p:cNvPr>
          <p:cNvPicPr>
            <a:picLocks noChangeAspect="1"/>
          </p:cNvPicPr>
          <p:nvPr/>
        </p:nvPicPr>
        <p:blipFill>
          <a:blip r:embed="rId2"/>
          <a:stretch>
            <a:fillRect/>
          </a:stretch>
        </p:blipFill>
        <p:spPr>
          <a:xfrm>
            <a:off x="1299972" y="1951061"/>
            <a:ext cx="8659368" cy="3518630"/>
          </a:xfrm>
          <a:prstGeom prst="rect">
            <a:avLst/>
          </a:prstGeom>
        </p:spPr>
      </p:pic>
    </p:spTree>
    <p:extLst>
      <p:ext uri="{BB962C8B-B14F-4D97-AF65-F5344CB8AC3E}">
        <p14:creationId xmlns:p14="http://schemas.microsoft.com/office/powerpoint/2010/main" val="109071308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0F0A9C-3163-4ABD-816A-99186D5AAF8B}"/>
              </a:ext>
            </a:extLst>
          </p:cNvPr>
          <p:cNvSpPr>
            <a:spLocks noGrp="1"/>
          </p:cNvSpPr>
          <p:nvPr>
            <p:ph idx="1"/>
          </p:nvPr>
        </p:nvSpPr>
        <p:spPr/>
        <p:txBody>
          <a:bodyPr/>
          <a:lstStyle/>
          <a:p>
            <a:pPr>
              <a:spcAft>
                <a:spcPts val="1200"/>
              </a:spcAft>
            </a:pPr>
            <a:r>
              <a:rPr lang="en-GB" sz="2100" dirty="0"/>
              <a:t>This observational study indicates variability in the use of anti-fibrotic drugs prior to lung transplant in patients with IPF</a:t>
            </a:r>
          </a:p>
          <a:p>
            <a:pPr>
              <a:spcAft>
                <a:spcPts val="1200"/>
              </a:spcAft>
            </a:pPr>
            <a:r>
              <a:rPr lang="en-GB" sz="2100" dirty="0"/>
              <a:t>Descriptive analyses did not suggest differences in the following outcomes depending on when anti-fibrotic therapy was discontinued relative to transplant: need for intra-operative red blood cell transfusion; primary graft dysfunction; surgical wound dehiscence; survival to discharge; length of stay in hospital</a:t>
            </a:r>
          </a:p>
          <a:p>
            <a:pPr>
              <a:spcAft>
                <a:spcPts val="1200"/>
              </a:spcAft>
            </a:pPr>
            <a:r>
              <a:rPr lang="en-GB" sz="2100" dirty="0"/>
              <a:t>Anastomotic and sternal dehiscence were only seen in patients whose anti-fibrotic therapy was discontinued &lt;5 medication half-lives prior to transplant; however, these events were infrequent</a:t>
            </a:r>
          </a:p>
          <a:p>
            <a:pPr>
              <a:spcAft>
                <a:spcPts val="1200"/>
              </a:spcAft>
            </a:pPr>
            <a:r>
              <a:rPr lang="en-GB" sz="2100" dirty="0"/>
              <a:t>The possibility of disease acceleration and waitlist death with cessation of anti-fibrotic therapy at listing needs to be balanced against the potential for intra- and post-operative complications related to anti-fibrotic therapy</a:t>
            </a:r>
          </a:p>
          <a:p>
            <a:pPr>
              <a:spcAft>
                <a:spcPts val="1200"/>
              </a:spcAft>
            </a:pPr>
            <a:r>
              <a:rPr lang="en-GB" sz="2100" dirty="0"/>
              <a:t>Further study is needed to determine the optimal time to discontinue anti-fibrotic drugs prior to lung transplant</a:t>
            </a:r>
          </a:p>
        </p:txBody>
      </p:sp>
      <p:sp>
        <p:nvSpPr>
          <p:cNvPr id="3" name="Title 2">
            <a:extLst>
              <a:ext uri="{FF2B5EF4-FFF2-40B4-BE49-F238E27FC236}">
                <a16:creationId xmlns:a16="http://schemas.microsoft.com/office/drawing/2014/main" id="{2A8F2594-DAA8-42DB-8C7F-DE1162221CDE}"/>
              </a:ext>
            </a:extLst>
          </p:cNvPr>
          <p:cNvSpPr>
            <a:spLocks noGrp="1"/>
          </p:cNvSpPr>
          <p:nvPr>
            <p:ph type="title"/>
          </p:nvPr>
        </p:nvSpPr>
        <p:spPr/>
        <p:txBody>
          <a:bodyPr/>
          <a:lstStyle/>
          <a:p>
            <a:r>
              <a:rPr lang="en-GB" dirty="0"/>
              <a:t>Conclusions</a:t>
            </a:r>
          </a:p>
        </p:txBody>
      </p:sp>
      <p:sp>
        <p:nvSpPr>
          <p:cNvPr id="6" name="Text Placeholder 3">
            <a:extLst>
              <a:ext uri="{FF2B5EF4-FFF2-40B4-BE49-F238E27FC236}">
                <a16:creationId xmlns:a16="http://schemas.microsoft.com/office/drawing/2014/main" id="{A5CBBC21-44EE-40DF-A1BF-A77D23CC1C56}"/>
              </a:ext>
            </a:extLst>
          </p:cNvPr>
          <p:cNvSpPr>
            <a:spLocks noGrp="1"/>
          </p:cNvSpPr>
          <p:nvPr>
            <p:ph type="body" sz="quarter" idx="13"/>
          </p:nvPr>
        </p:nvSpPr>
        <p:spPr>
          <a:xfrm>
            <a:off x="527049" y="6335485"/>
            <a:ext cx="11490779" cy="279627"/>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spTree>
    <p:extLst>
      <p:ext uri="{BB962C8B-B14F-4D97-AF65-F5344CB8AC3E}">
        <p14:creationId xmlns:p14="http://schemas.microsoft.com/office/powerpoint/2010/main" val="173267478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E50FCC-E772-45B3-AAEB-074DF478EB2C}"/>
              </a:ext>
            </a:extLst>
          </p:cNvPr>
          <p:cNvSpPr>
            <a:spLocks noGrp="1"/>
          </p:cNvSpPr>
          <p:nvPr>
            <p:ph idx="1"/>
          </p:nvPr>
        </p:nvSpPr>
        <p:spPr/>
        <p:txBody>
          <a:bodyPr/>
          <a:lstStyle/>
          <a:p>
            <a:pPr>
              <a:spcAft>
                <a:spcPts val="1200"/>
              </a:spcAft>
            </a:pPr>
            <a:r>
              <a:rPr lang="en-GB" sz="2000" dirty="0"/>
              <a:t>This study was funded by Boehringer Ingelheim Pharmaceuticals, Inc (BIPI).</a:t>
            </a:r>
          </a:p>
          <a:p>
            <a:pPr>
              <a:spcAft>
                <a:spcPts val="1200"/>
              </a:spcAft>
            </a:pPr>
            <a:r>
              <a:rPr lang="en-GB" sz="2000" dirty="0"/>
              <a:t>The sites that enrolled patients in this study were: Massachusetts General Hospital, Boston, MA; Brigham and Women’s Hospital, Boston, MA; Duke University, Durham, NC; University of Pennsylvania, Philadelphia, PA; Washington University, St. Louis, MO; University of Iowa, Iowa City, IA; Temple University, Philadelphia, PA; Cleveland Clinic, Cleveland, OH; St. Elizabeth’s Medical </a:t>
            </a:r>
            <a:r>
              <a:rPr lang="en-GB" sz="2000" dirty="0" err="1"/>
              <a:t>Center</a:t>
            </a:r>
            <a:r>
              <a:rPr lang="en-GB" sz="2000" dirty="0"/>
              <a:t>, Boston, MA. The ILD Collaborative, Boston, MA, and Tufts University, Boston, MA, acted as the bioinformatics co-ordinating site and data analysis site, respectively. </a:t>
            </a:r>
          </a:p>
          <a:p>
            <a:pPr>
              <a:spcAft>
                <a:spcPts val="1200"/>
              </a:spcAft>
            </a:pPr>
            <a:r>
              <a:rPr lang="en-GB" sz="2000" dirty="0"/>
              <a:t>Editorial and formatting assistance was provided by Elizabeth Ng and Wendy Morris of FleishmanHillard </a:t>
            </a:r>
            <a:r>
              <a:rPr lang="en-GB" sz="2000" dirty="0" err="1"/>
              <a:t>Fishburn</a:t>
            </a:r>
            <a:r>
              <a:rPr lang="en-GB" sz="2000" dirty="0"/>
              <a:t>, which was contracted and funded by BIPI. The authors meet criteria for authorship as recommended by the International Committee of Medical Journal Editors (ICMJE), received no direct compensation for the development of the poster, were fully responsible for all content and editorial decisions, were involved at all stages of development and have approved the final version. BI was given the opportunity to review the poster for medical and scientific accuracy as well as intellectual property considerations. </a:t>
            </a:r>
          </a:p>
          <a:p>
            <a:endParaRPr lang="en-GB" dirty="0"/>
          </a:p>
        </p:txBody>
      </p:sp>
      <p:sp>
        <p:nvSpPr>
          <p:cNvPr id="3" name="Title 2">
            <a:extLst>
              <a:ext uri="{FF2B5EF4-FFF2-40B4-BE49-F238E27FC236}">
                <a16:creationId xmlns:a16="http://schemas.microsoft.com/office/drawing/2014/main" id="{CF109BDF-B871-405F-8DC2-66BB2120AF07}"/>
              </a:ext>
            </a:extLst>
          </p:cNvPr>
          <p:cNvSpPr>
            <a:spLocks noGrp="1"/>
          </p:cNvSpPr>
          <p:nvPr>
            <p:ph type="title"/>
          </p:nvPr>
        </p:nvSpPr>
        <p:spPr/>
        <p:txBody>
          <a:bodyPr/>
          <a:lstStyle/>
          <a:p>
            <a:r>
              <a:rPr lang="en-GB" dirty="0"/>
              <a:t>Acknowledgements</a:t>
            </a:r>
          </a:p>
        </p:txBody>
      </p:sp>
      <p:sp>
        <p:nvSpPr>
          <p:cNvPr id="4" name="Text Placeholder 3">
            <a:extLst>
              <a:ext uri="{FF2B5EF4-FFF2-40B4-BE49-F238E27FC236}">
                <a16:creationId xmlns:a16="http://schemas.microsoft.com/office/drawing/2014/main" id="{0D8ABEC0-FEEB-4176-A675-F733DC0B0E15}"/>
              </a:ext>
            </a:extLst>
          </p:cNvPr>
          <p:cNvSpPr>
            <a:spLocks noGrp="1"/>
          </p:cNvSpPr>
          <p:nvPr>
            <p:ph type="body" sz="quarter" idx="13"/>
          </p:nvPr>
        </p:nvSpPr>
        <p:spPr/>
        <p:txBody>
          <a:bodyPr/>
          <a:lstStyle/>
          <a:p>
            <a:endParaRPr lang="en-GB"/>
          </a:p>
        </p:txBody>
      </p:sp>
      <p:sp>
        <p:nvSpPr>
          <p:cNvPr id="5" name="Text Placeholder 4">
            <a:extLst>
              <a:ext uri="{FF2B5EF4-FFF2-40B4-BE49-F238E27FC236}">
                <a16:creationId xmlns:a16="http://schemas.microsoft.com/office/drawing/2014/main" id="{C1363ACA-70C7-4678-BCB4-7231BC411469}"/>
              </a:ext>
            </a:extLst>
          </p:cNvPr>
          <p:cNvSpPr>
            <a:spLocks noGrp="1"/>
          </p:cNvSpPr>
          <p:nvPr>
            <p:ph type="body" sz="quarter" idx="14"/>
          </p:nvPr>
        </p:nvSpPr>
        <p:spPr/>
        <p:txBody>
          <a:bodyPr/>
          <a:lstStyle/>
          <a:p>
            <a:endParaRPr lang="en-GB"/>
          </a:p>
        </p:txBody>
      </p:sp>
    </p:spTree>
    <p:extLst>
      <p:ext uri="{BB962C8B-B14F-4D97-AF65-F5344CB8AC3E}">
        <p14:creationId xmlns:p14="http://schemas.microsoft.com/office/powerpoint/2010/main" val="63661581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E75D67-A03D-4FA4-B682-C382357D492B}"/>
              </a:ext>
            </a:extLst>
          </p:cNvPr>
          <p:cNvSpPr>
            <a:spLocks noGrp="1"/>
          </p:cNvSpPr>
          <p:nvPr>
            <p:ph idx="1"/>
          </p:nvPr>
        </p:nvSpPr>
        <p:spPr/>
        <p:txBody>
          <a:bodyPr/>
          <a:lstStyle/>
          <a:p>
            <a:pPr>
              <a:spcAft>
                <a:spcPts val="1800"/>
              </a:spcAft>
            </a:pPr>
            <a:r>
              <a:rPr lang="en-GB" sz="2100" dirty="0"/>
              <a:t>Nintedanib and pirfenidone are anti-fibrotic medications that slow the progression of idiopathic pulmonary fibrosis (IPF) </a:t>
            </a:r>
          </a:p>
          <a:p>
            <a:pPr>
              <a:spcAft>
                <a:spcPts val="1800"/>
              </a:spcAft>
            </a:pPr>
            <a:r>
              <a:rPr lang="en-GB" sz="2100" dirty="0"/>
              <a:t>Concern has been raised that anti-fibrotic medications may increase the risk of post-transplant complications such as delayed incisional healing or sternal or anastomotic dehiscence</a:t>
            </a:r>
          </a:p>
          <a:p>
            <a:pPr>
              <a:spcAft>
                <a:spcPts val="1800"/>
              </a:spcAft>
            </a:pPr>
            <a:r>
              <a:rPr lang="en-GB" sz="2100" dirty="0"/>
              <a:t>More data are needed on whether continuing antifibrotic therapy until the time of lung transplant increases the risk of complications</a:t>
            </a:r>
          </a:p>
        </p:txBody>
      </p:sp>
      <p:sp>
        <p:nvSpPr>
          <p:cNvPr id="3" name="Title 2">
            <a:extLst>
              <a:ext uri="{FF2B5EF4-FFF2-40B4-BE49-F238E27FC236}">
                <a16:creationId xmlns:a16="http://schemas.microsoft.com/office/drawing/2014/main" id="{99744759-569F-424E-8B1C-C16889AACF04}"/>
              </a:ext>
            </a:extLst>
          </p:cNvPr>
          <p:cNvSpPr>
            <a:spLocks noGrp="1"/>
          </p:cNvSpPr>
          <p:nvPr>
            <p:ph type="title"/>
          </p:nvPr>
        </p:nvSpPr>
        <p:spPr/>
        <p:txBody>
          <a:bodyPr/>
          <a:lstStyle/>
          <a:p>
            <a:r>
              <a:rPr lang="en-GB" dirty="0"/>
              <a:t>Introduction</a:t>
            </a:r>
          </a:p>
        </p:txBody>
      </p:sp>
      <p:sp>
        <p:nvSpPr>
          <p:cNvPr id="4" name="Text Placeholder 3">
            <a:extLst>
              <a:ext uri="{FF2B5EF4-FFF2-40B4-BE49-F238E27FC236}">
                <a16:creationId xmlns:a16="http://schemas.microsoft.com/office/drawing/2014/main" id="{FF67E94C-D7AB-4059-9FAA-090B08460AC6}"/>
              </a:ext>
            </a:extLst>
          </p:cNvPr>
          <p:cNvSpPr>
            <a:spLocks noGrp="1"/>
          </p:cNvSpPr>
          <p:nvPr>
            <p:ph type="body" sz="quarter" idx="13"/>
          </p:nvPr>
        </p:nvSpPr>
        <p:spPr>
          <a:xfrm>
            <a:off x="527051" y="6212899"/>
            <a:ext cx="11137898" cy="402400"/>
          </a:xfrm>
        </p:spPr>
        <p:txBody>
          <a:bodyPr/>
          <a:lstStyle/>
          <a:p>
            <a:r>
              <a:rPr lang="en-GB" dirty="0"/>
              <a:t>Astor TL et al. Impact of pre-transplant anti-fibrotic therapy for IPF upon lung transplant outcomes. Poster developed for the American Thoracic Society International Conference, 2020.</a:t>
            </a:r>
          </a:p>
        </p:txBody>
      </p:sp>
    </p:spTree>
    <p:extLst>
      <p:ext uri="{BB962C8B-B14F-4D97-AF65-F5344CB8AC3E}">
        <p14:creationId xmlns:p14="http://schemas.microsoft.com/office/powerpoint/2010/main" val="291946250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E75D67-A03D-4FA4-B682-C382357D492B}"/>
              </a:ext>
            </a:extLst>
          </p:cNvPr>
          <p:cNvSpPr>
            <a:spLocks noGrp="1"/>
          </p:cNvSpPr>
          <p:nvPr>
            <p:ph idx="1"/>
          </p:nvPr>
        </p:nvSpPr>
        <p:spPr/>
        <p:txBody>
          <a:bodyPr/>
          <a:lstStyle/>
          <a:p>
            <a:pPr>
              <a:spcAft>
                <a:spcPts val="1800"/>
              </a:spcAft>
            </a:pPr>
            <a:r>
              <a:rPr lang="en-GB" sz="2100" dirty="0"/>
              <a:t>To describe variations in intra-operative and post-transplant complications in patients with IPF grouped by the time between discontinuation of anti-fibrotic therapy and lung transplant</a:t>
            </a:r>
          </a:p>
        </p:txBody>
      </p:sp>
      <p:sp>
        <p:nvSpPr>
          <p:cNvPr id="3" name="Title 2">
            <a:extLst>
              <a:ext uri="{FF2B5EF4-FFF2-40B4-BE49-F238E27FC236}">
                <a16:creationId xmlns:a16="http://schemas.microsoft.com/office/drawing/2014/main" id="{99744759-569F-424E-8B1C-C16889AACF04}"/>
              </a:ext>
            </a:extLst>
          </p:cNvPr>
          <p:cNvSpPr>
            <a:spLocks noGrp="1"/>
          </p:cNvSpPr>
          <p:nvPr>
            <p:ph type="title"/>
          </p:nvPr>
        </p:nvSpPr>
        <p:spPr/>
        <p:txBody>
          <a:bodyPr/>
          <a:lstStyle/>
          <a:p>
            <a:r>
              <a:rPr lang="en-GB" dirty="0"/>
              <a:t>Aim</a:t>
            </a:r>
          </a:p>
        </p:txBody>
      </p:sp>
      <p:sp>
        <p:nvSpPr>
          <p:cNvPr id="4" name="Text Placeholder 3">
            <a:extLst>
              <a:ext uri="{FF2B5EF4-FFF2-40B4-BE49-F238E27FC236}">
                <a16:creationId xmlns:a16="http://schemas.microsoft.com/office/drawing/2014/main" id="{FF67E94C-D7AB-4059-9FAA-090B08460AC6}"/>
              </a:ext>
            </a:extLst>
          </p:cNvPr>
          <p:cNvSpPr>
            <a:spLocks noGrp="1"/>
          </p:cNvSpPr>
          <p:nvPr>
            <p:ph type="body" sz="quarter" idx="13"/>
          </p:nvPr>
        </p:nvSpPr>
        <p:spPr>
          <a:xfrm>
            <a:off x="527050" y="6212899"/>
            <a:ext cx="11137899" cy="402400"/>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spTree>
    <p:extLst>
      <p:ext uri="{BB962C8B-B14F-4D97-AF65-F5344CB8AC3E}">
        <p14:creationId xmlns:p14="http://schemas.microsoft.com/office/powerpoint/2010/main" val="389084335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E75D67-A03D-4FA4-B682-C382357D492B}"/>
              </a:ext>
            </a:extLst>
          </p:cNvPr>
          <p:cNvSpPr>
            <a:spLocks noGrp="1"/>
          </p:cNvSpPr>
          <p:nvPr>
            <p:ph idx="1"/>
          </p:nvPr>
        </p:nvSpPr>
        <p:spPr/>
        <p:txBody>
          <a:bodyPr/>
          <a:lstStyle/>
          <a:p>
            <a:pPr>
              <a:spcAft>
                <a:spcPts val="1800"/>
              </a:spcAft>
            </a:pPr>
            <a:r>
              <a:rPr lang="en-GB" sz="2100" dirty="0"/>
              <a:t>This study (clinicaltrials.gov NCT04316780) included patients with IPF listed for lung transplantation between 1 July 2015 and 30 June 2019, who had been treated with nintedanib or pirfenidone continuously for ≥90 days at the time of listing for transplantation </a:t>
            </a:r>
          </a:p>
          <a:p>
            <a:pPr>
              <a:spcAft>
                <a:spcPts val="1800"/>
              </a:spcAft>
            </a:pPr>
            <a:r>
              <a:rPr lang="en-GB" sz="2100" dirty="0"/>
              <a:t>Patients who underwent additional interventions (e.g. coronary artery bypass grafting, valve replacement) at the time of their lung transplant were excluded</a:t>
            </a:r>
          </a:p>
        </p:txBody>
      </p:sp>
      <p:sp>
        <p:nvSpPr>
          <p:cNvPr id="3" name="Title 2">
            <a:extLst>
              <a:ext uri="{FF2B5EF4-FFF2-40B4-BE49-F238E27FC236}">
                <a16:creationId xmlns:a16="http://schemas.microsoft.com/office/drawing/2014/main" id="{99744759-569F-424E-8B1C-C16889AACF04}"/>
              </a:ext>
            </a:extLst>
          </p:cNvPr>
          <p:cNvSpPr>
            <a:spLocks noGrp="1"/>
          </p:cNvSpPr>
          <p:nvPr>
            <p:ph type="title"/>
          </p:nvPr>
        </p:nvSpPr>
        <p:spPr/>
        <p:txBody>
          <a:bodyPr/>
          <a:lstStyle/>
          <a:p>
            <a:r>
              <a:rPr lang="en-GB" dirty="0"/>
              <a:t>Study</a:t>
            </a:r>
          </a:p>
        </p:txBody>
      </p:sp>
      <p:sp>
        <p:nvSpPr>
          <p:cNvPr id="4" name="Text Placeholder 3">
            <a:extLst>
              <a:ext uri="{FF2B5EF4-FFF2-40B4-BE49-F238E27FC236}">
                <a16:creationId xmlns:a16="http://schemas.microsoft.com/office/drawing/2014/main" id="{FF67E94C-D7AB-4059-9FAA-090B08460AC6}"/>
              </a:ext>
            </a:extLst>
          </p:cNvPr>
          <p:cNvSpPr>
            <a:spLocks noGrp="1"/>
          </p:cNvSpPr>
          <p:nvPr>
            <p:ph type="body" sz="quarter" idx="13"/>
          </p:nvPr>
        </p:nvSpPr>
        <p:spPr>
          <a:xfrm>
            <a:off x="527050" y="6212899"/>
            <a:ext cx="11137899" cy="402400"/>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spTree>
    <p:extLst>
      <p:ext uri="{BB962C8B-B14F-4D97-AF65-F5344CB8AC3E}">
        <p14:creationId xmlns:p14="http://schemas.microsoft.com/office/powerpoint/2010/main" val="157490149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82E316D-214D-40D3-8D18-10A9C371AEEF}"/>
              </a:ext>
            </a:extLst>
          </p:cNvPr>
          <p:cNvPicPr>
            <a:picLocks noChangeAspect="1"/>
          </p:cNvPicPr>
          <p:nvPr/>
        </p:nvPicPr>
        <p:blipFill>
          <a:blip r:embed="rId2"/>
          <a:stretch>
            <a:fillRect/>
          </a:stretch>
        </p:blipFill>
        <p:spPr>
          <a:xfrm>
            <a:off x="400983" y="2494959"/>
            <a:ext cx="11285049" cy="2760422"/>
          </a:xfrm>
          <a:prstGeom prst="rect">
            <a:avLst/>
          </a:prstGeom>
        </p:spPr>
      </p:pic>
      <p:sp>
        <p:nvSpPr>
          <p:cNvPr id="2" name="Content Placeholder 1">
            <a:extLst>
              <a:ext uri="{FF2B5EF4-FFF2-40B4-BE49-F238E27FC236}">
                <a16:creationId xmlns:a16="http://schemas.microsoft.com/office/drawing/2014/main" id="{FAE75D67-A03D-4FA4-B682-C382357D492B}"/>
              </a:ext>
            </a:extLst>
          </p:cNvPr>
          <p:cNvSpPr>
            <a:spLocks noGrp="1"/>
          </p:cNvSpPr>
          <p:nvPr>
            <p:ph idx="1"/>
          </p:nvPr>
        </p:nvSpPr>
        <p:spPr/>
        <p:txBody>
          <a:bodyPr/>
          <a:lstStyle/>
          <a:p>
            <a:r>
              <a:rPr lang="en-GB" sz="2100" dirty="0"/>
              <a:t>We used data from medical records to assess complications during and in the 6 months after transplant in three groups of patients, based on the time between discontinuation of anti-fibrotic medication and transplant:</a:t>
            </a:r>
          </a:p>
        </p:txBody>
      </p:sp>
      <p:sp>
        <p:nvSpPr>
          <p:cNvPr id="3" name="Title 2">
            <a:extLst>
              <a:ext uri="{FF2B5EF4-FFF2-40B4-BE49-F238E27FC236}">
                <a16:creationId xmlns:a16="http://schemas.microsoft.com/office/drawing/2014/main" id="{99744759-569F-424E-8B1C-C16889AACF04}"/>
              </a:ext>
            </a:extLst>
          </p:cNvPr>
          <p:cNvSpPr>
            <a:spLocks noGrp="1"/>
          </p:cNvSpPr>
          <p:nvPr>
            <p:ph type="title"/>
          </p:nvPr>
        </p:nvSpPr>
        <p:spPr/>
        <p:txBody>
          <a:bodyPr/>
          <a:lstStyle/>
          <a:p>
            <a:r>
              <a:rPr lang="en-GB" dirty="0"/>
              <a:t>Analyses </a:t>
            </a:r>
          </a:p>
        </p:txBody>
      </p:sp>
      <p:sp>
        <p:nvSpPr>
          <p:cNvPr id="10" name="Text Placeholder 9">
            <a:extLst>
              <a:ext uri="{FF2B5EF4-FFF2-40B4-BE49-F238E27FC236}">
                <a16:creationId xmlns:a16="http://schemas.microsoft.com/office/drawing/2014/main" id="{2897E782-F6E9-4F5D-910B-1FF3EA4DC113}"/>
              </a:ext>
            </a:extLst>
          </p:cNvPr>
          <p:cNvSpPr>
            <a:spLocks noGrp="1"/>
          </p:cNvSpPr>
          <p:nvPr>
            <p:ph type="body" sz="quarter" idx="13"/>
          </p:nvPr>
        </p:nvSpPr>
        <p:spPr>
          <a:xfrm>
            <a:off x="527050" y="6212899"/>
            <a:ext cx="11158981" cy="402400"/>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sp>
        <p:nvSpPr>
          <p:cNvPr id="7" name="Content Placeholder 1">
            <a:extLst>
              <a:ext uri="{FF2B5EF4-FFF2-40B4-BE49-F238E27FC236}">
                <a16:creationId xmlns:a16="http://schemas.microsoft.com/office/drawing/2014/main" id="{7036DF6F-3CB2-4292-9D96-FB9EEF828B8F}"/>
              </a:ext>
            </a:extLst>
          </p:cNvPr>
          <p:cNvSpPr txBox="1">
            <a:spLocks/>
          </p:cNvSpPr>
          <p:nvPr/>
        </p:nvSpPr>
        <p:spPr bwMode="auto">
          <a:xfrm>
            <a:off x="520615" y="5672045"/>
            <a:ext cx="11137899" cy="46014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76226" indent="-176226"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1pPr>
            <a:lvl2pPr marL="444532" indent="-268307"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2pPr>
            <a:lvl3pPr marL="628695" indent="-184164"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3pPr>
            <a:lvl4pPr marL="895414" indent="-266719"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4pPr>
            <a:lvl5pPr marL="1133557" indent="-238142" algn="l" defTabSz="457232" rtl="0" eaLnBrk="0" fontAlgn="base" hangingPunct="0">
              <a:spcBef>
                <a:spcPts val="0"/>
              </a:spcBef>
              <a:spcAft>
                <a:spcPts val="300"/>
              </a:spcAft>
              <a:buClr>
                <a:schemeClr val="accent3"/>
              </a:buClr>
              <a:buFont typeface="Arial" charset="0"/>
              <a:buChar char="»"/>
              <a:defRPr sz="1800" kern="1200">
                <a:solidFill>
                  <a:schemeClr val="tx1"/>
                </a:solidFill>
                <a:latin typeface="BISansNEXT" panose="02000503040000020004" pitchFamily="50" charset="0"/>
                <a:ea typeface="+mn-ea"/>
                <a:cs typeface="+mn-cs"/>
              </a:defRPr>
            </a:lvl5pPr>
            <a:lvl6pPr marL="2514781" indent="-228617" algn="l" defTabSz="457232" rtl="0" eaLnBrk="1" latinLnBrk="0" hangingPunct="1">
              <a:spcBef>
                <a:spcPct val="20000"/>
              </a:spcBef>
              <a:buFont typeface="Arial"/>
              <a:buChar char="•"/>
              <a:defRPr sz="2000" kern="1200">
                <a:solidFill>
                  <a:schemeClr val="tx1"/>
                </a:solidFill>
                <a:latin typeface="+mn-lt"/>
                <a:ea typeface="+mn-ea"/>
                <a:cs typeface="+mn-cs"/>
              </a:defRPr>
            </a:lvl6pPr>
            <a:lvl7pPr marL="2972013" indent="-228617" algn="l" defTabSz="457232" rtl="0" eaLnBrk="1" latinLnBrk="0" hangingPunct="1">
              <a:spcBef>
                <a:spcPct val="20000"/>
              </a:spcBef>
              <a:buFont typeface="Arial"/>
              <a:buChar char="•"/>
              <a:defRPr sz="2000" kern="1200">
                <a:solidFill>
                  <a:schemeClr val="tx1"/>
                </a:solidFill>
                <a:latin typeface="+mn-lt"/>
                <a:ea typeface="+mn-ea"/>
                <a:cs typeface="+mn-cs"/>
              </a:defRPr>
            </a:lvl7pPr>
            <a:lvl8pPr marL="3429246" indent="-228617" algn="l" defTabSz="457232" rtl="0" eaLnBrk="1" latinLnBrk="0" hangingPunct="1">
              <a:spcBef>
                <a:spcPct val="20000"/>
              </a:spcBef>
              <a:buFont typeface="Arial"/>
              <a:buChar char="•"/>
              <a:defRPr sz="2000" kern="1200">
                <a:solidFill>
                  <a:schemeClr val="tx1"/>
                </a:solidFill>
                <a:latin typeface="+mn-lt"/>
                <a:ea typeface="+mn-ea"/>
                <a:cs typeface="+mn-cs"/>
              </a:defRPr>
            </a:lvl8pPr>
            <a:lvl9pPr marL="3886479" indent="-228617" algn="l" defTabSz="457232"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800"/>
              </a:spcAft>
            </a:pPr>
            <a:r>
              <a:rPr lang="en-GB" sz="2100" dirty="0"/>
              <a:t>Analyses were descriptive.</a:t>
            </a:r>
          </a:p>
        </p:txBody>
      </p:sp>
    </p:spTree>
    <p:extLst>
      <p:ext uri="{BB962C8B-B14F-4D97-AF65-F5344CB8AC3E}">
        <p14:creationId xmlns:p14="http://schemas.microsoft.com/office/powerpoint/2010/main" val="243678622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6BC4E558-E749-40EB-996F-DB0777B24DF6}"/>
              </a:ext>
            </a:extLst>
          </p:cNvPr>
          <p:cNvSpPr>
            <a:spLocks noGrp="1"/>
          </p:cNvSpPr>
          <p:nvPr>
            <p:ph idx="1"/>
          </p:nvPr>
        </p:nvSpPr>
        <p:spPr/>
        <p:txBody>
          <a:bodyPr/>
          <a:lstStyle/>
          <a:p>
            <a:pPr>
              <a:spcAft>
                <a:spcPts val="1200"/>
              </a:spcAft>
            </a:pPr>
            <a:r>
              <a:rPr lang="en-GB" sz="2000" dirty="0"/>
              <a:t>The analysis included 297 patients from 9 </a:t>
            </a:r>
            <a:r>
              <a:rPr lang="en-GB" sz="2000" dirty="0" err="1"/>
              <a:t>centers</a:t>
            </a:r>
            <a:r>
              <a:rPr lang="en-GB" sz="2000" dirty="0"/>
              <a:t> (107 taking nintedanib, 190 taking pirfenidone)</a:t>
            </a:r>
          </a:p>
          <a:p>
            <a:pPr>
              <a:spcAft>
                <a:spcPts val="1200"/>
              </a:spcAft>
            </a:pPr>
            <a:r>
              <a:rPr lang="en-GB" sz="2000" dirty="0"/>
              <a:t>Most patients (nintedanib 70%, pirfenidone 72%) were categorized into group 1</a:t>
            </a:r>
          </a:p>
          <a:p>
            <a:pPr>
              <a:spcAft>
                <a:spcPts val="1200"/>
              </a:spcAft>
            </a:pPr>
            <a:endParaRPr lang="en-GB" sz="2000" dirty="0"/>
          </a:p>
        </p:txBody>
      </p:sp>
      <p:sp>
        <p:nvSpPr>
          <p:cNvPr id="3" name="Title 2">
            <a:extLst>
              <a:ext uri="{FF2B5EF4-FFF2-40B4-BE49-F238E27FC236}">
                <a16:creationId xmlns:a16="http://schemas.microsoft.com/office/drawing/2014/main" id="{5DC38630-4B17-47F6-8EE3-F0A3FFCE5812}"/>
              </a:ext>
            </a:extLst>
          </p:cNvPr>
          <p:cNvSpPr>
            <a:spLocks noGrp="1"/>
          </p:cNvSpPr>
          <p:nvPr>
            <p:ph type="title"/>
          </p:nvPr>
        </p:nvSpPr>
        <p:spPr/>
        <p:txBody>
          <a:bodyPr/>
          <a:lstStyle/>
          <a:p>
            <a:pPr lvl="0"/>
            <a:r>
              <a:rPr lang="en-GB" dirty="0"/>
              <a:t>Patients</a:t>
            </a:r>
          </a:p>
        </p:txBody>
      </p:sp>
      <p:sp>
        <p:nvSpPr>
          <p:cNvPr id="18" name="Text Placeholder 17">
            <a:extLst>
              <a:ext uri="{FF2B5EF4-FFF2-40B4-BE49-F238E27FC236}">
                <a16:creationId xmlns:a16="http://schemas.microsoft.com/office/drawing/2014/main" id="{657E4C1A-7593-4B3B-B49B-4DD33222CE3B}"/>
              </a:ext>
            </a:extLst>
          </p:cNvPr>
          <p:cNvSpPr>
            <a:spLocks noGrp="1"/>
          </p:cNvSpPr>
          <p:nvPr>
            <p:ph type="body" sz="quarter" idx="13"/>
          </p:nvPr>
        </p:nvSpPr>
        <p:spPr>
          <a:xfrm>
            <a:off x="527050" y="6212899"/>
            <a:ext cx="11137899" cy="402400"/>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spTree>
    <p:extLst>
      <p:ext uri="{BB962C8B-B14F-4D97-AF65-F5344CB8AC3E}">
        <p14:creationId xmlns:p14="http://schemas.microsoft.com/office/powerpoint/2010/main" val="11527854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C38630-4B17-47F6-8EE3-F0A3FFCE5812}"/>
              </a:ext>
            </a:extLst>
          </p:cNvPr>
          <p:cNvSpPr>
            <a:spLocks noGrp="1"/>
          </p:cNvSpPr>
          <p:nvPr>
            <p:ph type="title"/>
          </p:nvPr>
        </p:nvSpPr>
        <p:spPr/>
        <p:txBody>
          <a:bodyPr/>
          <a:lstStyle/>
          <a:p>
            <a:pPr lvl="0"/>
            <a:r>
              <a:rPr lang="en-GB" dirty="0"/>
              <a:t>Patient characteristics at time of listing for transplantation</a:t>
            </a:r>
          </a:p>
        </p:txBody>
      </p:sp>
      <p:sp>
        <p:nvSpPr>
          <p:cNvPr id="18" name="Text Placeholder 17">
            <a:extLst>
              <a:ext uri="{FF2B5EF4-FFF2-40B4-BE49-F238E27FC236}">
                <a16:creationId xmlns:a16="http://schemas.microsoft.com/office/drawing/2014/main" id="{657E4C1A-7593-4B3B-B49B-4DD33222CE3B}"/>
              </a:ext>
            </a:extLst>
          </p:cNvPr>
          <p:cNvSpPr>
            <a:spLocks noGrp="1"/>
          </p:cNvSpPr>
          <p:nvPr>
            <p:ph type="body" sz="quarter" idx="13"/>
          </p:nvPr>
        </p:nvSpPr>
        <p:spPr>
          <a:xfrm>
            <a:off x="527050" y="6212899"/>
            <a:ext cx="11137899" cy="402400"/>
          </a:xfrm>
        </p:spPr>
        <p:txBody>
          <a:bodyPr/>
          <a:lstStyle/>
          <a:p>
            <a:r>
              <a:rPr lang="en-GB" dirty="0"/>
              <a:t>*Information not available for one patient.</a:t>
            </a:r>
          </a:p>
          <a:p>
            <a:r>
              <a:rPr lang="en-GB" dirty="0"/>
              <a:t>Astor TL et al. Impact of pre-transplant anti-fibrotic therapy for IPF upon lung transplant outcomes. Poster developed for the American Thoracic Society International Conference, 2020.</a:t>
            </a:r>
          </a:p>
        </p:txBody>
      </p:sp>
      <p:pic>
        <p:nvPicPr>
          <p:cNvPr id="5" name="Picture 4">
            <a:extLst>
              <a:ext uri="{FF2B5EF4-FFF2-40B4-BE49-F238E27FC236}">
                <a16:creationId xmlns:a16="http://schemas.microsoft.com/office/drawing/2014/main" id="{C11AF0F2-7CC4-4B9F-8944-3E2B49275CB1}"/>
              </a:ext>
            </a:extLst>
          </p:cNvPr>
          <p:cNvPicPr>
            <a:picLocks noChangeAspect="1"/>
          </p:cNvPicPr>
          <p:nvPr/>
        </p:nvPicPr>
        <p:blipFill>
          <a:blip r:embed="rId2"/>
          <a:stretch>
            <a:fillRect/>
          </a:stretch>
        </p:blipFill>
        <p:spPr>
          <a:xfrm>
            <a:off x="1256257" y="1392835"/>
            <a:ext cx="9705395" cy="4763696"/>
          </a:xfrm>
          <a:prstGeom prst="rect">
            <a:avLst/>
          </a:prstGeom>
        </p:spPr>
      </p:pic>
    </p:spTree>
    <p:extLst>
      <p:ext uri="{BB962C8B-B14F-4D97-AF65-F5344CB8AC3E}">
        <p14:creationId xmlns:p14="http://schemas.microsoft.com/office/powerpoint/2010/main" val="120591035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3193A3-E7B4-4DAA-BFB1-548DC13DA4AA}"/>
              </a:ext>
            </a:extLst>
          </p:cNvPr>
          <p:cNvSpPr>
            <a:spLocks noGrp="1"/>
          </p:cNvSpPr>
          <p:nvPr>
            <p:ph type="title"/>
          </p:nvPr>
        </p:nvSpPr>
        <p:spPr/>
        <p:txBody>
          <a:bodyPr/>
          <a:lstStyle/>
          <a:p>
            <a:r>
              <a:rPr lang="en-GB" dirty="0"/>
              <a:t>Intra-operative red blood cell transfusion</a:t>
            </a:r>
          </a:p>
        </p:txBody>
      </p:sp>
      <p:sp>
        <p:nvSpPr>
          <p:cNvPr id="4" name="Text Placeholder 3">
            <a:extLst>
              <a:ext uri="{FF2B5EF4-FFF2-40B4-BE49-F238E27FC236}">
                <a16:creationId xmlns:a16="http://schemas.microsoft.com/office/drawing/2014/main" id="{DC5DB6D6-FAE6-45A5-AC21-094C2A1293D7}"/>
              </a:ext>
            </a:extLst>
          </p:cNvPr>
          <p:cNvSpPr>
            <a:spLocks noGrp="1"/>
          </p:cNvSpPr>
          <p:nvPr>
            <p:ph type="body" sz="quarter" idx="13"/>
          </p:nvPr>
        </p:nvSpPr>
        <p:spPr>
          <a:xfrm>
            <a:off x="527050" y="6212899"/>
            <a:ext cx="11137899" cy="402400"/>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pic>
        <p:nvPicPr>
          <p:cNvPr id="6" name="Picture 5">
            <a:extLst>
              <a:ext uri="{FF2B5EF4-FFF2-40B4-BE49-F238E27FC236}">
                <a16:creationId xmlns:a16="http://schemas.microsoft.com/office/drawing/2014/main" id="{21599C45-D17D-462C-8759-9ED5F72AD212}"/>
              </a:ext>
            </a:extLst>
          </p:cNvPr>
          <p:cNvPicPr>
            <a:picLocks noChangeAspect="1"/>
          </p:cNvPicPr>
          <p:nvPr/>
        </p:nvPicPr>
        <p:blipFill>
          <a:blip r:embed="rId2"/>
          <a:stretch>
            <a:fillRect/>
          </a:stretch>
        </p:blipFill>
        <p:spPr>
          <a:xfrm>
            <a:off x="2163796" y="1463676"/>
            <a:ext cx="7864408" cy="3140740"/>
          </a:xfrm>
          <a:prstGeom prst="rect">
            <a:avLst/>
          </a:prstGeom>
        </p:spPr>
      </p:pic>
    </p:spTree>
    <p:extLst>
      <p:ext uri="{BB962C8B-B14F-4D97-AF65-F5344CB8AC3E}">
        <p14:creationId xmlns:p14="http://schemas.microsoft.com/office/powerpoint/2010/main" val="301688876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3193A3-E7B4-4DAA-BFB1-548DC13DA4AA}"/>
              </a:ext>
            </a:extLst>
          </p:cNvPr>
          <p:cNvSpPr>
            <a:spLocks noGrp="1"/>
          </p:cNvSpPr>
          <p:nvPr>
            <p:ph type="title"/>
          </p:nvPr>
        </p:nvSpPr>
        <p:spPr/>
        <p:txBody>
          <a:bodyPr/>
          <a:lstStyle/>
          <a:p>
            <a:r>
              <a:rPr lang="en-GB" dirty="0"/>
              <a:t>Primary graft dysfunction, anastomotic dehiscence, surgical wound dehiscence and sternal dehiscence</a:t>
            </a:r>
          </a:p>
        </p:txBody>
      </p:sp>
      <p:sp>
        <p:nvSpPr>
          <p:cNvPr id="4" name="Text Placeholder 3">
            <a:extLst>
              <a:ext uri="{FF2B5EF4-FFF2-40B4-BE49-F238E27FC236}">
                <a16:creationId xmlns:a16="http://schemas.microsoft.com/office/drawing/2014/main" id="{DC5DB6D6-FAE6-45A5-AC21-094C2A1293D7}"/>
              </a:ext>
            </a:extLst>
          </p:cNvPr>
          <p:cNvSpPr>
            <a:spLocks noGrp="1"/>
          </p:cNvSpPr>
          <p:nvPr>
            <p:ph type="body" sz="quarter" idx="13"/>
          </p:nvPr>
        </p:nvSpPr>
        <p:spPr>
          <a:xfrm>
            <a:off x="527050" y="6212899"/>
            <a:ext cx="11137899" cy="402400"/>
          </a:xfrm>
        </p:spPr>
        <p:txBody>
          <a:bodyPr/>
          <a:lstStyle/>
          <a:p>
            <a:endParaRPr lang="en-GB" dirty="0"/>
          </a:p>
          <a:p>
            <a:r>
              <a:rPr lang="en-GB" dirty="0"/>
              <a:t>Astor TL et al. Impact of pre-transplant anti-fibrotic therapy for IPF upon lung transplant outcomes. Poster developed for the American Thoracic Society International Conference, 2020.</a:t>
            </a:r>
          </a:p>
        </p:txBody>
      </p:sp>
      <p:pic>
        <p:nvPicPr>
          <p:cNvPr id="2" name="Picture 1">
            <a:extLst>
              <a:ext uri="{FF2B5EF4-FFF2-40B4-BE49-F238E27FC236}">
                <a16:creationId xmlns:a16="http://schemas.microsoft.com/office/drawing/2014/main" id="{29A37EA3-368D-4E6B-8E6A-628D7FF29A14}"/>
              </a:ext>
            </a:extLst>
          </p:cNvPr>
          <p:cNvPicPr>
            <a:picLocks noChangeAspect="1"/>
          </p:cNvPicPr>
          <p:nvPr/>
        </p:nvPicPr>
        <p:blipFill>
          <a:blip r:embed="rId2"/>
          <a:stretch>
            <a:fillRect/>
          </a:stretch>
        </p:blipFill>
        <p:spPr>
          <a:xfrm>
            <a:off x="6010846" y="1362455"/>
            <a:ext cx="6206732" cy="4992625"/>
          </a:xfrm>
          <a:prstGeom prst="rect">
            <a:avLst/>
          </a:prstGeom>
        </p:spPr>
      </p:pic>
      <p:pic>
        <p:nvPicPr>
          <p:cNvPr id="6" name="Picture 5">
            <a:extLst>
              <a:ext uri="{FF2B5EF4-FFF2-40B4-BE49-F238E27FC236}">
                <a16:creationId xmlns:a16="http://schemas.microsoft.com/office/drawing/2014/main" id="{AED03CC2-832C-4C3F-B59A-F31C61BC2BEE}"/>
              </a:ext>
            </a:extLst>
          </p:cNvPr>
          <p:cNvPicPr>
            <a:picLocks noChangeAspect="1"/>
          </p:cNvPicPr>
          <p:nvPr/>
        </p:nvPicPr>
        <p:blipFill>
          <a:blip r:embed="rId3"/>
          <a:stretch>
            <a:fillRect/>
          </a:stretch>
        </p:blipFill>
        <p:spPr>
          <a:xfrm>
            <a:off x="1" y="1404637"/>
            <a:ext cx="6114288" cy="4876688"/>
          </a:xfrm>
          <a:prstGeom prst="rect">
            <a:avLst/>
          </a:prstGeom>
        </p:spPr>
      </p:pic>
    </p:spTree>
    <p:extLst>
      <p:ext uri="{BB962C8B-B14F-4D97-AF65-F5344CB8AC3E}">
        <p14:creationId xmlns:p14="http://schemas.microsoft.com/office/powerpoint/2010/main" val="57037369"/>
      </p:ext>
    </p:extLst>
  </p:cSld>
  <p:clrMapOvr>
    <a:masterClrMapping/>
  </p:clrMapOvr>
  <p:transition spd="med"/>
</p:sld>
</file>

<file path=ppt/theme/theme1.xml><?xml version="1.0" encoding="utf-8"?>
<a:theme xmlns:a="http://schemas.openxmlformats.org/drawingml/2006/main" name="4_ASCO Blue">
  <a:themeElements>
    <a:clrScheme name="Custom 13">
      <a:dk1>
        <a:srgbClr val="003366"/>
      </a:dk1>
      <a:lt1>
        <a:srgbClr val="FFFFFF"/>
      </a:lt1>
      <a:dk2>
        <a:srgbClr val="000000"/>
      </a:dk2>
      <a:lt2>
        <a:srgbClr val="595959"/>
      </a:lt2>
      <a:accent1>
        <a:srgbClr val="003366"/>
      </a:accent1>
      <a:accent2>
        <a:srgbClr val="5AC8D9"/>
      </a:accent2>
      <a:accent3>
        <a:srgbClr val="0070C0"/>
      </a:accent3>
      <a:accent4>
        <a:srgbClr val="88C540"/>
      </a:accent4>
      <a:accent5>
        <a:srgbClr val="FFC000"/>
      </a:accent5>
      <a:accent6>
        <a:srgbClr val="D90000"/>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1036</Words>
  <Application>Microsoft Office PowerPoint</Application>
  <PresentationFormat>Widescreen</PresentationFormat>
  <Paragraphs>55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BISansNEXT</vt:lpstr>
      <vt:lpstr>Calibri</vt:lpstr>
      <vt:lpstr>4_ASCO Blue</vt:lpstr>
      <vt:lpstr>Impact of pre-transplant anti-fibrotic therapy for IPF upon lung transplant outcomes</vt:lpstr>
      <vt:lpstr>Introduction</vt:lpstr>
      <vt:lpstr>Aim</vt:lpstr>
      <vt:lpstr>Study</vt:lpstr>
      <vt:lpstr>Analyses </vt:lpstr>
      <vt:lpstr>Patients</vt:lpstr>
      <vt:lpstr>Patient characteristics at time of listing for transplantation</vt:lpstr>
      <vt:lpstr>Intra-operative red blood cell transfusion</vt:lpstr>
      <vt:lpstr>Primary graft dysfunction, anastomotic dehiscence, surgical wound dehiscence and sternal dehiscence</vt:lpstr>
      <vt:lpstr>Post-operative return to operating room and survival to discharge</vt:lpstr>
      <vt:lpstr>Length of hospital stay</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pre-transplant anti-fibrotic therapy for IPF upon lung transplant outcomes</dc:title>
  <dc:creator>Elizabeth Ng (FleishmanHillard)</dc:creator>
  <cp:lastModifiedBy>Wendy Morris (FleishmanHillard)</cp:lastModifiedBy>
  <cp:revision>20</cp:revision>
  <dcterms:created xsi:type="dcterms:W3CDTF">2020-07-13T12:05:38Z</dcterms:created>
  <dcterms:modified xsi:type="dcterms:W3CDTF">2020-07-14T13:44:50Z</dcterms:modified>
</cp:coreProperties>
</file>