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17"/>
  </p:notesMasterIdLst>
  <p:sldIdLst>
    <p:sldId id="274" r:id="rId2"/>
    <p:sldId id="259" r:id="rId3"/>
    <p:sldId id="276" r:id="rId4"/>
    <p:sldId id="260" r:id="rId5"/>
    <p:sldId id="288" r:id="rId6"/>
    <p:sldId id="289" r:id="rId7"/>
    <p:sldId id="278" r:id="rId8"/>
    <p:sldId id="291" r:id="rId9"/>
    <p:sldId id="292" r:id="rId10"/>
    <p:sldId id="293" r:id="rId11"/>
    <p:sldId id="294" r:id="rId12"/>
    <p:sldId id="295" r:id="rId13"/>
    <p:sldId id="296" r:id="rId14"/>
    <p:sldId id="285" r:id="rId15"/>
    <p:sldId id="286" r:id="rId16"/>
  </p:sldIdLst>
  <p:sldSz cx="12192000" cy="6858000"/>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33" userDrawn="1">
          <p15:clr>
            <a:srgbClr val="A4A3A4"/>
          </p15:clr>
        </p15:guide>
        <p15:guide id="3" orient="horz" pos="1071" userDrawn="1">
          <p15:clr>
            <a:srgbClr val="A4A3A4"/>
          </p15:clr>
        </p15:guide>
        <p15:guide id="4" orient="horz" pos="3271" userDrawn="1">
          <p15:clr>
            <a:srgbClr val="A4A3A4"/>
          </p15:clr>
        </p15:guide>
        <p15:guide id="6" pos="370" userDrawn="1">
          <p15:clr>
            <a:srgbClr val="A4A3A4"/>
          </p15:clr>
        </p15:guide>
        <p15:guide id="7" pos="7287" userDrawn="1">
          <p15:clr>
            <a:srgbClr val="A4A3A4"/>
          </p15:clr>
        </p15:guide>
        <p15:guide id="8" pos="279"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Quaresma,Manuel (MED TA Infl) BII-DE-I" initials="Q(TIB" lastIdx="74" clrIdx="6"/>
  <p:cmAuthor id="1" name="Ng, Elizabeth" initials="EN" lastIdx="89" clrIdx="0"/>
  <p:cmAuthor id="8" name="James" initials="A" lastIdx="19" clrIdx="7"/>
  <p:cmAuthor id="2" name="McWilliams, Andrew" initials="MA" lastIdx="9" clrIdx="1"/>
  <p:cmAuthor id="9" name="Fleming, Julie" initials="FJ" lastIdx="4" clrIdx="8">
    <p:extLst>
      <p:ext uri="{19B8F6BF-5375-455C-9EA6-DF929625EA0E}">
        <p15:presenceInfo xmlns:p15="http://schemas.microsoft.com/office/powerpoint/2012/main" userId="S::julie.fleming@fhflondon.co.uk::4936b1a7-a085-472e-aef7-8472094fa583" providerId="AD"/>
      </p:ext>
    </p:extLst>
  </p:cmAuthor>
  <p:cmAuthor id="3" name="FleishmanHillard" initials="F" lastIdx="50" clrIdx="2"/>
  <p:cmAuthor id="4" name="Lockett, Stephanie" initials="LS" lastIdx="27" clrIdx="3"/>
  <p:cmAuthor id="5" name="Stephens, Melanie" initials="SM" lastIdx="4" clrIdx="4"/>
  <p:cmAuthor id="6" name="Morris, Wendy" initials="MW" lastIdx="207"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95A7"/>
    <a:srgbClr val="DBE6F1"/>
    <a:srgbClr val="043673"/>
    <a:srgbClr val="1B3D6B"/>
    <a:srgbClr val="1F497D"/>
    <a:srgbClr val="5FC9DA"/>
    <a:srgbClr val="EA426A"/>
    <a:srgbClr val="001E55"/>
    <a:srgbClr val="227286"/>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217" autoAdjust="0"/>
    <p:restoredTop sz="96400" autoAdjust="0"/>
  </p:normalViewPr>
  <p:slideViewPr>
    <p:cSldViewPr snapToGrid="0" showGuides="1">
      <p:cViewPr varScale="1">
        <p:scale>
          <a:sx n="67" d="100"/>
          <a:sy n="67" d="100"/>
        </p:scale>
        <p:origin x="1104" y="48"/>
      </p:cViewPr>
      <p:guideLst>
        <p:guide orient="horz" pos="4133"/>
        <p:guide orient="horz" pos="1071"/>
        <p:guide orient="horz" pos="3271"/>
        <p:guide pos="370"/>
        <p:guide pos="7287"/>
        <p:guide pos="279"/>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 d="1"/>
        <a:sy n="1" d="1"/>
      </p:scale>
      <p:origin x="0" y="0"/>
    </p:cViewPr>
  </p:sorterViewPr>
  <p:notesViewPr>
    <p:cSldViewPr snapToGrid="0" showGuides="1">
      <p:cViewPr varScale="1">
        <p:scale>
          <a:sx n="81" d="100"/>
          <a:sy n="81" d="100"/>
        </p:scale>
        <p:origin x="-3972"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fld id="{00BC0689-797A-4C03-A632-DF07CB02322B}" type="datetimeFigureOut">
              <a:rPr lang="en-GB" smtClean="0"/>
              <a:t>01/06/2020</a:t>
            </a:fld>
            <a:endParaRPr lang="en-GB" dirty="0"/>
          </a:p>
        </p:txBody>
      </p:sp>
      <p:sp>
        <p:nvSpPr>
          <p:cNvPr id="4" name="Slide Image Placeholder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fld id="{CBC7E1AB-D5A1-44AE-8892-4D3E33800C87}" type="slidenum">
              <a:rPr lang="en-GB" smtClean="0"/>
              <a:t>‹#›</a:t>
            </a:fld>
            <a:endParaRPr lang="en-GB" dirty="0"/>
          </a:p>
        </p:txBody>
      </p:sp>
    </p:spTree>
    <p:extLst>
      <p:ext uri="{BB962C8B-B14F-4D97-AF65-F5344CB8AC3E}">
        <p14:creationId xmlns:p14="http://schemas.microsoft.com/office/powerpoint/2010/main" val="1169751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Table 1.1.74.2.1</a:t>
            </a:r>
          </a:p>
          <a:p>
            <a:r>
              <a:rPr lang="en-GB" sz="1200" b="0" i="0" u="none" strike="noStrike" kern="1200" baseline="0" dirty="0">
                <a:solidFill>
                  <a:schemeClr val="tx1"/>
                </a:solidFill>
                <a:latin typeface="+mn-lt"/>
                <a:ea typeface="+mn-ea"/>
                <a:cs typeface="+mn-cs"/>
              </a:rPr>
              <a:t>Table 1.1.74.10.1</a:t>
            </a:r>
          </a:p>
          <a:p>
            <a:r>
              <a:rPr lang="en-GB" sz="1200" b="0" i="0" u="none" strike="noStrike" kern="1200" baseline="0" dirty="0">
                <a:solidFill>
                  <a:schemeClr val="tx1"/>
                </a:solidFill>
                <a:latin typeface="+mn-lt"/>
                <a:ea typeface="+mn-ea"/>
                <a:cs typeface="+mn-cs"/>
              </a:rPr>
              <a:t>Table 1.1.74.12.1</a:t>
            </a:r>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4</a:t>
            </a:fld>
            <a:endParaRPr lang="en-GB"/>
          </a:p>
        </p:txBody>
      </p:sp>
    </p:spTree>
    <p:extLst>
      <p:ext uri="{BB962C8B-B14F-4D97-AF65-F5344CB8AC3E}">
        <p14:creationId xmlns:p14="http://schemas.microsoft.com/office/powerpoint/2010/main" val="186520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Table 1.1.74.2.1</a:t>
            </a:r>
          </a:p>
          <a:p>
            <a:r>
              <a:rPr lang="en-GB" sz="1200" b="0" i="0" u="none" strike="noStrike" kern="1200" baseline="0" dirty="0">
                <a:solidFill>
                  <a:schemeClr val="tx1"/>
                </a:solidFill>
                <a:latin typeface="+mn-lt"/>
                <a:ea typeface="+mn-ea"/>
                <a:cs typeface="+mn-cs"/>
              </a:rPr>
              <a:t>Table 1.1.74.10.1</a:t>
            </a:r>
          </a:p>
          <a:p>
            <a:r>
              <a:rPr lang="en-GB" sz="1200" b="0" i="0" u="none" strike="noStrike" kern="1200" baseline="0" dirty="0">
                <a:solidFill>
                  <a:schemeClr val="tx1"/>
                </a:solidFill>
                <a:latin typeface="+mn-lt"/>
                <a:ea typeface="+mn-ea"/>
                <a:cs typeface="+mn-cs"/>
              </a:rPr>
              <a:t>Table 1.1.74.12.1</a:t>
            </a:r>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5</a:t>
            </a:fld>
            <a:endParaRPr lang="en-GB"/>
          </a:p>
        </p:txBody>
      </p:sp>
    </p:spTree>
    <p:extLst>
      <p:ext uri="{BB962C8B-B14F-4D97-AF65-F5344CB8AC3E}">
        <p14:creationId xmlns:p14="http://schemas.microsoft.com/office/powerpoint/2010/main" val="1936482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Table 1.1.74.2.1</a:t>
            </a:r>
          </a:p>
          <a:p>
            <a:r>
              <a:rPr lang="en-GB" sz="1200" b="0" i="0" u="none" strike="noStrike" kern="1200" baseline="0" dirty="0">
                <a:solidFill>
                  <a:schemeClr val="tx1"/>
                </a:solidFill>
                <a:latin typeface="+mn-lt"/>
                <a:ea typeface="+mn-ea"/>
                <a:cs typeface="+mn-cs"/>
              </a:rPr>
              <a:t>Table 1.1.74.10.1</a:t>
            </a:r>
          </a:p>
          <a:p>
            <a:r>
              <a:rPr lang="en-GB" sz="1200" b="0" i="0" u="none" strike="noStrike" kern="1200" baseline="0" dirty="0">
                <a:solidFill>
                  <a:schemeClr val="tx1"/>
                </a:solidFill>
                <a:latin typeface="+mn-lt"/>
                <a:ea typeface="+mn-ea"/>
                <a:cs typeface="+mn-cs"/>
              </a:rPr>
              <a:t>Table 1.1.74.12.1</a:t>
            </a:r>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6</a:t>
            </a:fld>
            <a:endParaRPr lang="en-GB"/>
          </a:p>
        </p:txBody>
      </p:sp>
    </p:spTree>
    <p:extLst>
      <p:ext uri="{BB962C8B-B14F-4D97-AF65-F5344CB8AC3E}">
        <p14:creationId xmlns:p14="http://schemas.microsoft.com/office/powerpoint/2010/main" val="1517868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ctrTitle"/>
          </p:nvPr>
        </p:nvSpPr>
        <p:spPr>
          <a:xfrm>
            <a:off x="1381989" y="1589396"/>
            <a:ext cx="9895612" cy="1470025"/>
          </a:xfrm>
        </p:spPr>
        <p:txBody>
          <a:bodyPr lIns="0" tIns="0" rIns="0" bIns="0" anchor="b">
            <a:normAutofit/>
          </a:bodyPr>
          <a:lstStyle>
            <a:lvl1pPr algn="l">
              <a:defRPr sz="4800" b="1">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393037" y="3344574"/>
            <a:ext cx="8534400" cy="512260"/>
          </a:xfrm>
          <a:prstGeom prst="rect">
            <a:avLst/>
          </a:prstGeom>
        </p:spPr>
        <p:txBody>
          <a:bodyPr lIns="0" tIns="0" rIns="0" bIns="0">
            <a:normAutofit/>
          </a:bodyPr>
          <a:lstStyle>
            <a:lvl1pPr marL="0" indent="0" algn="l">
              <a:buNone/>
              <a:defRPr sz="2133" b="1">
                <a:solidFill>
                  <a:srgbClr val="FFFFFF"/>
                </a:solidFill>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9" name="Text Placeholder 8"/>
          <p:cNvSpPr>
            <a:spLocks noGrp="1"/>
          </p:cNvSpPr>
          <p:nvPr>
            <p:ph type="body" sz="quarter" idx="13"/>
          </p:nvPr>
        </p:nvSpPr>
        <p:spPr>
          <a:xfrm>
            <a:off x="1381989" y="4391450"/>
            <a:ext cx="2887937" cy="373063"/>
          </a:xfrm>
          <a:prstGeom prst="rect">
            <a:avLst/>
          </a:prstGeom>
        </p:spPr>
        <p:txBody>
          <a:bodyPr lIns="0" tIns="0" rIns="0" bIns="0">
            <a:noAutofit/>
          </a:bodyPr>
          <a:lstStyle>
            <a:lvl1pPr marL="0" indent="0">
              <a:buNone/>
              <a:defRPr sz="1600">
                <a:solidFill>
                  <a:srgbClr val="0B275E"/>
                </a:solidFill>
                <a:latin typeface="Arial"/>
                <a:cs typeface="Arial"/>
              </a:defRPr>
            </a:lvl1pPr>
            <a:lvl2pPr marL="609585" indent="0">
              <a:buNone/>
              <a:defRPr sz="1600"/>
            </a:lvl2pPr>
            <a:lvl3pPr marL="1219170" indent="0">
              <a:buNone/>
              <a:defRPr sz="1600"/>
            </a:lvl3pPr>
            <a:lvl4pPr marL="1828754" indent="0">
              <a:buNone/>
              <a:defRPr sz="1600"/>
            </a:lvl4pPr>
            <a:lvl5pPr marL="2438339" indent="0">
              <a:buNone/>
              <a:defRPr sz="1600"/>
            </a:lvl5pPr>
          </a:lstStyle>
          <a:p>
            <a:pPr lvl="0"/>
            <a:r>
              <a:rPr lang="en-US" dirty="0"/>
              <a:t>Click to edit Master text styles</a:t>
            </a:r>
          </a:p>
        </p:txBody>
      </p:sp>
      <p:sp>
        <p:nvSpPr>
          <p:cNvPr id="5" name="Rectangle 4"/>
          <p:cNvSpPr/>
          <p:nvPr userDrawn="1"/>
        </p:nvSpPr>
        <p:spPr>
          <a:xfrm>
            <a:off x="1236133" y="6096000"/>
            <a:ext cx="1473200" cy="55245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400" dirty="0"/>
          </a:p>
        </p:txBody>
      </p:sp>
    </p:spTree>
    <p:extLst>
      <p:ext uri="{BB962C8B-B14F-4D97-AF65-F5344CB8AC3E}">
        <p14:creationId xmlns:p14="http://schemas.microsoft.com/office/powerpoint/2010/main" val="1872675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Content Placeholder 8"/>
          <p:cNvSpPr>
            <a:spLocks noGrp="1"/>
          </p:cNvSpPr>
          <p:nvPr>
            <p:ph sz="quarter" idx="10"/>
          </p:nvPr>
        </p:nvSpPr>
        <p:spPr>
          <a:xfrm>
            <a:off x="588435" y="1687513"/>
            <a:ext cx="10993967" cy="24733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
        <p:nvSpPr>
          <p:cNvPr id="16"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Tree>
    <p:extLst>
      <p:ext uri="{BB962C8B-B14F-4D97-AF65-F5344CB8AC3E}">
        <p14:creationId xmlns:p14="http://schemas.microsoft.com/office/powerpoint/2010/main" val="315146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8"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4"/>
          <p:cNvSpPr>
            <a:spLocks noGrp="1"/>
          </p:cNvSpPr>
          <p:nvPr>
            <p:ph sz="quarter" idx="12"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995008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Tree>
    <p:extLst>
      <p:ext uri="{BB962C8B-B14F-4D97-AF65-F5344CB8AC3E}">
        <p14:creationId xmlns:p14="http://schemas.microsoft.com/office/powerpoint/2010/main" val="62144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000">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100">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26851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Content Placeholder 8"/>
          <p:cNvSpPr>
            <a:spLocks noGrp="1"/>
          </p:cNvSpPr>
          <p:nvPr>
            <p:ph sz="quarter" idx="10"/>
          </p:nvPr>
        </p:nvSpPr>
        <p:spPr>
          <a:xfrm>
            <a:off x="588435" y="1448022"/>
            <a:ext cx="10993967" cy="44370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7051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title"/>
          </p:nvPr>
        </p:nvSpPr>
        <p:spPr>
          <a:xfrm>
            <a:off x="1377696" y="1664209"/>
            <a:ext cx="10363200" cy="1362075"/>
          </a:xfrm>
        </p:spPr>
        <p:txBody>
          <a:bodyPr anchor="b">
            <a:normAutofit/>
          </a:bodyPr>
          <a:lstStyle>
            <a:lvl1pPr algn="l">
              <a:defRPr sz="4800" b="1" cap="all">
                <a:solidFill>
                  <a:srgbClr val="FFFFFF"/>
                </a:solidFill>
              </a:defRPr>
            </a:lvl1pPr>
          </a:lstStyle>
          <a:p>
            <a:r>
              <a:rPr lang="en-US" dirty="0"/>
              <a:t>Click to edit Master title style</a:t>
            </a:r>
          </a:p>
        </p:txBody>
      </p:sp>
      <p:sp>
        <p:nvSpPr>
          <p:cNvPr id="3" name="Text Placeholder 2"/>
          <p:cNvSpPr>
            <a:spLocks noGrp="1"/>
          </p:cNvSpPr>
          <p:nvPr>
            <p:ph type="body" idx="1"/>
          </p:nvPr>
        </p:nvSpPr>
        <p:spPr>
          <a:xfrm>
            <a:off x="1377696" y="3174451"/>
            <a:ext cx="10363200" cy="813351"/>
          </a:xfrm>
          <a:prstGeom prst="rect">
            <a:avLst/>
          </a:prstGeom>
        </p:spPr>
        <p:txBody>
          <a:bodyPr lIns="0" tIns="0" rIns="0" bIns="0" anchor="t">
            <a:normAutofit/>
          </a:bodyPr>
          <a:lstStyle>
            <a:lvl1pPr marL="0" indent="0">
              <a:buNone/>
              <a:defRPr sz="2133">
                <a:solidFill>
                  <a:srgbClr val="FFFFFF"/>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87536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893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93866"/>
            <a:ext cx="5386917"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5" name="Text Placeholder 4"/>
          <p:cNvSpPr>
            <a:spLocks noGrp="1"/>
          </p:cNvSpPr>
          <p:nvPr>
            <p:ph type="body" sz="quarter" idx="3"/>
          </p:nvPr>
        </p:nvSpPr>
        <p:spPr>
          <a:xfrm>
            <a:off x="6193369" y="1693866"/>
            <a:ext cx="5389033"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12" name="Content Placeholder 11"/>
          <p:cNvSpPr>
            <a:spLocks noGrp="1"/>
          </p:cNvSpPr>
          <p:nvPr>
            <p:ph sz="quarter" idx="11"/>
          </p:nvPr>
        </p:nvSpPr>
        <p:spPr>
          <a:xfrm>
            <a:off x="588434" y="2386013"/>
            <a:ext cx="5408084" cy="37385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2"/>
          </p:nvPr>
        </p:nvSpPr>
        <p:spPr>
          <a:xfrm>
            <a:off x="6191251" y="2386013"/>
            <a:ext cx="5386916" cy="373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253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20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0964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Tree>
    <p:extLst>
      <p:ext uri="{BB962C8B-B14F-4D97-AF65-F5344CB8AC3E}">
        <p14:creationId xmlns:p14="http://schemas.microsoft.com/office/powerpoint/2010/main" val="126767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140467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Placeholder 1"/>
          <p:cNvSpPr>
            <a:spLocks noGrp="1"/>
          </p:cNvSpPr>
          <p:nvPr>
            <p:ph type="title"/>
          </p:nvPr>
        </p:nvSpPr>
        <p:spPr>
          <a:xfrm>
            <a:off x="609600" y="274637"/>
            <a:ext cx="10972800" cy="1143000"/>
          </a:xfrm>
          <a:prstGeom prst="rect">
            <a:avLst/>
          </a:prstGeom>
        </p:spPr>
        <p:txBody>
          <a:bodyPr vert="horz" lIns="0" tIns="0" rIns="0" bIns="0" rtlCol="0" anchor="ctr" anchorCtr="0">
            <a:normAutofit/>
          </a:bodyPr>
          <a:lstStyle/>
          <a:p>
            <a:r>
              <a:rPr lang="en-US" dirty="0"/>
              <a:t>Click to edit Master title style</a:t>
            </a:r>
          </a:p>
        </p:txBody>
      </p:sp>
      <p:sp>
        <p:nvSpPr>
          <p:cNvPr id="9" name="Text Placeholder 8"/>
          <p:cNvSpPr>
            <a:spLocks noGrp="1"/>
          </p:cNvSpPr>
          <p:nvPr>
            <p:ph type="body" idx="1"/>
          </p:nvPr>
        </p:nvSpPr>
        <p:spPr>
          <a:xfrm>
            <a:off x="609600" y="1458907"/>
            <a:ext cx="10972800" cy="443865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marL="609585" lvl="3" indent="-224361" algn="l" defTabSz="609585" rtl="0" eaLnBrk="1" latinLnBrk="0" hangingPunct="1">
              <a:lnSpc>
                <a:spcPct val="95000"/>
              </a:lnSpc>
              <a:spcBef>
                <a:spcPts val="800"/>
              </a:spcBef>
              <a:buFont typeface="Arial"/>
              <a:buChar char="–"/>
            </a:pPr>
            <a:r>
              <a:rPr lang="en-US" dirty="0"/>
              <a:t>Third level</a:t>
            </a:r>
          </a:p>
          <a:p>
            <a:pPr lvl="3"/>
            <a:r>
              <a:rPr lang="en-US" dirty="0"/>
              <a:t>Fourth level</a:t>
            </a:r>
          </a:p>
          <a:p>
            <a:pPr lvl="4"/>
            <a:r>
              <a:rPr lang="en-US" dirty="0"/>
              <a:t>Fifth level</a:t>
            </a:r>
          </a:p>
        </p:txBody>
      </p:sp>
      <p:sp>
        <p:nvSpPr>
          <p:cNvPr id="5" name="Rectangle 4"/>
          <p:cNvSpPr/>
          <p:nvPr userDrawn="1"/>
        </p:nvSpPr>
        <p:spPr>
          <a:xfrm>
            <a:off x="297656" y="6223992"/>
            <a:ext cx="1369219" cy="36611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857199"/>
            <a:endParaRPr lang="en-GB" sz="3844" dirty="0">
              <a:solidFill>
                <a:prstClr val="white"/>
              </a:solidFill>
              <a:sym typeface="Gill Sans" charset="0"/>
            </a:endParaRPr>
          </a:p>
        </p:txBody>
      </p:sp>
    </p:spTree>
    <p:extLst>
      <p:ext uri="{BB962C8B-B14F-4D97-AF65-F5344CB8AC3E}">
        <p14:creationId xmlns:p14="http://schemas.microsoft.com/office/powerpoint/2010/main" val="1467632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609585" rtl="0" eaLnBrk="1" latinLnBrk="0" hangingPunct="1">
        <a:spcBef>
          <a:spcPct val="0"/>
        </a:spcBef>
        <a:buNone/>
        <a:defRPr sz="3200" b="1" kern="1200">
          <a:solidFill>
            <a:schemeClr val="accent2"/>
          </a:solidFill>
          <a:latin typeface="Arial"/>
          <a:ea typeface="+mj-ea"/>
          <a:cs typeface="Arial"/>
        </a:defRPr>
      </a:lvl1pPr>
    </p:titleStyle>
    <p:bodyStyle>
      <a:lvl1pPr marL="0" indent="0" algn="l" defTabSz="609585" rtl="0" eaLnBrk="1" latinLnBrk="0" hangingPunct="1">
        <a:lnSpc>
          <a:spcPct val="95000"/>
        </a:lnSpc>
        <a:spcBef>
          <a:spcPts val="800"/>
        </a:spcBef>
        <a:buFont typeface="Arial"/>
        <a:buNone/>
        <a:defRPr sz="2667" kern="1200">
          <a:solidFill>
            <a:schemeClr val="accent1"/>
          </a:solidFill>
          <a:latin typeface="Arial"/>
          <a:ea typeface="+mn-ea"/>
          <a:cs typeface="Arial"/>
        </a:defRPr>
      </a:lvl1pPr>
      <a:lvl2pPr marL="224361" indent="-224361" algn="l" defTabSz="609585" rtl="0" eaLnBrk="1" latinLnBrk="0" hangingPunct="1">
        <a:lnSpc>
          <a:spcPct val="95000"/>
        </a:lnSpc>
        <a:spcBef>
          <a:spcPts val="800"/>
        </a:spcBef>
        <a:buFont typeface="Arial"/>
        <a:buChar char="•"/>
        <a:defRPr sz="2667" kern="1200">
          <a:solidFill>
            <a:schemeClr val="accent2"/>
          </a:solidFill>
          <a:latin typeface="Arial"/>
          <a:ea typeface="+mn-ea"/>
          <a:cs typeface="Arial"/>
        </a:defRPr>
      </a:lvl2pPr>
      <a:lvl3pPr marL="609585" indent="-224361" algn="l" defTabSz="609585" rtl="0" eaLnBrk="1" latinLnBrk="0" hangingPunct="1">
        <a:lnSpc>
          <a:spcPct val="95000"/>
        </a:lnSpc>
        <a:spcBef>
          <a:spcPts val="800"/>
        </a:spcBef>
        <a:buFont typeface="Lucida Grande"/>
        <a:buChar char="–"/>
        <a:tabLst/>
        <a:defRPr sz="2400" kern="1200">
          <a:solidFill>
            <a:schemeClr val="accent2"/>
          </a:solidFill>
          <a:latin typeface="Arial"/>
          <a:ea typeface="+mn-ea"/>
          <a:cs typeface="Arial"/>
        </a:defRPr>
      </a:lvl3pPr>
      <a:lvl4pPr marL="910144" indent="-224361" algn="l" defTabSz="609585" rtl="0" eaLnBrk="1" latinLnBrk="0" hangingPunct="1">
        <a:lnSpc>
          <a:spcPct val="95000"/>
        </a:lnSpc>
        <a:spcBef>
          <a:spcPts val="800"/>
        </a:spcBef>
        <a:buFont typeface="Arial"/>
        <a:buChar char="•"/>
        <a:defRPr lang="en-US" sz="2400" kern="1200" dirty="0" smtClean="0">
          <a:solidFill>
            <a:schemeClr val="accent2"/>
          </a:solidFill>
          <a:latin typeface="Arial"/>
          <a:ea typeface="+mn-ea"/>
          <a:cs typeface="Arial"/>
        </a:defRPr>
      </a:lvl4pPr>
      <a:lvl5pPr marL="2743131" indent="-304792" algn="l" defTabSz="609585" rtl="0" eaLnBrk="1" latinLnBrk="0" hangingPunct="1">
        <a:lnSpc>
          <a:spcPct val="95000"/>
        </a:lnSpc>
        <a:spcBef>
          <a:spcPts val="800"/>
        </a:spcBef>
        <a:buFont typeface="Arial"/>
        <a:buChar char="»"/>
        <a:defRPr sz="2400" kern="1200">
          <a:solidFill>
            <a:schemeClr val="accent2"/>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95889-4D90-4B07-9B33-6BD1618FD255}"/>
              </a:ext>
            </a:extLst>
          </p:cNvPr>
          <p:cNvSpPr>
            <a:spLocks noGrp="1"/>
          </p:cNvSpPr>
          <p:nvPr>
            <p:ph type="ctrTitle"/>
          </p:nvPr>
        </p:nvSpPr>
        <p:spPr>
          <a:xfrm>
            <a:off x="1353414" y="2284721"/>
            <a:ext cx="9895612" cy="1470025"/>
          </a:xfrm>
        </p:spPr>
        <p:txBody>
          <a:bodyPr>
            <a:normAutofit fontScale="90000"/>
          </a:bodyPr>
          <a:lstStyle/>
          <a:p>
            <a:br>
              <a:rPr lang="en-GB" b="0" dirty="0"/>
            </a:br>
            <a:r>
              <a:rPr lang="en-GB" sz="4400" dirty="0"/>
              <a:t>Effect of nintedanib in patients with limited and extensive systemic sclerosis-associated interstitial lung disease: data from the SENSCIS</a:t>
            </a:r>
            <a:r>
              <a:rPr lang="en-GB" sz="4400" baseline="30000" dirty="0"/>
              <a:t>® </a:t>
            </a:r>
            <a:r>
              <a:rPr lang="en-GB" sz="4400" dirty="0"/>
              <a:t>trial </a:t>
            </a:r>
          </a:p>
        </p:txBody>
      </p:sp>
      <p:sp>
        <p:nvSpPr>
          <p:cNvPr id="4" name="Text Placeholder 3">
            <a:extLst>
              <a:ext uri="{FF2B5EF4-FFF2-40B4-BE49-F238E27FC236}">
                <a16:creationId xmlns:a16="http://schemas.microsoft.com/office/drawing/2014/main" id="{827A19BB-8F4B-404C-BBF2-569C3292174B}"/>
              </a:ext>
            </a:extLst>
          </p:cNvPr>
          <p:cNvSpPr>
            <a:spLocks noGrp="1"/>
          </p:cNvSpPr>
          <p:nvPr>
            <p:ph type="body" sz="quarter" idx="13"/>
          </p:nvPr>
        </p:nvSpPr>
        <p:spPr>
          <a:xfrm>
            <a:off x="324714" y="6316662"/>
            <a:ext cx="10648086" cy="373063"/>
          </a:xfrm>
        </p:spPr>
        <p:txBody>
          <a:bodyPr/>
          <a:lstStyle/>
          <a:p>
            <a:r>
              <a:rPr lang="en-GB" sz="1400" dirty="0">
                <a:solidFill>
                  <a:schemeClr val="tx1"/>
                </a:solidFill>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392780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E42BE64-395D-41E4-A380-C2B12A17E265}"/>
              </a:ext>
            </a:extLst>
          </p:cNvPr>
          <p:cNvPicPr>
            <a:picLocks noChangeAspect="1"/>
          </p:cNvPicPr>
          <p:nvPr/>
        </p:nvPicPr>
        <p:blipFill rotWithShape="1">
          <a:blip r:embed="rId2"/>
          <a:srcRect b="10055"/>
          <a:stretch/>
        </p:blipFill>
        <p:spPr>
          <a:xfrm>
            <a:off x="1093203" y="983021"/>
            <a:ext cx="9974600" cy="5306707"/>
          </a:xfrm>
          <a:prstGeom prst="rect">
            <a:avLst/>
          </a:prstGeom>
        </p:spPr>
      </p:pic>
      <p:sp>
        <p:nvSpPr>
          <p:cNvPr id="2" name="Title 1">
            <a:extLst>
              <a:ext uri="{FF2B5EF4-FFF2-40B4-BE49-F238E27FC236}">
                <a16:creationId xmlns:a16="http://schemas.microsoft.com/office/drawing/2014/main" id="{8EF3E46A-DDA7-416C-92CD-AE19498D5299}"/>
              </a:ext>
            </a:extLst>
          </p:cNvPr>
          <p:cNvSpPr>
            <a:spLocks noGrp="1"/>
          </p:cNvSpPr>
          <p:nvPr>
            <p:ph type="title"/>
          </p:nvPr>
        </p:nvSpPr>
        <p:spPr>
          <a:xfrm>
            <a:off x="609600" y="274637"/>
            <a:ext cx="10972800" cy="1143000"/>
          </a:xfrm>
        </p:spPr>
        <p:txBody>
          <a:bodyPr>
            <a:normAutofit/>
          </a:bodyPr>
          <a:lstStyle/>
          <a:p>
            <a:r>
              <a:rPr lang="en-GB" dirty="0"/>
              <a:t>Rate of decline in FVC (mL/year) with nintedanib versus placebo</a:t>
            </a:r>
          </a:p>
        </p:txBody>
      </p:sp>
      <p:sp>
        <p:nvSpPr>
          <p:cNvPr id="5" name="TextBox 4">
            <a:extLst>
              <a:ext uri="{FF2B5EF4-FFF2-40B4-BE49-F238E27FC236}">
                <a16:creationId xmlns:a16="http://schemas.microsoft.com/office/drawing/2014/main" id="{9845A8AA-7F5A-454F-B7CD-09AF386FFC26}"/>
              </a:ext>
            </a:extLst>
          </p:cNvPr>
          <p:cNvSpPr txBox="1"/>
          <p:nvPr/>
        </p:nvSpPr>
        <p:spPr>
          <a:xfrm>
            <a:off x="355600" y="6203276"/>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433434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E4EF7-D56F-4B3B-BE50-8B9712108C27}"/>
              </a:ext>
            </a:extLst>
          </p:cNvPr>
          <p:cNvSpPr>
            <a:spLocks noGrp="1"/>
          </p:cNvSpPr>
          <p:nvPr>
            <p:ph type="title"/>
          </p:nvPr>
        </p:nvSpPr>
        <p:spPr>
          <a:xfrm>
            <a:off x="609600" y="217487"/>
            <a:ext cx="10972800" cy="1143000"/>
          </a:xfrm>
        </p:spPr>
        <p:txBody>
          <a:bodyPr/>
          <a:lstStyle/>
          <a:p>
            <a:r>
              <a:rPr lang="en-GB" dirty="0"/>
              <a:t>Categorical declines in FVC at week 52</a:t>
            </a:r>
          </a:p>
        </p:txBody>
      </p:sp>
      <p:pic>
        <p:nvPicPr>
          <p:cNvPr id="4" name="Picture 3">
            <a:extLst>
              <a:ext uri="{FF2B5EF4-FFF2-40B4-BE49-F238E27FC236}">
                <a16:creationId xmlns:a16="http://schemas.microsoft.com/office/drawing/2014/main" id="{73CA937B-517A-4EBD-BE9F-0C8002019DFE}"/>
              </a:ext>
            </a:extLst>
          </p:cNvPr>
          <p:cNvPicPr>
            <a:picLocks noChangeAspect="1"/>
          </p:cNvPicPr>
          <p:nvPr/>
        </p:nvPicPr>
        <p:blipFill rotWithShape="1">
          <a:blip r:embed="rId2"/>
          <a:srcRect b="7282"/>
          <a:stretch/>
        </p:blipFill>
        <p:spPr>
          <a:xfrm>
            <a:off x="859972" y="1178151"/>
            <a:ext cx="9960429" cy="4912009"/>
          </a:xfrm>
          <a:prstGeom prst="rect">
            <a:avLst/>
          </a:prstGeom>
        </p:spPr>
      </p:pic>
      <p:sp>
        <p:nvSpPr>
          <p:cNvPr id="6" name="TextBox 5">
            <a:extLst>
              <a:ext uri="{FF2B5EF4-FFF2-40B4-BE49-F238E27FC236}">
                <a16:creationId xmlns:a16="http://schemas.microsoft.com/office/drawing/2014/main" id="{9E9A2570-EA75-4019-80EC-7838575F0320}"/>
              </a:ext>
            </a:extLst>
          </p:cNvPr>
          <p:cNvSpPr txBox="1"/>
          <p:nvPr/>
        </p:nvSpPr>
        <p:spPr>
          <a:xfrm>
            <a:off x="355600" y="6037020"/>
            <a:ext cx="11836400" cy="600164"/>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Missing data were imputed using a worst value carried forward approach.</a:t>
            </a:r>
          </a:p>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819749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966A5-4364-41E9-9630-06B6EBE08607}"/>
              </a:ext>
            </a:extLst>
          </p:cNvPr>
          <p:cNvSpPr>
            <a:spLocks noGrp="1"/>
          </p:cNvSpPr>
          <p:nvPr>
            <p:ph type="title"/>
          </p:nvPr>
        </p:nvSpPr>
        <p:spPr/>
        <p:txBody>
          <a:bodyPr/>
          <a:lstStyle/>
          <a:p>
            <a:r>
              <a:rPr lang="en-GB" dirty="0"/>
              <a:t>Proportion of subjects who had an absolute decline in FVC ≥10% predicted or died over 52 weeks</a:t>
            </a:r>
          </a:p>
        </p:txBody>
      </p:sp>
      <p:pic>
        <p:nvPicPr>
          <p:cNvPr id="4" name="Picture 3">
            <a:extLst>
              <a:ext uri="{FF2B5EF4-FFF2-40B4-BE49-F238E27FC236}">
                <a16:creationId xmlns:a16="http://schemas.microsoft.com/office/drawing/2014/main" id="{1B11A63D-8C00-4207-9491-EFD86C523DE0}"/>
              </a:ext>
            </a:extLst>
          </p:cNvPr>
          <p:cNvPicPr>
            <a:picLocks noChangeAspect="1"/>
          </p:cNvPicPr>
          <p:nvPr/>
        </p:nvPicPr>
        <p:blipFill rotWithShape="1">
          <a:blip r:embed="rId2"/>
          <a:srcRect b="12848"/>
          <a:stretch/>
        </p:blipFill>
        <p:spPr>
          <a:xfrm>
            <a:off x="0" y="1773497"/>
            <a:ext cx="12192000" cy="2885589"/>
          </a:xfrm>
          <a:prstGeom prst="roundRect">
            <a:avLst/>
          </a:prstGeom>
        </p:spPr>
      </p:pic>
      <p:sp>
        <p:nvSpPr>
          <p:cNvPr id="8" name="TextBox 7">
            <a:extLst>
              <a:ext uri="{FF2B5EF4-FFF2-40B4-BE49-F238E27FC236}">
                <a16:creationId xmlns:a16="http://schemas.microsoft.com/office/drawing/2014/main" id="{9F3AAB3D-547B-4A36-AC18-60CDBB772061}"/>
              </a:ext>
            </a:extLst>
          </p:cNvPr>
          <p:cNvSpPr txBox="1"/>
          <p:nvPr/>
        </p:nvSpPr>
        <p:spPr>
          <a:xfrm>
            <a:off x="355600" y="6037020"/>
            <a:ext cx="11836400" cy="600164"/>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Treatment-by-subgroup interaction p=0.98. Missing data were imputed using a worst value carried forward approach. </a:t>
            </a:r>
          </a:p>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3201508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3874-D883-4736-A53A-7DB49B8DE868}"/>
              </a:ext>
            </a:extLst>
          </p:cNvPr>
          <p:cNvSpPr>
            <a:spLocks noGrp="1"/>
          </p:cNvSpPr>
          <p:nvPr>
            <p:ph type="title"/>
          </p:nvPr>
        </p:nvSpPr>
        <p:spPr/>
        <p:txBody>
          <a:bodyPr/>
          <a:lstStyle/>
          <a:p>
            <a:r>
              <a:rPr lang="en-GB" dirty="0"/>
              <a:t>Adverse events</a:t>
            </a:r>
          </a:p>
        </p:txBody>
      </p:sp>
      <p:graphicFrame>
        <p:nvGraphicFramePr>
          <p:cNvPr id="5" name="Content Placeholder 4">
            <a:extLst>
              <a:ext uri="{FF2B5EF4-FFF2-40B4-BE49-F238E27FC236}">
                <a16:creationId xmlns:a16="http://schemas.microsoft.com/office/drawing/2014/main" id="{CA4517C4-23EB-484E-BA7E-B82F123B20B1}"/>
              </a:ext>
            </a:extLst>
          </p:cNvPr>
          <p:cNvGraphicFramePr>
            <a:graphicFrameLocks noGrp="1"/>
          </p:cNvGraphicFramePr>
          <p:nvPr>
            <p:ph sz="quarter" idx="10"/>
            <p:extLst>
              <p:ext uri="{D42A27DB-BD31-4B8C-83A1-F6EECF244321}">
                <p14:modId xmlns:p14="http://schemas.microsoft.com/office/powerpoint/2010/main" val="25249520"/>
              </p:ext>
            </p:extLst>
          </p:nvPr>
        </p:nvGraphicFramePr>
        <p:xfrm>
          <a:off x="574357" y="1258788"/>
          <a:ext cx="10993756" cy="4278422"/>
        </p:xfrm>
        <a:graphic>
          <a:graphicData uri="http://schemas.openxmlformats.org/drawingml/2006/table">
            <a:tbl>
              <a:tblPr firstRow="1" bandRow="1">
                <a:tableStyleId>{21E4AEA4-8DFA-4A89-87EB-49C32662AFE0}</a:tableStyleId>
              </a:tblPr>
              <a:tblGrid>
                <a:gridCol w="2971800">
                  <a:extLst>
                    <a:ext uri="{9D8B030D-6E8A-4147-A177-3AD203B41FA5}">
                      <a16:colId xmlns:a16="http://schemas.microsoft.com/office/drawing/2014/main" val="2993118201"/>
                    </a:ext>
                  </a:extLst>
                </a:gridCol>
                <a:gridCol w="2005489">
                  <a:extLst>
                    <a:ext uri="{9D8B030D-6E8A-4147-A177-3AD203B41FA5}">
                      <a16:colId xmlns:a16="http://schemas.microsoft.com/office/drawing/2014/main" val="1614253139"/>
                    </a:ext>
                  </a:extLst>
                </a:gridCol>
                <a:gridCol w="2005489">
                  <a:extLst>
                    <a:ext uri="{9D8B030D-6E8A-4147-A177-3AD203B41FA5}">
                      <a16:colId xmlns:a16="http://schemas.microsoft.com/office/drawing/2014/main" val="4064549361"/>
                    </a:ext>
                  </a:extLst>
                </a:gridCol>
                <a:gridCol w="2005489">
                  <a:extLst>
                    <a:ext uri="{9D8B030D-6E8A-4147-A177-3AD203B41FA5}">
                      <a16:colId xmlns:a16="http://schemas.microsoft.com/office/drawing/2014/main" val="2076017197"/>
                    </a:ext>
                  </a:extLst>
                </a:gridCol>
                <a:gridCol w="2005489">
                  <a:extLst>
                    <a:ext uri="{9D8B030D-6E8A-4147-A177-3AD203B41FA5}">
                      <a16:colId xmlns:a16="http://schemas.microsoft.com/office/drawing/2014/main" val="1752861179"/>
                    </a:ext>
                  </a:extLst>
                </a:gridCol>
              </a:tblGrid>
              <a:tr h="324000">
                <a:tc rowSpan="2">
                  <a:txBody>
                    <a:bodyPr/>
                    <a:lstStyle/>
                    <a:p>
                      <a:pPr>
                        <a:lnSpc>
                          <a:spcPct val="115000"/>
                        </a:lnSpc>
                        <a:spcAft>
                          <a:spcPts val="0"/>
                        </a:spcAft>
                      </a:pPr>
                      <a:r>
                        <a:rPr lang="en-GB" sz="1500" dirty="0">
                          <a:effectLst/>
                          <a:latin typeface="Arial" panose="020B0604020202020204" pitchFamily="34" charset="0"/>
                          <a:cs typeface="Arial" panose="020B0604020202020204" pitchFamily="34" charset="0"/>
                        </a:rPr>
                        <a:t> </a:t>
                      </a:r>
                      <a:endParaRPr lang="en-GB" sz="150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0"/>
                        </a:spcAft>
                      </a:pPr>
                      <a:r>
                        <a:rPr lang="en-GB" sz="1500" b="1" dirty="0">
                          <a:solidFill>
                            <a:schemeClr val="bg1"/>
                          </a:solidFill>
                          <a:effectLst/>
                          <a:latin typeface="Arial" panose="020B0604020202020204" pitchFamily="34" charset="0"/>
                          <a:cs typeface="Arial" panose="020B0604020202020204" pitchFamily="34" charset="0"/>
                        </a:rPr>
                        <a:t> </a:t>
                      </a:r>
                      <a:endParaRPr lang="en-GB" sz="15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Extensive ILD</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tc gridSpan="2">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Limited ILD</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4042901718"/>
                  </a:ext>
                </a:extLst>
              </a:tr>
              <a:tr h="324000">
                <a:tc vMerge="1">
                  <a:txBody>
                    <a:bodyPr/>
                    <a:lstStyle/>
                    <a:p>
                      <a:pPr>
                        <a:lnSpc>
                          <a:spcPct val="115000"/>
                        </a:lnSpc>
                        <a:spcAft>
                          <a:spcPts val="0"/>
                        </a:spcAft>
                      </a:pPr>
                      <a:endParaRPr lang="en-GB"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GB" sz="1500" b="1" dirty="0">
                          <a:solidFill>
                            <a:schemeClr val="bg1"/>
                          </a:solidFill>
                          <a:effectLst/>
                          <a:latin typeface="Arial" panose="020B0604020202020204" pitchFamily="34" charset="0"/>
                          <a:cs typeface="Arial" panose="020B0604020202020204" pitchFamily="34" charset="0"/>
                        </a:rPr>
                        <a:t>Nintedanib (n=180)</a:t>
                      </a:r>
                      <a:endParaRPr lang="en-GB" sz="15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GB" sz="1500" b="1" dirty="0">
                          <a:solidFill>
                            <a:schemeClr val="bg1"/>
                          </a:solidFill>
                          <a:effectLst/>
                          <a:latin typeface="Arial" panose="020B0604020202020204" pitchFamily="34" charset="0"/>
                          <a:cs typeface="Arial" panose="020B0604020202020204" pitchFamily="34" charset="0"/>
                        </a:rPr>
                        <a:t>Placebo (n=178)</a:t>
                      </a:r>
                      <a:endParaRPr lang="en-GB" sz="15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GB" sz="1500" b="1" dirty="0">
                          <a:solidFill>
                            <a:schemeClr val="bg1"/>
                          </a:solidFill>
                          <a:effectLst/>
                          <a:latin typeface="Arial" panose="020B0604020202020204" pitchFamily="34" charset="0"/>
                          <a:cs typeface="Arial" panose="020B0604020202020204" pitchFamily="34" charset="0"/>
                        </a:rPr>
                        <a:t>Nintedanib (n=108)</a:t>
                      </a:r>
                      <a:endParaRPr lang="en-GB" sz="15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GB" sz="1500" b="1" dirty="0">
                          <a:solidFill>
                            <a:schemeClr val="bg1"/>
                          </a:solidFill>
                          <a:effectLst/>
                          <a:latin typeface="Arial" panose="020B0604020202020204" pitchFamily="34" charset="0"/>
                          <a:cs typeface="Arial" panose="020B0604020202020204" pitchFamily="34" charset="0"/>
                        </a:rPr>
                        <a:t>Placebo (n=110)</a:t>
                      </a:r>
                      <a:endParaRPr lang="en-GB" sz="15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3396610039"/>
                  </a:ext>
                </a:extLst>
              </a:tr>
              <a:tr h="0">
                <a:tc>
                  <a:txBody>
                    <a:bodyPr/>
                    <a:lstStyle/>
                    <a:p>
                      <a:pPr>
                        <a:lnSpc>
                          <a:spcPct val="115000"/>
                        </a:lnSpc>
                        <a:spcAft>
                          <a:spcPts val="0"/>
                        </a:spcAft>
                      </a:pPr>
                      <a:r>
                        <a:rPr lang="en-GB" sz="1500">
                          <a:effectLst/>
                          <a:latin typeface="Arial" panose="020B0604020202020204" pitchFamily="34" charset="0"/>
                          <a:cs typeface="Arial" panose="020B0604020202020204" pitchFamily="34" charset="0"/>
                        </a:rPr>
                        <a:t>Most frequent adverse events*</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bg1"/>
                      </a:solidFill>
                      <a:prstDash val="solid"/>
                      <a:round/>
                      <a:headEnd type="none" w="med" len="med"/>
                      <a:tailEnd type="none" w="med" len="med"/>
                    </a:lnT>
                  </a:tcPr>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 </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 </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 </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 </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723437698"/>
                  </a:ext>
                </a:extLst>
              </a:tr>
              <a:tr h="0">
                <a:tc>
                  <a:txBody>
                    <a:bodyPr/>
                    <a:lstStyle/>
                    <a:p>
                      <a:pPr marL="197485">
                        <a:lnSpc>
                          <a:spcPct val="115000"/>
                        </a:lnSpc>
                        <a:spcAft>
                          <a:spcPts val="0"/>
                        </a:spcAft>
                      </a:pPr>
                      <a:r>
                        <a:rPr lang="en-GB" sz="1500" dirty="0" err="1">
                          <a:effectLst/>
                          <a:latin typeface="Arial" panose="020B0604020202020204" pitchFamily="34" charset="0"/>
                          <a:cs typeface="Arial" panose="020B0604020202020204" pitchFamily="34" charset="0"/>
                        </a:rPr>
                        <a:t>Diarrhea</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140 (77.8)</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50 (28.1)</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78 (72.2)</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41 (37.3)</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09129478"/>
                  </a:ext>
                </a:extLst>
              </a:tr>
              <a:tr h="0">
                <a:tc>
                  <a:txBody>
                    <a:bodyPr/>
                    <a:lstStyle/>
                    <a:p>
                      <a:pPr marL="197485">
                        <a:lnSpc>
                          <a:spcPct val="115000"/>
                        </a:lnSpc>
                        <a:spcAft>
                          <a:spcPts val="0"/>
                        </a:spcAft>
                      </a:pPr>
                      <a:r>
                        <a:rPr lang="en-GB" sz="1500" dirty="0">
                          <a:effectLst/>
                          <a:latin typeface="Arial" panose="020B0604020202020204" pitchFamily="34" charset="0"/>
                          <a:cs typeface="Arial" panose="020B0604020202020204" pitchFamily="34" charset="0"/>
                        </a:rPr>
                        <a:t>Nausea</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52 (28.9)</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21 (11.8)</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39 (36.1)</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18 (16.4)</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42519"/>
                  </a:ext>
                </a:extLst>
              </a:tr>
              <a:tr h="0">
                <a:tc>
                  <a:txBody>
                    <a:bodyPr/>
                    <a:lstStyle/>
                    <a:p>
                      <a:pPr marL="197485">
                        <a:lnSpc>
                          <a:spcPct val="115000"/>
                        </a:lnSpc>
                        <a:spcAft>
                          <a:spcPts val="0"/>
                        </a:spcAft>
                      </a:pPr>
                      <a:r>
                        <a:rPr lang="en-GB" sz="1500" dirty="0">
                          <a:effectLst/>
                          <a:latin typeface="Arial" panose="020B0604020202020204" pitchFamily="34" charset="0"/>
                          <a:cs typeface="Arial" panose="020B0604020202020204" pitchFamily="34" charset="0"/>
                        </a:rPr>
                        <a:t>Vomiting</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40 (22.2)</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19 (10.7)</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31 (28.7)</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11 (10.0)</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7383936"/>
                  </a:ext>
                </a:extLst>
              </a:tr>
              <a:tr h="0">
                <a:tc>
                  <a:txBody>
                    <a:bodyPr/>
                    <a:lstStyle/>
                    <a:p>
                      <a:pPr marL="197485">
                        <a:lnSpc>
                          <a:spcPct val="115000"/>
                        </a:lnSpc>
                        <a:spcAft>
                          <a:spcPts val="0"/>
                        </a:spcAft>
                      </a:pPr>
                      <a:r>
                        <a:rPr lang="en-GB" sz="1500" dirty="0">
                          <a:effectLst/>
                          <a:latin typeface="Arial" panose="020B0604020202020204" pitchFamily="34" charset="0"/>
                          <a:cs typeface="Arial" panose="020B0604020202020204" pitchFamily="34" charset="0"/>
                        </a:rPr>
                        <a:t>Skin ulcer</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30 (16.7)</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30 (16.9)</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23 (21.3)</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20 (18.2)</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349651541"/>
                  </a:ext>
                </a:extLst>
              </a:tr>
              <a:tr h="0">
                <a:tc>
                  <a:txBody>
                    <a:bodyPr/>
                    <a:lstStyle/>
                    <a:p>
                      <a:pPr marL="197485">
                        <a:lnSpc>
                          <a:spcPct val="115000"/>
                        </a:lnSpc>
                        <a:spcAft>
                          <a:spcPts val="0"/>
                        </a:spcAft>
                      </a:pPr>
                      <a:r>
                        <a:rPr lang="en-GB" sz="1500" dirty="0">
                          <a:effectLst/>
                          <a:latin typeface="Arial" panose="020B0604020202020204" pitchFamily="34" charset="0"/>
                          <a:cs typeface="Arial" panose="020B0604020202020204" pitchFamily="34" charset="0"/>
                        </a:rPr>
                        <a:t>Nasopharyngitis</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24 (13.3)</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29 (16.3)</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12 (11.1)</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20 (18.2)</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08600585"/>
                  </a:ext>
                </a:extLst>
              </a:tr>
              <a:tr h="0">
                <a:tc>
                  <a:txBody>
                    <a:bodyPr/>
                    <a:lstStyle/>
                    <a:p>
                      <a:pPr marL="197485">
                        <a:lnSpc>
                          <a:spcPct val="115000"/>
                        </a:lnSpc>
                        <a:spcAft>
                          <a:spcPts val="0"/>
                        </a:spcAft>
                      </a:pPr>
                      <a:r>
                        <a:rPr lang="en-GB" sz="1500" dirty="0">
                          <a:effectLst/>
                          <a:latin typeface="Arial" panose="020B0604020202020204" pitchFamily="34" charset="0"/>
                          <a:cs typeface="Arial" panose="020B0604020202020204" pitchFamily="34" charset="0"/>
                        </a:rPr>
                        <a:t>Weight decreased</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24 (13.3)</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9 (5.1)</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10 (9.3)</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3 (2.7)</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4987568"/>
                  </a:ext>
                </a:extLst>
              </a:tr>
              <a:tr h="0">
                <a:tc>
                  <a:txBody>
                    <a:bodyPr/>
                    <a:lstStyle/>
                    <a:p>
                      <a:pPr marL="197485">
                        <a:lnSpc>
                          <a:spcPct val="115000"/>
                        </a:lnSpc>
                        <a:spcAft>
                          <a:spcPts val="0"/>
                        </a:spcAft>
                      </a:pPr>
                      <a:r>
                        <a:rPr lang="en-GB" sz="1500" dirty="0">
                          <a:effectLst/>
                          <a:latin typeface="Arial" panose="020B0604020202020204" pitchFamily="34" charset="0"/>
                          <a:cs typeface="Arial" panose="020B0604020202020204" pitchFamily="34" charset="0"/>
                        </a:rPr>
                        <a:t>Cough</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22 (12.2)</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33 (18.5)</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12 (11.1)</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19 (17.3)</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48883151"/>
                  </a:ext>
                </a:extLst>
              </a:tr>
              <a:tr h="0">
                <a:tc>
                  <a:txBody>
                    <a:bodyPr/>
                    <a:lstStyle/>
                    <a:p>
                      <a:pPr marL="197485">
                        <a:lnSpc>
                          <a:spcPct val="115000"/>
                        </a:lnSpc>
                        <a:spcAft>
                          <a:spcPts val="0"/>
                        </a:spcAft>
                      </a:pPr>
                      <a:r>
                        <a:rPr lang="en-GB" sz="1500" dirty="0">
                          <a:effectLst/>
                          <a:latin typeface="Arial" panose="020B0604020202020204" pitchFamily="34" charset="0"/>
                          <a:cs typeface="Arial" panose="020B0604020202020204" pitchFamily="34" charset="0"/>
                        </a:rPr>
                        <a:t>Upper respiratory tract infection</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0" marT="0" marB="0" anchor="ctr"/>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20 (11.1)</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22 (12.4)</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13 (12.0)</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13 (11.8)</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07300763"/>
                  </a:ext>
                </a:extLst>
              </a:tr>
              <a:tr h="0">
                <a:tc>
                  <a:txBody>
                    <a:bodyPr/>
                    <a:lstStyle/>
                    <a:p>
                      <a:pPr marL="197485">
                        <a:lnSpc>
                          <a:spcPct val="115000"/>
                        </a:lnSpc>
                        <a:spcAft>
                          <a:spcPts val="0"/>
                        </a:spcAft>
                      </a:pPr>
                      <a:r>
                        <a:rPr lang="en-GB" sz="1500" dirty="0">
                          <a:effectLst/>
                          <a:latin typeface="Arial" panose="020B0604020202020204" pitchFamily="34" charset="0"/>
                          <a:cs typeface="Arial" panose="020B0604020202020204" pitchFamily="34" charset="0"/>
                        </a:rPr>
                        <a:t>Fatigue</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17 (9.4)</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11 (6.2)</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14 (13.0)</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9 (8.2)</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70582183"/>
                  </a:ext>
                </a:extLst>
              </a:tr>
              <a:tr h="0">
                <a:tc>
                  <a:txBody>
                    <a:bodyPr/>
                    <a:lstStyle/>
                    <a:p>
                      <a:pPr marL="197485">
                        <a:lnSpc>
                          <a:spcPct val="115000"/>
                        </a:lnSpc>
                        <a:spcAft>
                          <a:spcPts val="0"/>
                        </a:spcAft>
                      </a:pPr>
                      <a:r>
                        <a:rPr lang="en-GB" sz="1500" dirty="0">
                          <a:effectLst/>
                          <a:latin typeface="Arial" panose="020B0604020202020204" pitchFamily="34" charset="0"/>
                          <a:cs typeface="Arial" panose="020B0604020202020204" pitchFamily="34" charset="0"/>
                        </a:rPr>
                        <a:t>Abdominal pain</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16 (8.9)</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11 (6.2)</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17 (15.7)</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10 (9.1)</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83267698"/>
                  </a:ext>
                </a:extLst>
              </a:tr>
              <a:tr h="0">
                <a:tc>
                  <a:txBody>
                    <a:bodyPr/>
                    <a:lstStyle/>
                    <a:p>
                      <a:pPr>
                        <a:lnSpc>
                          <a:spcPct val="115000"/>
                        </a:lnSpc>
                        <a:spcAft>
                          <a:spcPts val="0"/>
                        </a:spcAft>
                      </a:pPr>
                      <a:r>
                        <a:rPr lang="en-GB" sz="1500" dirty="0">
                          <a:effectLst/>
                          <a:latin typeface="Arial" panose="020B0604020202020204" pitchFamily="34" charset="0"/>
                          <a:cs typeface="Arial" panose="020B0604020202020204" pitchFamily="34" charset="0"/>
                        </a:rPr>
                        <a:t>Adverse event(s) leading to treatment discontinuation  </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30 (16.7)</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16 (9.0)</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16 (14.8)</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9 (8.2)</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05375651"/>
                  </a:ext>
                </a:extLst>
              </a:tr>
              <a:tr h="0">
                <a:tc>
                  <a:txBody>
                    <a:bodyPr/>
                    <a:lstStyle/>
                    <a:p>
                      <a:pPr>
                        <a:lnSpc>
                          <a:spcPct val="115000"/>
                        </a:lnSpc>
                        <a:spcAft>
                          <a:spcPts val="0"/>
                        </a:spcAft>
                      </a:pPr>
                      <a:r>
                        <a:rPr lang="en-GB" sz="1500" dirty="0">
                          <a:effectLst/>
                          <a:latin typeface="Arial" panose="020B0604020202020204" pitchFamily="34" charset="0"/>
                          <a:cs typeface="Arial" panose="020B0604020202020204" pitchFamily="34" charset="0"/>
                        </a:rPr>
                        <a:t>Serious adverse event(s)</a:t>
                      </a:r>
                      <a:r>
                        <a:rPr lang="en-GB" sz="1500" baseline="30000" dirty="0">
                          <a:effectLst/>
                          <a:latin typeface="Arial" panose="020B0604020202020204" pitchFamily="34" charset="0"/>
                          <a:cs typeface="Arial" panose="020B0604020202020204" pitchFamily="34" charset="0"/>
                        </a:rPr>
                        <a:t>†</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42 (23.3)</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43 (24.2)</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27 (25.0)</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19 (17.3)</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55723352"/>
                  </a:ext>
                </a:extLst>
              </a:tr>
              <a:tr h="0">
                <a:tc>
                  <a:txBody>
                    <a:bodyPr/>
                    <a:lstStyle/>
                    <a:p>
                      <a:pPr marL="0" indent="174625">
                        <a:lnSpc>
                          <a:spcPct val="115000"/>
                        </a:lnSpc>
                        <a:spcAft>
                          <a:spcPts val="0"/>
                        </a:spcAft>
                      </a:pPr>
                      <a:r>
                        <a:rPr lang="en-GB" sz="1500" dirty="0">
                          <a:effectLst/>
                          <a:latin typeface="Arial" panose="020B0604020202020204" pitchFamily="34" charset="0"/>
                          <a:cs typeface="Arial" panose="020B0604020202020204" pitchFamily="34" charset="0"/>
                        </a:rPr>
                        <a:t> Fatal adverse event </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en-GB" sz="1500">
                          <a:effectLst/>
                          <a:latin typeface="Arial" panose="020B0604020202020204" pitchFamily="34" charset="0"/>
                          <a:cs typeface="Arial" panose="020B0604020202020204" pitchFamily="34" charset="0"/>
                        </a:rPr>
                        <a:t>4 (2.2)</a:t>
                      </a:r>
                      <a:endParaRPr lang="en-GB" sz="1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3 (1.7)</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 (0.9)</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n-GB" sz="1500" dirty="0">
                          <a:effectLst/>
                          <a:latin typeface="Arial" panose="020B0604020202020204" pitchFamily="34" charset="0"/>
                          <a:cs typeface="Arial" panose="020B0604020202020204" pitchFamily="34" charset="0"/>
                        </a:rPr>
                        <a:t>1 (0.9)</a:t>
                      </a: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2680343"/>
                  </a:ext>
                </a:extLst>
              </a:tr>
            </a:tbl>
          </a:graphicData>
        </a:graphic>
      </p:graphicFrame>
      <p:sp>
        <p:nvSpPr>
          <p:cNvPr id="6" name="TextBox 5">
            <a:extLst>
              <a:ext uri="{FF2B5EF4-FFF2-40B4-BE49-F238E27FC236}">
                <a16:creationId xmlns:a16="http://schemas.microsoft.com/office/drawing/2014/main" id="{82B0CFE7-9D99-4EDB-8727-E409E74965B9}"/>
              </a:ext>
            </a:extLst>
          </p:cNvPr>
          <p:cNvSpPr txBox="1"/>
          <p:nvPr/>
        </p:nvSpPr>
        <p:spPr>
          <a:xfrm>
            <a:off x="495464" y="5619574"/>
            <a:ext cx="10972800" cy="1015663"/>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Data are n (%) of subjects with ≥1 such adverse event reported over 52 weeks (or until 28 days after last trial drug intake for subjects who discontinued trial drug before week 52). </a:t>
            </a:r>
          </a:p>
          <a:p>
            <a:r>
              <a:rPr lang="en-GB" sz="1000" dirty="0">
                <a:latin typeface="Arial" panose="020B0604020202020204" pitchFamily="34" charset="0"/>
                <a:cs typeface="Arial" panose="020B0604020202020204" pitchFamily="34" charset="0"/>
              </a:rPr>
              <a:t>Adverse events were coded based on preferred terms in the Medical Dictionary for Regulatory Activities (MedDRA). *Reported in &gt;10% of the overall population. </a:t>
            </a:r>
          </a:p>
          <a:p>
            <a:r>
              <a:rPr lang="en-GB" sz="1000" baseline="30000" dirty="0">
                <a:latin typeface="Arial" panose="020B0604020202020204" pitchFamily="34" charset="0"/>
                <a:cs typeface="Arial" panose="020B0604020202020204" pitchFamily="34" charset="0"/>
              </a:rPr>
              <a:t>†</a:t>
            </a:r>
            <a:r>
              <a:rPr lang="en-GB" sz="1000" dirty="0">
                <a:latin typeface="Arial" panose="020B0604020202020204" pitchFamily="34" charset="0"/>
                <a:cs typeface="Arial" panose="020B0604020202020204" pitchFamily="34" charset="0"/>
              </a:rPr>
              <a:t>Adverse event that resulted in death, was life-threatening, resulted in hospitalization or prolongation of hospitalization, resulted in persistent or clinically significant disability or incapacity, was a congenital anomaly or birth defect, or was deemed to be serious for any other reason.</a:t>
            </a:r>
          </a:p>
          <a:p>
            <a:r>
              <a:rPr lang="en-GB" sz="10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4142612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0080-EC0F-474D-9A4A-3FFCA33CFB28}"/>
              </a:ext>
            </a:extLst>
          </p:cNvPr>
          <p:cNvSpPr>
            <a:spLocks noGrp="1"/>
          </p:cNvSpPr>
          <p:nvPr>
            <p:ph type="title"/>
          </p:nvPr>
        </p:nvSpPr>
        <p:spPr/>
        <p:txBody>
          <a:bodyPr/>
          <a:lstStyle/>
          <a:p>
            <a:r>
              <a:rPr lang="en-GB" dirty="0"/>
              <a:t>Conclusions</a:t>
            </a:r>
          </a:p>
        </p:txBody>
      </p:sp>
      <p:sp>
        <p:nvSpPr>
          <p:cNvPr id="4" name="Rectangle: Rounded Corners 3">
            <a:extLst>
              <a:ext uri="{FF2B5EF4-FFF2-40B4-BE49-F238E27FC236}">
                <a16:creationId xmlns:a16="http://schemas.microsoft.com/office/drawing/2014/main" id="{9D3C4381-D05B-4F20-A4CD-7D7D2B1EBFA4}"/>
              </a:ext>
            </a:extLst>
          </p:cNvPr>
          <p:cNvSpPr/>
          <p:nvPr/>
        </p:nvSpPr>
        <p:spPr>
          <a:xfrm>
            <a:off x="682171" y="1700213"/>
            <a:ext cx="10972800" cy="3938587"/>
          </a:xfrm>
          <a:prstGeom prst="roundRect">
            <a:avLst/>
          </a:prstGeom>
          <a:solidFill>
            <a:srgbClr val="DBE6F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GB" sz="2400" dirty="0">
                <a:solidFill>
                  <a:schemeClr val="accent2"/>
                </a:solidFill>
                <a:latin typeface="Arial"/>
                <a:cs typeface="Arial"/>
              </a:rPr>
              <a:t>In the SENSCIS trial in subjects with SSc-ILD, the rate of decline in FVC      in the placebo group was numerically greater in subjects with an             extent of fibrotic ILD on HRCT ≥30% than &lt;30% and with                          FVC &lt;70% than ≥70% predicted at baseline</a:t>
            </a:r>
          </a:p>
          <a:p>
            <a:pPr marL="342900" indent="-342900">
              <a:buFont typeface="Arial" panose="020B0604020202020204" pitchFamily="34" charset="0"/>
              <a:buChar char="•"/>
            </a:pPr>
            <a:endParaRPr lang="en-GB" sz="2400" dirty="0">
              <a:solidFill>
                <a:schemeClr val="accent2"/>
              </a:solidFill>
              <a:latin typeface="Arial"/>
              <a:cs typeface="Arial"/>
            </a:endParaRPr>
          </a:p>
          <a:p>
            <a:pPr marL="342900" indent="-342900">
              <a:buFont typeface="Arial" panose="020B0604020202020204" pitchFamily="34" charset="0"/>
              <a:buChar char="•"/>
            </a:pPr>
            <a:r>
              <a:rPr lang="en-GB" sz="2400" dirty="0">
                <a:solidFill>
                  <a:schemeClr val="accent2"/>
                </a:solidFill>
                <a:latin typeface="Arial"/>
                <a:cs typeface="Arial"/>
              </a:rPr>
              <a:t>Nintedanib reduced the rate of decline in FVC both in subjects with    extensive ILD and limited ILD at baseline.</a:t>
            </a:r>
          </a:p>
        </p:txBody>
      </p:sp>
      <p:sp>
        <p:nvSpPr>
          <p:cNvPr id="5" name="TextBox 4">
            <a:extLst>
              <a:ext uri="{FF2B5EF4-FFF2-40B4-BE49-F238E27FC236}">
                <a16:creationId xmlns:a16="http://schemas.microsoft.com/office/drawing/2014/main" id="{6C8FDC6F-1697-4D99-937D-240557F7A736}"/>
              </a:ext>
            </a:extLst>
          </p:cNvPr>
          <p:cNvSpPr txBox="1"/>
          <p:nvPr/>
        </p:nvSpPr>
        <p:spPr>
          <a:xfrm>
            <a:off x="355600" y="6203276"/>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150049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4CD5-7608-41DF-AD11-869E44711CF4}"/>
              </a:ext>
            </a:extLst>
          </p:cNvPr>
          <p:cNvSpPr>
            <a:spLocks noGrp="1"/>
          </p:cNvSpPr>
          <p:nvPr>
            <p:ph type="title"/>
          </p:nvPr>
        </p:nvSpPr>
        <p:spPr/>
        <p:txBody>
          <a:bodyPr/>
          <a:lstStyle/>
          <a:p>
            <a:r>
              <a:rPr lang="en-GB" dirty="0"/>
              <a:t>Acknowledgements</a:t>
            </a:r>
          </a:p>
        </p:txBody>
      </p:sp>
      <p:sp>
        <p:nvSpPr>
          <p:cNvPr id="3" name="Content Placeholder 2">
            <a:extLst>
              <a:ext uri="{FF2B5EF4-FFF2-40B4-BE49-F238E27FC236}">
                <a16:creationId xmlns:a16="http://schemas.microsoft.com/office/drawing/2014/main" id="{7B4A16B4-FAAA-40C2-A616-7E15EA54ACDB}"/>
              </a:ext>
            </a:extLst>
          </p:cNvPr>
          <p:cNvSpPr>
            <a:spLocks noGrp="1"/>
          </p:cNvSpPr>
          <p:nvPr>
            <p:ph sz="quarter" idx="10"/>
          </p:nvPr>
        </p:nvSpPr>
        <p:spPr/>
        <p:txBody>
          <a:bodyPr>
            <a:noAutofit/>
          </a:bodyPr>
          <a:lstStyle/>
          <a:p>
            <a:pPr lvl="1"/>
            <a:r>
              <a:rPr lang="en-GB" sz="2400" dirty="0"/>
              <a:t>The SENSCIS trial was funded by Boehringer Ingelheim</a:t>
            </a:r>
          </a:p>
          <a:p>
            <a:pPr lvl="1"/>
            <a:endParaRPr lang="en-GB" sz="2400" dirty="0"/>
          </a:p>
          <a:p>
            <a:pPr lvl="1"/>
            <a:r>
              <a:rPr lang="en-GB" sz="2400" dirty="0"/>
              <a:t>Editorial and formatting assistance, supported financially by Boehringer Ingelheim, was provided by Elizabeth Ng and Wendy Morris of </a:t>
            </a:r>
            <a:r>
              <a:rPr lang="en-GB" sz="2400" dirty="0" err="1"/>
              <a:t>FleishmanHillard</a:t>
            </a:r>
            <a:r>
              <a:rPr lang="en-GB" sz="2400" dirty="0"/>
              <a:t> </a:t>
            </a:r>
            <a:r>
              <a:rPr lang="en-GB" sz="2400" dirty="0" err="1"/>
              <a:t>Fishburn</a:t>
            </a:r>
            <a:r>
              <a:rPr lang="en-GB" sz="2400" dirty="0"/>
              <a:t>, London, UK, during preparation of the poster on which these slides were based. The authors were fully responsible for all content and editorial decisions, were involved at all stages of poster development and have approved the final version. The authors received no direct compensation related to the development of the poster or slides. Boehringer Ingelheim was given the opportunity to review the poster for medical and scientific accuracy as well as intellectual property considerations</a:t>
            </a:r>
          </a:p>
        </p:txBody>
      </p:sp>
    </p:spTree>
    <p:extLst>
      <p:ext uri="{BB962C8B-B14F-4D97-AF65-F5344CB8AC3E}">
        <p14:creationId xmlns:p14="http://schemas.microsoft.com/office/powerpoint/2010/main" val="309860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lstStyle/>
          <a:p>
            <a:r>
              <a:rPr lang="en-GB" dirty="0"/>
              <a:t>Introduction</a:t>
            </a:r>
          </a:p>
        </p:txBody>
      </p:sp>
      <p:sp>
        <p:nvSpPr>
          <p:cNvPr id="6" name="Content Placeholder 5">
            <a:extLst>
              <a:ext uri="{FF2B5EF4-FFF2-40B4-BE49-F238E27FC236}">
                <a16:creationId xmlns:a16="http://schemas.microsoft.com/office/drawing/2014/main" id="{1D5B92B4-818A-4080-8839-C6BBA0D8EBF8}"/>
              </a:ext>
            </a:extLst>
          </p:cNvPr>
          <p:cNvSpPr>
            <a:spLocks noGrp="1"/>
          </p:cNvSpPr>
          <p:nvPr>
            <p:ph sz="quarter" idx="10"/>
          </p:nvPr>
        </p:nvSpPr>
        <p:spPr/>
        <p:txBody>
          <a:bodyPr>
            <a:normAutofit/>
          </a:bodyPr>
          <a:lstStyle/>
          <a:p>
            <a:pPr lvl="1">
              <a:spcBef>
                <a:spcPts val="1800"/>
              </a:spcBef>
            </a:pPr>
            <a:r>
              <a:rPr lang="en-GB" sz="2400" dirty="0"/>
              <a:t>ILD is the leading cause of death in patients with SSc</a:t>
            </a:r>
            <a:r>
              <a:rPr lang="en-GB" sz="2400" baseline="30000" dirty="0"/>
              <a:t>1</a:t>
            </a:r>
          </a:p>
          <a:p>
            <a:pPr lvl="1">
              <a:spcBef>
                <a:spcPts val="1800"/>
              </a:spcBef>
            </a:pPr>
            <a:r>
              <a:rPr lang="en-GB" sz="2400" dirty="0"/>
              <a:t>In the SENSCIS trial in subjects with SSc-ILD, nintedanib reduced the rate of decline in FVC (mL/year) over 52 weeks by 44% versus placebo</a:t>
            </a:r>
            <a:r>
              <a:rPr lang="en-GB" sz="2400" baseline="30000" dirty="0"/>
              <a:t>2</a:t>
            </a:r>
          </a:p>
          <a:p>
            <a:pPr lvl="1">
              <a:spcBef>
                <a:spcPts val="1800"/>
              </a:spcBef>
            </a:pPr>
            <a:r>
              <a:rPr lang="en-GB" sz="2400" dirty="0"/>
              <a:t>Previous studies have suggested that patients with SSc-ILD who have more extensive fibrotic ILD on an HRCT scan have a worse prognosis than patients with less extensive disease</a:t>
            </a:r>
            <a:r>
              <a:rPr lang="en-GB" sz="2400" baseline="30000" dirty="0"/>
              <a:t>3,4</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5705731"/>
            <a:ext cx="11353800" cy="938719"/>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ILD, interstitial lung disease; SSc, systemic sclerosis; FVC, forced vital capacity; HRCT, high-resolution computed tomography.</a:t>
            </a:r>
            <a:r>
              <a:rPr lang="da-DK" sz="1100" dirty="0">
                <a:latin typeface="Arial" panose="020B0604020202020204" pitchFamily="34" charset="0"/>
                <a:cs typeface="Arial" panose="020B0604020202020204" pitchFamily="34" charset="0"/>
              </a:rPr>
              <a:t> </a:t>
            </a:r>
          </a:p>
          <a:p>
            <a:r>
              <a:rPr lang="da-DK" sz="1100" dirty="0">
                <a:latin typeface="Arial" panose="020B0604020202020204" pitchFamily="34" charset="0"/>
                <a:cs typeface="Arial" panose="020B0604020202020204" pitchFamily="34" charset="0"/>
              </a:rPr>
              <a:t>1. Elhai M et al. Ann Rheum Dis 2017;76:1897–905; 2. Distler O et al. N Engl J Med 2019;380:2518–28; 3. Goh NS et al. Am J Respir Crit Care Med 2008;177:1248–54; </a:t>
            </a:r>
          </a:p>
          <a:p>
            <a:r>
              <a:rPr lang="da-DK" sz="1100" dirty="0">
                <a:latin typeface="Arial" panose="020B0604020202020204" pitchFamily="34" charset="0"/>
                <a:cs typeface="Arial" panose="020B0604020202020204" pitchFamily="34" charset="0"/>
              </a:rPr>
              <a:t>4. Hoffmann-Vold AM et al. Am J Respir Crit Care Med 2019;200:1258–66.</a:t>
            </a:r>
            <a:r>
              <a:rPr lang="en-GB" sz="1100" dirty="0">
                <a:latin typeface="Arial" panose="020B0604020202020204" pitchFamily="34" charset="0"/>
                <a:cs typeface="Arial" panose="020B0604020202020204" pitchFamily="34" charset="0"/>
              </a:rPr>
              <a:t> </a:t>
            </a:r>
          </a:p>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398106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EFE54-8992-4AF1-A34D-B53655A2414F}"/>
              </a:ext>
            </a:extLst>
          </p:cNvPr>
          <p:cNvSpPr>
            <a:spLocks noGrp="1"/>
          </p:cNvSpPr>
          <p:nvPr>
            <p:ph type="title"/>
          </p:nvPr>
        </p:nvSpPr>
        <p:spPr/>
        <p:txBody>
          <a:bodyPr/>
          <a:lstStyle/>
          <a:p>
            <a:r>
              <a:rPr lang="en-GB" dirty="0"/>
              <a:t>Aim</a:t>
            </a:r>
          </a:p>
        </p:txBody>
      </p:sp>
      <p:sp>
        <p:nvSpPr>
          <p:cNvPr id="3" name="Content Placeholder 2">
            <a:extLst>
              <a:ext uri="{FF2B5EF4-FFF2-40B4-BE49-F238E27FC236}">
                <a16:creationId xmlns:a16="http://schemas.microsoft.com/office/drawing/2014/main" id="{68D781B1-0099-491E-B304-DF993EE49368}"/>
              </a:ext>
            </a:extLst>
          </p:cNvPr>
          <p:cNvSpPr>
            <a:spLocks noGrp="1"/>
          </p:cNvSpPr>
          <p:nvPr>
            <p:ph sz="quarter" idx="10"/>
          </p:nvPr>
        </p:nvSpPr>
        <p:spPr/>
        <p:txBody>
          <a:bodyPr>
            <a:normAutofit/>
          </a:bodyPr>
          <a:lstStyle/>
          <a:p>
            <a:pPr lvl="1"/>
            <a:r>
              <a:rPr lang="en-GB" sz="2400" dirty="0"/>
              <a:t>To assess the effect of nintedanib in subjects with limited and extensive </a:t>
            </a:r>
            <a:br>
              <a:rPr lang="en-GB" sz="2400" dirty="0"/>
            </a:br>
            <a:r>
              <a:rPr lang="en-GB" sz="2400" dirty="0"/>
              <a:t>SSc-ILD in the SENSCIS trial</a:t>
            </a:r>
          </a:p>
        </p:txBody>
      </p:sp>
      <p:sp>
        <p:nvSpPr>
          <p:cNvPr id="4" name="TextBox 3">
            <a:extLst>
              <a:ext uri="{FF2B5EF4-FFF2-40B4-BE49-F238E27FC236}">
                <a16:creationId xmlns:a16="http://schemas.microsoft.com/office/drawing/2014/main" id="{40F6FECD-1438-41F0-862E-1C369BE9384F}"/>
              </a:ext>
            </a:extLst>
          </p:cNvPr>
          <p:cNvSpPr txBox="1"/>
          <p:nvPr/>
        </p:nvSpPr>
        <p:spPr>
          <a:xfrm>
            <a:off x="355600" y="6200045"/>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512719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Methods  </a:t>
            </a:r>
          </a:p>
        </p:txBody>
      </p:sp>
      <p:sp>
        <p:nvSpPr>
          <p:cNvPr id="3" name="Content Placeholder 2">
            <a:extLst>
              <a:ext uri="{FF2B5EF4-FFF2-40B4-BE49-F238E27FC236}">
                <a16:creationId xmlns:a16="http://schemas.microsoft.com/office/drawing/2014/main" id="{A4095915-7681-4634-951E-30F2540CFA25}"/>
              </a:ext>
            </a:extLst>
          </p:cNvPr>
          <p:cNvSpPr>
            <a:spLocks noGrp="1"/>
          </p:cNvSpPr>
          <p:nvPr>
            <p:ph sz="quarter" idx="10"/>
          </p:nvPr>
        </p:nvSpPr>
        <p:spPr/>
        <p:txBody>
          <a:bodyPr>
            <a:noAutofit/>
          </a:bodyPr>
          <a:lstStyle/>
          <a:p>
            <a:pPr lvl="1">
              <a:spcBef>
                <a:spcPts val="1800"/>
              </a:spcBef>
            </a:pPr>
            <a:r>
              <a:rPr lang="en-GB" sz="2400" dirty="0"/>
              <a:t>Inclusion criteria included SSc with first non-Raynaud symptom &lt;7 years before screening, FVC ≥40% predicted and DLco 30–89% predicted</a:t>
            </a:r>
          </a:p>
          <a:p>
            <a:pPr lvl="1">
              <a:spcBef>
                <a:spcPts val="1800"/>
              </a:spcBef>
            </a:pPr>
            <a:r>
              <a:rPr lang="en-GB" sz="2400" dirty="0"/>
              <a:t>Subjects had fibrotic ILD of ≥10% extent on an HRCT scan taken in the last ≤12 months, confirmed by central review. The extent of fibrotic ILD was assessed visually </a:t>
            </a:r>
            <a:r>
              <a:rPr lang="en-GB" sz="2400" i="1" dirty="0"/>
              <a:t>in the whole lung </a:t>
            </a:r>
            <a:r>
              <a:rPr lang="en-GB" sz="2400" dirty="0"/>
              <a:t>to the nearest 5%. The assessment did not include pure (non-fibrotic) ground glass opacities</a:t>
            </a:r>
          </a:p>
          <a:p>
            <a:pPr lvl="1">
              <a:spcBef>
                <a:spcPts val="1800"/>
              </a:spcBef>
            </a:pPr>
            <a:r>
              <a:rPr lang="en-GB" sz="2400" dirty="0"/>
              <a:t>Subjects on prednisone ≤10 mg/day and/or stable therapy with mycophenolate or methotrexate for ≥6 months prior to randomization were allowed to participate</a:t>
            </a:r>
          </a:p>
          <a:p>
            <a:pPr lvl="1">
              <a:spcBef>
                <a:spcPts val="1800"/>
              </a:spcBef>
            </a:pPr>
            <a:r>
              <a:rPr lang="en-GB" sz="2400" dirty="0"/>
              <a:t>Subjects were randomized 1:1 to receive nintedanib or placebo</a:t>
            </a:r>
          </a:p>
          <a:p>
            <a:pPr lvl="1">
              <a:spcBef>
                <a:spcPts val="1800"/>
              </a:spcBef>
            </a:pPr>
            <a:endParaRPr lang="en-GB" sz="2400" dirty="0"/>
          </a:p>
          <a:p>
            <a:pPr lvl="1">
              <a:spcBef>
                <a:spcPts val="1800"/>
              </a:spcBef>
            </a:pPr>
            <a:endParaRPr lang="en-GB" sz="2400" dirty="0"/>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034120"/>
            <a:ext cx="11836400" cy="600164"/>
          </a:xfrm>
          <a:prstGeom prst="rect">
            <a:avLst/>
          </a:prstGeom>
          <a:noFill/>
        </p:spPr>
        <p:txBody>
          <a:bodyPr wrap="square" rtlCol="0">
            <a:spAutoFit/>
          </a:bodyPr>
          <a:lstStyle/>
          <a:p>
            <a:r>
              <a:rPr lang="da-DK" sz="1100" dirty="0">
                <a:latin typeface="Arial" panose="020B0604020202020204" pitchFamily="34" charset="0"/>
                <a:cs typeface="Arial" panose="020B0604020202020204" pitchFamily="34" charset="0"/>
              </a:rPr>
              <a:t>DLco, </a:t>
            </a:r>
            <a:r>
              <a:rPr lang="en-GB" sz="1100" dirty="0">
                <a:latin typeface="Arial" panose="020B0604020202020204" pitchFamily="34" charset="0"/>
                <a:cs typeface="Arial" panose="020B0604020202020204" pitchFamily="34" charset="0"/>
              </a:rPr>
              <a:t>diffusion capacity of the lung for carbon monoxide.</a:t>
            </a:r>
          </a:p>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1506829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Analyses</a:t>
            </a:r>
          </a:p>
        </p:txBody>
      </p:sp>
      <p:sp>
        <p:nvSpPr>
          <p:cNvPr id="3" name="Content Placeholder 2">
            <a:extLst>
              <a:ext uri="{FF2B5EF4-FFF2-40B4-BE49-F238E27FC236}">
                <a16:creationId xmlns:a16="http://schemas.microsoft.com/office/drawing/2014/main" id="{A4095915-7681-4634-951E-30F2540CFA25}"/>
              </a:ext>
            </a:extLst>
          </p:cNvPr>
          <p:cNvSpPr>
            <a:spLocks noGrp="1"/>
          </p:cNvSpPr>
          <p:nvPr>
            <p:ph sz="quarter" idx="10"/>
          </p:nvPr>
        </p:nvSpPr>
        <p:spPr/>
        <p:txBody>
          <a:bodyPr>
            <a:noAutofit/>
          </a:bodyPr>
          <a:lstStyle/>
          <a:p>
            <a:pPr lvl="1">
              <a:spcBef>
                <a:spcPts val="1200"/>
              </a:spcBef>
            </a:pPr>
            <a:r>
              <a:rPr lang="en-GB" sz="2400" dirty="0"/>
              <a:t>Analyses performed:</a:t>
            </a:r>
          </a:p>
          <a:p>
            <a:pPr lvl="2">
              <a:spcBef>
                <a:spcPts val="1200"/>
              </a:spcBef>
            </a:pPr>
            <a:r>
              <a:rPr lang="en-GB" dirty="0"/>
              <a:t>Rate of decline in FVC (mL/year) and categorical declines in FVC or death over 52 weeks in subjects with limited and extensive ILD at baseline</a:t>
            </a:r>
          </a:p>
          <a:p>
            <a:pPr lvl="2">
              <a:spcBef>
                <a:spcPts val="1200"/>
              </a:spcBef>
            </a:pPr>
            <a:r>
              <a:rPr lang="en-GB" dirty="0"/>
              <a:t>Rate of decline in FVC (mL/year) over 52 weeks in subgroups by extent of fibrotic ILD on HRCT (≥30% and &lt;30%) and FVC (&lt;70% and ≥70% predicted) at baseline</a:t>
            </a:r>
          </a:p>
          <a:p>
            <a:pPr lvl="1">
              <a:spcBef>
                <a:spcPts val="1200"/>
              </a:spcBef>
            </a:pPr>
            <a:r>
              <a:rPr lang="en-GB" sz="2400" dirty="0"/>
              <a:t>Interaction p-values were calculated to assess potential heterogeneity in the treatment effect of nintedanib versus placebo between subgroups. No adjustment for multiplicity was made</a:t>
            </a:r>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203276"/>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1935875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Limited and extensive ILD</a:t>
            </a:r>
          </a:p>
        </p:txBody>
      </p:sp>
      <p:sp>
        <p:nvSpPr>
          <p:cNvPr id="3" name="Content Placeholder 2">
            <a:extLst>
              <a:ext uri="{FF2B5EF4-FFF2-40B4-BE49-F238E27FC236}">
                <a16:creationId xmlns:a16="http://schemas.microsoft.com/office/drawing/2014/main" id="{A4095915-7681-4634-951E-30F2540CFA25}"/>
              </a:ext>
            </a:extLst>
          </p:cNvPr>
          <p:cNvSpPr>
            <a:spLocks noGrp="1"/>
          </p:cNvSpPr>
          <p:nvPr>
            <p:ph sz="quarter" idx="10"/>
          </p:nvPr>
        </p:nvSpPr>
        <p:spPr/>
        <p:txBody>
          <a:bodyPr>
            <a:noAutofit/>
          </a:bodyPr>
          <a:lstStyle/>
          <a:p>
            <a:pPr lvl="1">
              <a:spcBef>
                <a:spcPts val="1200"/>
              </a:spcBef>
            </a:pPr>
            <a:r>
              <a:rPr lang="en-GB" sz="2000" dirty="0"/>
              <a:t>Subjects on prednisone ≤10 mg/day and/or stable therapy with mycophenolate or methotrexate for ≥6 months prior to randomization were allowed to participate.</a:t>
            </a:r>
          </a:p>
          <a:p>
            <a:pPr lvl="1">
              <a:spcBef>
                <a:spcPts val="1200"/>
              </a:spcBef>
            </a:pPr>
            <a:r>
              <a:rPr lang="en-GB" sz="2000" dirty="0"/>
              <a:t>Subjects were randomized 1:1 to receive nintedanib or placebo.</a:t>
            </a:r>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203276"/>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pic>
        <p:nvPicPr>
          <p:cNvPr id="2" name="Picture 1">
            <a:extLst>
              <a:ext uri="{FF2B5EF4-FFF2-40B4-BE49-F238E27FC236}">
                <a16:creationId xmlns:a16="http://schemas.microsoft.com/office/drawing/2014/main" id="{FB4E0003-4884-4F9C-8A09-D1627A0BD00C}"/>
              </a:ext>
            </a:extLst>
          </p:cNvPr>
          <p:cNvPicPr>
            <a:picLocks noChangeAspect="1"/>
          </p:cNvPicPr>
          <p:nvPr/>
        </p:nvPicPr>
        <p:blipFill rotWithShape="1">
          <a:blip r:embed="rId3"/>
          <a:srcRect b="1968"/>
          <a:stretch/>
        </p:blipFill>
        <p:spPr>
          <a:xfrm>
            <a:off x="0" y="1417637"/>
            <a:ext cx="12192000" cy="4785639"/>
          </a:xfrm>
          <a:prstGeom prst="rect">
            <a:avLst/>
          </a:prstGeom>
        </p:spPr>
      </p:pic>
    </p:spTree>
    <p:extLst>
      <p:ext uri="{BB962C8B-B14F-4D97-AF65-F5344CB8AC3E}">
        <p14:creationId xmlns:p14="http://schemas.microsoft.com/office/powerpoint/2010/main" val="46108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42231-C92B-42FE-99BD-9FF19B6F422F}"/>
              </a:ext>
            </a:extLst>
          </p:cNvPr>
          <p:cNvSpPr>
            <a:spLocks noGrp="1"/>
          </p:cNvSpPr>
          <p:nvPr>
            <p:ph type="title"/>
          </p:nvPr>
        </p:nvSpPr>
        <p:spPr/>
        <p:txBody>
          <a:bodyPr/>
          <a:lstStyle/>
          <a:p>
            <a:r>
              <a:rPr lang="en-GB" dirty="0"/>
              <a:t>Baseline characteristics</a:t>
            </a:r>
          </a:p>
        </p:txBody>
      </p:sp>
      <p:sp>
        <p:nvSpPr>
          <p:cNvPr id="6" name="TextBox 5">
            <a:extLst>
              <a:ext uri="{FF2B5EF4-FFF2-40B4-BE49-F238E27FC236}">
                <a16:creationId xmlns:a16="http://schemas.microsoft.com/office/drawing/2014/main" id="{EF1F7F14-4B2D-4805-8C27-13DABE795D86}"/>
              </a:ext>
            </a:extLst>
          </p:cNvPr>
          <p:cNvSpPr txBox="1"/>
          <p:nvPr/>
        </p:nvSpPr>
        <p:spPr>
          <a:xfrm>
            <a:off x="355600" y="6200045"/>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
        <p:nvSpPr>
          <p:cNvPr id="9" name="TextBox 8">
            <a:extLst>
              <a:ext uri="{FF2B5EF4-FFF2-40B4-BE49-F238E27FC236}">
                <a16:creationId xmlns:a16="http://schemas.microsoft.com/office/drawing/2014/main" id="{FECEC5F5-1EBD-4C11-8B47-A1945E4F7079}"/>
              </a:ext>
            </a:extLst>
          </p:cNvPr>
          <p:cNvSpPr txBox="1"/>
          <p:nvPr/>
        </p:nvSpPr>
        <p:spPr>
          <a:xfrm>
            <a:off x="649108" y="1387322"/>
            <a:ext cx="5259786" cy="461665"/>
          </a:xfrm>
          <a:prstGeom prst="rect">
            <a:avLst/>
          </a:prstGeom>
          <a:noFill/>
        </p:spPr>
        <p:txBody>
          <a:bodyPr wrap="square" rtlCol="0">
            <a:spAutoFit/>
          </a:bodyPr>
          <a:lstStyle/>
          <a:p>
            <a:r>
              <a:rPr lang="en-GB" sz="2400" b="1" dirty="0">
                <a:solidFill>
                  <a:srgbClr val="2795A7"/>
                </a:solidFill>
                <a:latin typeface="Arial" panose="020B0604020202020204" pitchFamily="34" charset="0"/>
                <a:cs typeface="Arial" panose="020B0604020202020204" pitchFamily="34" charset="0"/>
              </a:rPr>
              <a:t>Subjects with extensive ILD had:</a:t>
            </a:r>
          </a:p>
        </p:txBody>
      </p:sp>
      <p:pic>
        <p:nvPicPr>
          <p:cNvPr id="11" name="Picture 10">
            <a:extLst>
              <a:ext uri="{FF2B5EF4-FFF2-40B4-BE49-F238E27FC236}">
                <a16:creationId xmlns:a16="http://schemas.microsoft.com/office/drawing/2014/main" id="{19A362B7-45C0-4903-8148-E083DD09B044}"/>
              </a:ext>
            </a:extLst>
          </p:cNvPr>
          <p:cNvPicPr>
            <a:picLocks noChangeAspect="1"/>
          </p:cNvPicPr>
          <p:nvPr/>
        </p:nvPicPr>
        <p:blipFill>
          <a:blip r:embed="rId2"/>
          <a:stretch>
            <a:fillRect/>
          </a:stretch>
        </p:blipFill>
        <p:spPr>
          <a:xfrm>
            <a:off x="6462505" y="1223299"/>
            <a:ext cx="2671024" cy="1512000"/>
          </a:xfrm>
          <a:prstGeom prst="rect">
            <a:avLst/>
          </a:prstGeom>
        </p:spPr>
      </p:pic>
      <p:pic>
        <p:nvPicPr>
          <p:cNvPr id="12" name="Picture 11">
            <a:extLst>
              <a:ext uri="{FF2B5EF4-FFF2-40B4-BE49-F238E27FC236}">
                <a16:creationId xmlns:a16="http://schemas.microsoft.com/office/drawing/2014/main" id="{D577C3A4-9193-4E23-8067-8DB4E167FE1D}"/>
              </a:ext>
            </a:extLst>
          </p:cNvPr>
          <p:cNvPicPr>
            <a:picLocks noChangeAspect="1"/>
          </p:cNvPicPr>
          <p:nvPr/>
        </p:nvPicPr>
        <p:blipFill>
          <a:blip r:embed="rId3"/>
          <a:stretch>
            <a:fillRect/>
          </a:stretch>
        </p:blipFill>
        <p:spPr>
          <a:xfrm>
            <a:off x="2860069" y="2204452"/>
            <a:ext cx="2739238" cy="1506313"/>
          </a:xfrm>
          <a:prstGeom prst="rect">
            <a:avLst/>
          </a:prstGeom>
        </p:spPr>
      </p:pic>
      <p:pic>
        <p:nvPicPr>
          <p:cNvPr id="13" name="Picture 12">
            <a:extLst>
              <a:ext uri="{FF2B5EF4-FFF2-40B4-BE49-F238E27FC236}">
                <a16:creationId xmlns:a16="http://schemas.microsoft.com/office/drawing/2014/main" id="{7940E38B-4536-4C0E-9F6F-5DB6717F964D}"/>
              </a:ext>
            </a:extLst>
          </p:cNvPr>
          <p:cNvPicPr>
            <a:picLocks noChangeAspect="1"/>
          </p:cNvPicPr>
          <p:nvPr/>
        </p:nvPicPr>
        <p:blipFill>
          <a:blip r:embed="rId4"/>
          <a:stretch>
            <a:fillRect/>
          </a:stretch>
        </p:blipFill>
        <p:spPr>
          <a:xfrm>
            <a:off x="6329819" y="2876117"/>
            <a:ext cx="2765723" cy="1512000"/>
          </a:xfrm>
          <a:prstGeom prst="rect">
            <a:avLst/>
          </a:prstGeom>
        </p:spPr>
      </p:pic>
      <p:pic>
        <p:nvPicPr>
          <p:cNvPr id="14" name="Picture 13">
            <a:extLst>
              <a:ext uri="{FF2B5EF4-FFF2-40B4-BE49-F238E27FC236}">
                <a16:creationId xmlns:a16="http://schemas.microsoft.com/office/drawing/2014/main" id="{509CC8CA-A7ED-43E3-80D2-65717F999489}"/>
              </a:ext>
            </a:extLst>
          </p:cNvPr>
          <p:cNvPicPr>
            <a:picLocks noChangeAspect="1"/>
          </p:cNvPicPr>
          <p:nvPr/>
        </p:nvPicPr>
        <p:blipFill>
          <a:blip r:embed="rId5"/>
          <a:stretch>
            <a:fillRect/>
          </a:stretch>
        </p:blipFill>
        <p:spPr>
          <a:xfrm>
            <a:off x="2916730" y="3892580"/>
            <a:ext cx="2624542" cy="1477596"/>
          </a:xfrm>
          <a:prstGeom prst="rect">
            <a:avLst/>
          </a:prstGeom>
        </p:spPr>
      </p:pic>
      <p:pic>
        <p:nvPicPr>
          <p:cNvPr id="15" name="Picture 14">
            <a:extLst>
              <a:ext uri="{FF2B5EF4-FFF2-40B4-BE49-F238E27FC236}">
                <a16:creationId xmlns:a16="http://schemas.microsoft.com/office/drawing/2014/main" id="{637C409D-C801-4BC4-9104-FDC9C102AEA0}"/>
              </a:ext>
            </a:extLst>
          </p:cNvPr>
          <p:cNvPicPr>
            <a:picLocks noChangeAspect="1"/>
          </p:cNvPicPr>
          <p:nvPr/>
        </p:nvPicPr>
        <p:blipFill>
          <a:blip r:embed="rId6"/>
          <a:stretch>
            <a:fillRect/>
          </a:stretch>
        </p:blipFill>
        <p:spPr>
          <a:xfrm>
            <a:off x="6368031" y="4631378"/>
            <a:ext cx="2763874" cy="1440179"/>
          </a:xfrm>
          <a:prstGeom prst="rect">
            <a:avLst/>
          </a:prstGeom>
        </p:spPr>
      </p:pic>
      <p:sp>
        <p:nvSpPr>
          <p:cNvPr id="16" name="Rectangle: Rounded Corners 15">
            <a:extLst>
              <a:ext uri="{FF2B5EF4-FFF2-40B4-BE49-F238E27FC236}">
                <a16:creationId xmlns:a16="http://schemas.microsoft.com/office/drawing/2014/main" id="{9379A74F-0BE7-49A0-B816-2EFE679829D3}"/>
              </a:ext>
            </a:extLst>
          </p:cNvPr>
          <p:cNvSpPr/>
          <p:nvPr/>
        </p:nvSpPr>
        <p:spPr>
          <a:xfrm>
            <a:off x="6093431" y="1191597"/>
            <a:ext cx="3238500" cy="1512000"/>
          </a:xfrm>
          <a:prstGeom prst="roundRect">
            <a:avLst/>
          </a:prstGeom>
          <a:noFill/>
          <a:ln w="3810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Rectangle: Rounded Corners 16">
            <a:extLst>
              <a:ext uri="{FF2B5EF4-FFF2-40B4-BE49-F238E27FC236}">
                <a16:creationId xmlns:a16="http://schemas.microsoft.com/office/drawing/2014/main" id="{FFD5B7EE-28EF-4B86-91F1-535ED913D724}"/>
              </a:ext>
            </a:extLst>
          </p:cNvPr>
          <p:cNvSpPr/>
          <p:nvPr/>
        </p:nvSpPr>
        <p:spPr>
          <a:xfrm>
            <a:off x="6093431" y="2876117"/>
            <a:ext cx="3238500" cy="1512000"/>
          </a:xfrm>
          <a:prstGeom prst="roundRect">
            <a:avLst/>
          </a:prstGeom>
          <a:noFill/>
          <a:ln w="3810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 name="Rectangle: Rounded Corners 17">
            <a:extLst>
              <a:ext uri="{FF2B5EF4-FFF2-40B4-BE49-F238E27FC236}">
                <a16:creationId xmlns:a16="http://schemas.microsoft.com/office/drawing/2014/main" id="{8A730AC4-D7D8-4411-8439-E9FE88480E6D}"/>
              </a:ext>
            </a:extLst>
          </p:cNvPr>
          <p:cNvSpPr/>
          <p:nvPr/>
        </p:nvSpPr>
        <p:spPr>
          <a:xfrm>
            <a:off x="6093431" y="4588635"/>
            <a:ext cx="3238500" cy="1512000"/>
          </a:xfrm>
          <a:prstGeom prst="roundRect">
            <a:avLst/>
          </a:prstGeom>
          <a:noFill/>
          <a:ln w="3810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0" name="Rectangle: Rounded Corners 19">
            <a:extLst>
              <a:ext uri="{FF2B5EF4-FFF2-40B4-BE49-F238E27FC236}">
                <a16:creationId xmlns:a16="http://schemas.microsoft.com/office/drawing/2014/main" id="{EB40AB27-5526-45CC-BDEC-A7A53778EC9E}"/>
              </a:ext>
            </a:extLst>
          </p:cNvPr>
          <p:cNvSpPr/>
          <p:nvPr/>
        </p:nvSpPr>
        <p:spPr>
          <a:xfrm>
            <a:off x="2562227" y="2162860"/>
            <a:ext cx="3238500" cy="1512000"/>
          </a:xfrm>
          <a:prstGeom prst="roundRect">
            <a:avLst/>
          </a:prstGeom>
          <a:noFill/>
          <a:ln w="3810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Rectangle: Rounded Corners 20">
            <a:extLst>
              <a:ext uri="{FF2B5EF4-FFF2-40B4-BE49-F238E27FC236}">
                <a16:creationId xmlns:a16="http://schemas.microsoft.com/office/drawing/2014/main" id="{B13F3D5A-B0DB-4792-A12A-5B233634635C}"/>
              </a:ext>
            </a:extLst>
          </p:cNvPr>
          <p:cNvSpPr/>
          <p:nvPr/>
        </p:nvSpPr>
        <p:spPr>
          <a:xfrm>
            <a:off x="2562227" y="3875378"/>
            <a:ext cx="3238500" cy="1512000"/>
          </a:xfrm>
          <a:prstGeom prst="roundRect">
            <a:avLst/>
          </a:prstGeom>
          <a:noFill/>
          <a:ln w="3810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32026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42231-C92B-42FE-99BD-9FF19B6F422F}"/>
              </a:ext>
            </a:extLst>
          </p:cNvPr>
          <p:cNvSpPr>
            <a:spLocks noGrp="1"/>
          </p:cNvSpPr>
          <p:nvPr>
            <p:ph type="title"/>
          </p:nvPr>
        </p:nvSpPr>
        <p:spPr>
          <a:xfrm>
            <a:off x="609600" y="274637"/>
            <a:ext cx="10972800" cy="1143000"/>
          </a:xfrm>
        </p:spPr>
        <p:txBody>
          <a:bodyPr/>
          <a:lstStyle/>
          <a:p>
            <a:r>
              <a:rPr lang="en-GB" dirty="0"/>
              <a:t>Baseline characteristics</a:t>
            </a:r>
          </a:p>
        </p:txBody>
      </p:sp>
      <p:sp>
        <p:nvSpPr>
          <p:cNvPr id="6" name="TextBox 5">
            <a:extLst>
              <a:ext uri="{FF2B5EF4-FFF2-40B4-BE49-F238E27FC236}">
                <a16:creationId xmlns:a16="http://schemas.microsoft.com/office/drawing/2014/main" id="{EF1F7F14-4B2D-4805-8C27-13DABE795D86}"/>
              </a:ext>
            </a:extLst>
          </p:cNvPr>
          <p:cNvSpPr txBox="1"/>
          <p:nvPr/>
        </p:nvSpPr>
        <p:spPr>
          <a:xfrm>
            <a:off x="355600" y="6033792"/>
            <a:ext cx="11836400" cy="600164"/>
          </a:xfrm>
          <a:prstGeom prst="rect">
            <a:avLst/>
          </a:prstGeom>
          <a:noFill/>
        </p:spPr>
        <p:txBody>
          <a:bodyPr wrap="square" rtlCol="0">
            <a:spAutoFit/>
          </a:bodyPr>
          <a:lstStyle/>
          <a:p>
            <a:pPr lvl="0"/>
            <a:r>
              <a:rPr lang="en-GB" sz="1100" dirty="0">
                <a:solidFill>
                  <a:prstClr val="black"/>
                </a:solidFill>
                <a:latin typeface="Arial" panose="020B0604020202020204" pitchFamily="34" charset="0"/>
                <a:cs typeface="Arial" panose="020B0604020202020204" pitchFamily="34" charset="0"/>
              </a:rPr>
              <a:t>% of subjects or mean (SD) unless otherwise stated. ATA, anti-topoisomerase I antibody; dcSSc, diffuse cutaneous SSc; mRSS, modified Rodnan skin score.</a:t>
            </a:r>
          </a:p>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endParaRPr kumimoji="0" lang="en-GB"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graphicFrame>
        <p:nvGraphicFramePr>
          <p:cNvPr id="10" name="Table 9">
            <a:extLst>
              <a:ext uri="{FF2B5EF4-FFF2-40B4-BE49-F238E27FC236}">
                <a16:creationId xmlns:a16="http://schemas.microsoft.com/office/drawing/2014/main" id="{135D9BFB-C20C-450C-B54C-D83591882B09}"/>
              </a:ext>
            </a:extLst>
          </p:cNvPr>
          <p:cNvGraphicFramePr>
            <a:graphicFrameLocks noGrp="1"/>
          </p:cNvGraphicFramePr>
          <p:nvPr>
            <p:extLst>
              <p:ext uri="{D42A27DB-BD31-4B8C-83A1-F6EECF244321}">
                <p14:modId xmlns:p14="http://schemas.microsoft.com/office/powerpoint/2010/main" val="2647217374"/>
              </p:ext>
            </p:extLst>
          </p:nvPr>
        </p:nvGraphicFramePr>
        <p:xfrm>
          <a:off x="1714005" y="1100474"/>
          <a:ext cx="8496000" cy="4807680"/>
        </p:xfrm>
        <a:graphic>
          <a:graphicData uri="http://schemas.openxmlformats.org/drawingml/2006/table">
            <a:tbl>
              <a:tblPr firstRow="1" firstCol="1" bandRow="1"/>
              <a:tblGrid>
                <a:gridCol w="2124000">
                  <a:extLst>
                    <a:ext uri="{9D8B030D-6E8A-4147-A177-3AD203B41FA5}">
                      <a16:colId xmlns:a16="http://schemas.microsoft.com/office/drawing/2014/main" val="3376642910"/>
                    </a:ext>
                  </a:extLst>
                </a:gridCol>
                <a:gridCol w="4356000">
                  <a:extLst>
                    <a:ext uri="{9D8B030D-6E8A-4147-A177-3AD203B41FA5}">
                      <a16:colId xmlns:a16="http://schemas.microsoft.com/office/drawing/2014/main" val="2133371639"/>
                    </a:ext>
                  </a:extLst>
                </a:gridCol>
                <a:gridCol w="2016000">
                  <a:extLst>
                    <a:ext uri="{9D8B030D-6E8A-4147-A177-3AD203B41FA5}">
                      <a16:colId xmlns:a16="http://schemas.microsoft.com/office/drawing/2014/main" val="4075517932"/>
                    </a:ext>
                  </a:extLst>
                </a:gridCol>
              </a:tblGrid>
              <a:tr h="360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50000"/>
                        </a:lnSpc>
                        <a:spcAft>
                          <a:spcPts val="0"/>
                        </a:spcAft>
                      </a:pPr>
                      <a:r>
                        <a:rPr lang="en-GB" sz="1600" b="1" dirty="0">
                          <a:solidFill>
                            <a:schemeClr val="tx1"/>
                          </a:solidFill>
                          <a:effectLst/>
                          <a:latin typeface="Arial" panose="020B0604020202020204" pitchFamily="34" charset="0"/>
                          <a:cs typeface="Arial" panose="020B0604020202020204" pitchFamily="34" charset="0"/>
                        </a:rPr>
                        <a:t>Extensive ILD (n=358)</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50000"/>
                        </a:lnSpc>
                        <a:spcAft>
                          <a:spcPts val="0"/>
                        </a:spcAft>
                      </a:pPr>
                      <a:r>
                        <a:rPr lang="en-GB" sz="1600" b="1" dirty="0">
                          <a:solidFill>
                            <a:schemeClr val="tx1"/>
                          </a:solidFill>
                          <a:effectLst/>
                          <a:latin typeface="Arial" panose="020B0604020202020204" pitchFamily="34" charset="0"/>
                          <a:cs typeface="Arial" panose="020B0604020202020204" pitchFamily="34" charset="0"/>
                        </a:rPr>
                        <a:t> </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50000"/>
                        </a:lnSpc>
                        <a:spcAft>
                          <a:spcPts val="0"/>
                        </a:spcAft>
                      </a:pPr>
                      <a:r>
                        <a:rPr lang="en-GB" sz="1600" b="1" dirty="0">
                          <a:solidFill>
                            <a:schemeClr val="tx1"/>
                          </a:solidFill>
                          <a:effectLst/>
                          <a:latin typeface="Arial" panose="020B0604020202020204" pitchFamily="34" charset="0"/>
                          <a:cs typeface="Arial" panose="020B0604020202020204" pitchFamily="34" charset="0"/>
                        </a:rPr>
                        <a:t>Limited ILD  (n=218)</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6907763"/>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72.9%</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cs typeface="Arial" panose="020B0604020202020204" pitchFamily="34" charset="0"/>
                        </a:rPr>
                        <a:t>Female</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78.9%</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9260250"/>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53.1 (12.3)</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cs typeface="Arial" panose="020B0604020202020204" pitchFamily="34" charset="0"/>
                        </a:rPr>
                        <a:t>Age (years)</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55.3 (11.9)</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6471757"/>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26.1 (5.1)</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cs typeface="Arial" panose="020B0604020202020204" pitchFamily="34" charset="0"/>
                        </a:rPr>
                        <a:t>BMI (kg/m</a:t>
                      </a:r>
                      <a:r>
                        <a:rPr lang="en-GB" sz="1600" b="1" baseline="30000" dirty="0">
                          <a:solidFill>
                            <a:schemeClr val="tx1"/>
                          </a:solidFill>
                          <a:effectLst/>
                          <a:latin typeface="Arial" panose="020B0604020202020204" pitchFamily="34" charset="0"/>
                          <a:cs typeface="Arial" panose="020B0604020202020204" pitchFamily="34" charset="0"/>
                        </a:rPr>
                        <a:t>2</a:t>
                      </a:r>
                      <a:r>
                        <a:rPr lang="en-GB" sz="1600" b="1" dirty="0">
                          <a:solidFill>
                            <a:schemeClr val="tx1"/>
                          </a:solidFill>
                          <a:effectLst/>
                          <a:latin typeface="Arial" panose="020B0604020202020204" pitchFamily="34" charset="0"/>
                          <a:cs typeface="Arial" panose="020B0604020202020204" pitchFamily="34" charset="0"/>
                        </a:rPr>
                        <a:t>)</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25.5 (4.8)</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6608203"/>
                  </a:ext>
                </a:extLst>
              </a:tr>
              <a:tr h="48768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3.5</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cs typeface="Arial" panose="020B0604020202020204" pitchFamily="34" charset="0"/>
                        </a:rPr>
                        <a:t>Years since first </a:t>
                      </a:r>
                      <a:br>
                        <a:rPr lang="en-GB" sz="1600" b="1" dirty="0">
                          <a:solidFill>
                            <a:schemeClr val="tx1"/>
                          </a:solidFill>
                          <a:effectLst/>
                          <a:latin typeface="Arial" panose="020B0604020202020204" pitchFamily="34" charset="0"/>
                          <a:cs typeface="Arial" panose="020B0604020202020204" pitchFamily="34" charset="0"/>
                        </a:rPr>
                      </a:br>
                      <a:r>
                        <a:rPr lang="en-GB" sz="1600" b="1" dirty="0">
                          <a:solidFill>
                            <a:schemeClr val="tx1"/>
                          </a:solidFill>
                          <a:effectLst/>
                          <a:latin typeface="Arial" panose="020B0604020202020204" pitchFamily="34" charset="0"/>
                          <a:cs typeface="Arial" panose="020B0604020202020204" pitchFamily="34" charset="0"/>
                        </a:rPr>
                        <a:t>non-Raynaud’s symptom (median)</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3.2</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3323349"/>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54.2%</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dcSSc</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48.2%</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6755"/>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61.5%</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cs typeface="Arial" panose="020B0604020202020204" pitchFamily="34" charset="0"/>
                        </a:rPr>
                        <a:t>ATA positive</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59.6%</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707891"/>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ea typeface="Calibri" panose="020F0502020204030204" pitchFamily="34" charset="0"/>
                          <a:cs typeface="Cordia New" panose="020B0304020202020204" pitchFamily="34" charset="-34"/>
                        </a:rPr>
                        <a:t>11.8 (9.4)</a:t>
                      </a:r>
                      <a:endParaRPr lang="en-GB" sz="1600" dirty="0">
                        <a:solidFill>
                          <a:schemeClr val="tx1"/>
                        </a:solidFill>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ea typeface="Calibri" panose="020F0502020204030204" pitchFamily="34" charset="0"/>
                          <a:cs typeface="Cordia New" panose="020B0304020202020204" pitchFamily="34" charset="-34"/>
                        </a:rPr>
                        <a:t>mRSS</a:t>
                      </a:r>
                      <a:endParaRPr lang="en-GB" sz="1600" b="1" dirty="0">
                        <a:solidFill>
                          <a:schemeClr val="tx1"/>
                        </a:solidFill>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ea typeface="Calibri" panose="020F0502020204030204" pitchFamily="34" charset="0"/>
                          <a:cs typeface="Cordia New" panose="020B0304020202020204" pitchFamily="34" charset="-34"/>
                        </a:rPr>
                        <a:t>10.0 (8.2)</a:t>
                      </a:r>
                      <a:endParaRPr lang="en-GB" sz="1600" dirty="0">
                        <a:solidFill>
                          <a:schemeClr val="tx1"/>
                        </a:solidFill>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276106"/>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2325 (752)</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cs typeface="Arial" panose="020B0604020202020204" pitchFamily="34" charset="0"/>
                        </a:rPr>
                        <a:t>FVC (mL)</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2787 (732)</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6993311"/>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66.1 (14.9)</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cs typeface="Arial" panose="020B0604020202020204" pitchFamily="34" charset="0"/>
                        </a:rPr>
                        <a:t>FVC % predicted</a:t>
                      </a:r>
                      <a:endPar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cs typeface="Arial" panose="020B0604020202020204" pitchFamily="34" charset="0"/>
                        </a:rPr>
                        <a:t>83.1 (13.9)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2422184"/>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48.9 (14.2)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DLco % predicted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59.7 (14.1)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4110351"/>
                  </a:ext>
                </a:extLst>
              </a:tr>
              <a:tr h="396000">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Taking mycophenolate mofetil</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85" rtl="0" eaLnBrk="1" latinLnBrk="0" hangingPunct="1">
                        <a:defRPr sz="2400" kern="1200">
                          <a:solidFill>
                            <a:schemeClr val="tx1"/>
                          </a:solidFill>
                          <a:latin typeface="Calibri" panose="020F0502020204030204"/>
                        </a:defRPr>
                      </a:lvl1pPr>
                      <a:lvl2pPr marL="609585" algn="l" defTabSz="609585" rtl="0" eaLnBrk="1" latinLnBrk="0" hangingPunct="1">
                        <a:defRPr sz="2400" kern="1200">
                          <a:solidFill>
                            <a:schemeClr val="tx1"/>
                          </a:solidFill>
                          <a:latin typeface="Calibri" panose="020F0502020204030204"/>
                        </a:defRPr>
                      </a:lvl2pPr>
                      <a:lvl3pPr marL="1219170" algn="l" defTabSz="609585" rtl="0" eaLnBrk="1" latinLnBrk="0" hangingPunct="1">
                        <a:defRPr sz="2400" kern="1200">
                          <a:solidFill>
                            <a:schemeClr val="tx1"/>
                          </a:solidFill>
                          <a:latin typeface="Calibri" panose="020F0502020204030204"/>
                        </a:defRPr>
                      </a:lvl3pPr>
                      <a:lvl4pPr marL="1828754" algn="l" defTabSz="609585" rtl="0" eaLnBrk="1" latinLnBrk="0" hangingPunct="1">
                        <a:defRPr sz="2400" kern="1200">
                          <a:solidFill>
                            <a:schemeClr val="tx1"/>
                          </a:solidFill>
                          <a:latin typeface="Calibri" panose="020F0502020204030204"/>
                        </a:defRPr>
                      </a:lvl4pPr>
                      <a:lvl5pPr marL="2438339" algn="l" defTabSz="609585" rtl="0" eaLnBrk="1" latinLnBrk="0" hangingPunct="1">
                        <a:defRPr sz="2400" kern="1200">
                          <a:solidFill>
                            <a:schemeClr val="tx1"/>
                          </a:solidFill>
                          <a:latin typeface="Calibri" panose="020F0502020204030204"/>
                        </a:defRPr>
                      </a:lvl5pPr>
                      <a:lvl6pPr marL="3047924" algn="l" defTabSz="609585" rtl="0" eaLnBrk="1" latinLnBrk="0" hangingPunct="1">
                        <a:defRPr sz="2400" kern="1200">
                          <a:solidFill>
                            <a:schemeClr val="tx1"/>
                          </a:solidFill>
                          <a:latin typeface="Calibri" panose="020F0502020204030204"/>
                        </a:defRPr>
                      </a:lvl6pPr>
                      <a:lvl7pPr marL="3657509" algn="l" defTabSz="609585" rtl="0" eaLnBrk="1" latinLnBrk="0" hangingPunct="1">
                        <a:defRPr sz="2400" kern="1200">
                          <a:solidFill>
                            <a:schemeClr val="tx1"/>
                          </a:solidFill>
                          <a:latin typeface="Calibri" panose="020F0502020204030204"/>
                        </a:defRPr>
                      </a:lvl7pPr>
                      <a:lvl8pPr marL="4267093" algn="l" defTabSz="609585" rtl="0" eaLnBrk="1" latinLnBrk="0" hangingPunct="1">
                        <a:defRPr sz="2400" kern="1200">
                          <a:solidFill>
                            <a:schemeClr val="tx1"/>
                          </a:solidFill>
                          <a:latin typeface="Calibri" panose="020F0502020204030204"/>
                        </a:defRPr>
                      </a:lvl8pPr>
                      <a:lvl9pPr marL="4876678" algn="l" defTabSz="609585" rtl="0" eaLnBrk="1" latinLnBrk="0" hangingPunct="1">
                        <a:defRPr sz="2400" kern="1200">
                          <a:solidFill>
                            <a:schemeClr val="tx1"/>
                          </a:solidFill>
                          <a:latin typeface="Calibri" panose="020F0502020204030204"/>
                        </a:defRPr>
                      </a:lvl9pPr>
                    </a:lstStyle>
                    <a:p>
                      <a:pPr algn="ctr">
                        <a:lnSpc>
                          <a:spcPct val="100000"/>
                        </a:lnSpc>
                        <a:spcAft>
                          <a:spcPts val="0"/>
                        </a:spcAft>
                      </a:pPr>
                      <a:r>
                        <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44.0%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2883399"/>
                  </a:ext>
                </a:extLst>
              </a:tr>
            </a:tbl>
          </a:graphicData>
        </a:graphic>
      </p:graphicFrame>
      <p:cxnSp>
        <p:nvCxnSpPr>
          <p:cNvPr id="68" name="Straight Connector 67">
            <a:extLst>
              <a:ext uri="{FF2B5EF4-FFF2-40B4-BE49-F238E27FC236}">
                <a16:creationId xmlns:a16="http://schemas.microsoft.com/office/drawing/2014/main" id="{1E42FFCE-FCD6-49F2-B65D-E6293C164D8A}"/>
              </a:ext>
            </a:extLst>
          </p:cNvPr>
          <p:cNvCxnSpPr>
            <a:cxnSpLocks/>
          </p:cNvCxnSpPr>
          <p:nvPr/>
        </p:nvCxnSpPr>
        <p:spPr>
          <a:xfrm>
            <a:off x="7765717" y="1786295"/>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sp>
        <p:nvSpPr>
          <p:cNvPr id="69" name="Rectangle: Rounded Corners 68">
            <a:extLst>
              <a:ext uri="{FF2B5EF4-FFF2-40B4-BE49-F238E27FC236}">
                <a16:creationId xmlns:a16="http://schemas.microsoft.com/office/drawing/2014/main" id="{CD9597AC-9064-4661-BA8E-BE45B2B5CA53}"/>
              </a:ext>
            </a:extLst>
          </p:cNvPr>
          <p:cNvSpPr/>
          <p:nvPr/>
        </p:nvSpPr>
        <p:spPr>
          <a:xfrm>
            <a:off x="4201717" y="1492200"/>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0" name="Rectangle: Rounded Corners 69">
            <a:extLst>
              <a:ext uri="{FF2B5EF4-FFF2-40B4-BE49-F238E27FC236}">
                <a16:creationId xmlns:a16="http://schemas.microsoft.com/office/drawing/2014/main" id="{F5EE7435-7125-46B4-8500-06B106F014B1}"/>
              </a:ext>
            </a:extLst>
          </p:cNvPr>
          <p:cNvSpPr/>
          <p:nvPr/>
        </p:nvSpPr>
        <p:spPr>
          <a:xfrm>
            <a:off x="4201717" y="1882039"/>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1" name="Rectangle: Rounded Corners 70">
            <a:extLst>
              <a:ext uri="{FF2B5EF4-FFF2-40B4-BE49-F238E27FC236}">
                <a16:creationId xmlns:a16="http://schemas.microsoft.com/office/drawing/2014/main" id="{F9D0629A-282D-4FB4-A297-3600B6CE9BC9}"/>
              </a:ext>
            </a:extLst>
          </p:cNvPr>
          <p:cNvSpPr/>
          <p:nvPr/>
        </p:nvSpPr>
        <p:spPr>
          <a:xfrm>
            <a:off x="4201717" y="2288008"/>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2" name="Rectangle: Rounded Corners 71">
            <a:extLst>
              <a:ext uri="{FF2B5EF4-FFF2-40B4-BE49-F238E27FC236}">
                <a16:creationId xmlns:a16="http://schemas.microsoft.com/office/drawing/2014/main" id="{2E170929-10F9-4DEF-935B-31A9A9D66CD5}"/>
              </a:ext>
            </a:extLst>
          </p:cNvPr>
          <p:cNvSpPr/>
          <p:nvPr/>
        </p:nvSpPr>
        <p:spPr>
          <a:xfrm>
            <a:off x="4201717" y="3183768"/>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3" name="Rectangle: Rounded Corners 72">
            <a:extLst>
              <a:ext uri="{FF2B5EF4-FFF2-40B4-BE49-F238E27FC236}">
                <a16:creationId xmlns:a16="http://schemas.microsoft.com/office/drawing/2014/main" id="{0B67EC0E-2B01-4B5D-A438-473B793686C5}"/>
              </a:ext>
            </a:extLst>
          </p:cNvPr>
          <p:cNvSpPr/>
          <p:nvPr/>
        </p:nvSpPr>
        <p:spPr>
          <a:xfrm>
            <a:off x="4201717" y="3570687"/>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4" name="Rectangle: Rounded Corners 73">
            <a:extLst>
              <a:ext uri="{FF2B5EF4-FFF2-40B4-BE49-F238E27FC236}">
                <a16:creationId xmlns:a16="http://schemas.microsoft.com/office/drawing/2014/main" id="{BF9527B6-9245-4BF1-AF28-9CC056E85A5E}"/>
              </a:ext>
            </a:extLst>
          </p:cNvPr>
          <p:cNvSpPr/>
          <p:nvPr/>
        </p:nvSpPr>
        <p:spPr>
          <a:xfrm>
            <a:off x="4201717" y="3967131"/>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5" name="Rectangle: Rounded Corners 74">
            <a:extLst>
              <a:ext uri="{FF2B5EF4-FFF2-40B4-BE49-F238E27FC236}">
                <a16:creationId xmlns:a16="http://schemas.microsoft.com/office/drawing/2014/main" id="{9E4D4EA5-8097-4D74-AA30-45FD0E987DCF}"/>
              </a:ext>
            </a:extLst>
          </p:cNvPr>
          <p:cNvSpPr/>
          <p:nvPr/>
        </p:nvSpPr>
        <p:spPr>
          <a:xfrm>
            <a:off x="4201717" y="4358430"/>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6" name="Rectangle: Rounded Corners 75">
            <a:extLst>
              <a:ext uri="{FF2B5EF4-FFF2-40B4-BE49-F238E27FC236}">
                <a16:creationId xmlns:a16="http://schemas.microsoft.com/office/drawing/2014/main" id="{B8F8D55F-8FBA-4615-8061-97E98AAE5F4D}"/>
              </a:ext>
            </a:extLst>
          </p:cNvPr>
          <p:cNvSpPr/>
          <p:nvPr/>
        </p:nvSpPr>
        <p:spPr>
          <a:xfrm>
            <a:off x="4201717" y="4759129"/>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7" name="Rectangle: Rounded Corners 76">
            <a:extLst>
              <a:ext uri="{FF2B5EF4-FFF2-40B4-BE49-F238E27FC236}">
                <a16:creationId xmlns:a16="http://schemas.microsoft.com/office/drawing/2014/main" id="{7D343D7B-53B0-4B1C-92C4-0CE8415EC9B7}"/>
              </a:ext>
            </a:extLst>
          </p:cNvPr>
          <p:cNvSpPr/>
          <p:nvPr/>
        </p:nvSpPr>
        <p:spPr>
          <a:xfrm>
            <a:off x="4201717" y="5150303"/>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8" name="Rectangle: Rounded Corners 77">
            <a:extLst>
              <a:ext uri="{FF2B5EF4-FFF2-40B4-BE49-F238E27FC236}">
                <a16:creationId xmlns:a16="http://schemas.microsoft.com/office/drawing/2014/main" id="{68143583-3B09-44AC-A601-E734454E057C}"/>
              </a:ext>
            </a:extLst>
          </p:cNvPr>
          <p:cNvSpPr/>
          <p:nvPr/>
        </p:nvSpPr>
        <p:spPr>
          <a:xfrm>
            <a:off x="4201717" y="5541477"/>
            <a:ext cx="3564000" cy="324000"/>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9" name="Rectangle: Rounded Corners 78">
            <a:extLst>
              <a:ext uri="{FF2B5EF4-FFF2-40B4-BE49-F238E27FC236}">
                <a16:creationId xmlns:a16="http://schemas.microsoft.com/office/drawing/2014/main" id="{CDD7FEAD-9A40-4BC1-A8E9-AD1B7C9F7947}"/>
              </a:ext>
            </a:extLst>
          </p:cNvPr>
          <p:cNvSpPr/>
          <p:nvPr/>
        </p:nvSpPr>
        <p:spPr>
          <a:xfrm>
            <a:off x="4201717" y="2659117"/>
            <a:ext cx="3564000" cy="482687"/>
          </a:xfrm>
          <a:prstGeom prst="roundRect">
            <a:avLst/>
          </a:prstGeom>
          <a:noFill/>
          <a:ln w="1905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83" name="Straight Connector 82">
            <a:extLst>
              <a:ext uri="{FF2B5EF4-FFF2-40B4-BE49-F238E27FC236}">
                <a16:creationId xmlns:a16="http://schemas.microsoft.com/office/drawing/2014/main" id="{7855C515-9DD4-481D-AEA8-618F08A77790}"/>
              </a:ext>
            </a:extLst>
          </p:cNvPr>
          <p:cNvCxnSpPr>
            <a:cxnSpLocks/>
          </p:cNvCxnSpPr>
          <p:nvPr/>
        </p:nvCxnSpPr>
        <p:spPr>
          <a:xfrm>
            <a:off x="7765717" y="2179939"/>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5C350408-746A-48DD-B3AF-06A42BD09477}"/>
              </a:ext>
            </a:extLst>
          </p:cNvPr>
          <p:cNvCxnSpPr>
            <a:cxnSpLocks/>
          </p:cNvCxnSpPr>
          <p:nvPr/>
        </p:nvCxnSpPr>
        <p:spPr>
          <a:xfrm>
            <a:off x="7765717" y="2583433"/>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7A328EFF-3A4A-4EAD-8C7B-858FE8C1AF23}"/>
              </a:ext>
            </a:extLst>
          </p:cNvPr>
          <p:cNvCxnSpPr>
            <a:cxnSpLocks/>
          </p:cNvCxnSpPr>
          <p:nvPr/>
        </p:nvCxnSpPr>
        <p:spPr>
          <a:xfrm>
            <a:off x="7765717" y="3053745"/>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81649275-1EE0-4380-A456-02C60A1CFDC6}"/>
              </a:ext>
            </a:extLst>
          </p:cNvPr>
          <p:cNvCxnSpPr>
            <a:cxnSpLocks/>
          </p:cNvCxnSpPr>
          <p:nvPr/>
        </p:nvCxnSpPr>
        <p:spPr>
          <a:xfrm>
            <a:off x="7765717" y="3469668"/>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a:extLst>
              <a:ext uri="{FF2B5EF4-FFF2-40B4-BE49-F238E27FC236}">
                <a16:creationId xmlns:a16="http://schemas.microsoft.com/office/drawing/2014/main" id="{B895BEBD-7FD2-43CC-9DAB-0A3E076B0A77}"/>
              </a:ext>
            </a:extLst>
          </p:cNvPr>
          <p:cNvCxnSpPr>
            <a:cxnSpLocks/>
          </p:cNvCxnSpPr>
          <p:nvPr/>
        </p:nvCxnSpPr>
        <p:spPr>
          <a:xfrm>
            <a:off x="7765717" y="3863032"/>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DE22D983-DEB6-436A-AC7F-5C2637A1645D}"/>
              </a:ext>
            </a:extLst>
          </p:cNvPr>
          <p:cNvCxnSpPr>
            <a:cxnSpLocks/>
          </p:cNvCxnSpPr>
          <p:nvPr/>
        </p:nvCxnSpPr>
        <p:spPr>
          <a:xfrm>
            <a:off x="7765717" y="4256396"/>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1C1AA002-1DFB-4E96-9730-F758C5ED5D58}"/>
              </a:ext>
            </a:extLst>
          </p:cNvPr>
          <p:cNvCxnSpPr>
            <a:cxnSpLocks/>
          </p:cNvCxnSpPr>
          <p:nvPr/>
        </p:nvCxnSpPr>
        <p:spPr>
          <a:xfrm>
            <a:off x="7765717" y="4649760"/>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549D006C-4145-454A-BF4A-501DA4D17B1A}"/>
              </a:ext>
            </a:extLst>
          </p:cNvPr>
          <p:cNvCxnSpPr>
            <a:cxnSpLocks/>
          </p:cNvCxnSpPr>
          <p:nvPr/>
        </p:nvCxnSpPr>
        <p:spPr>
          <a:xfrm>
            <a:off x="7765717" y="5043124"/>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2ADF6246-EFC6-4252-9CC1-5AD1D7D0D1CC}"/>
              </a:ext>
            </a:extLst>
          </p:cNvPr>
          <p:cNvCxnSpPr>
            <a:cxnSpLocks/>
          </p:cNvCxnSpPr>
          <p:nvPr/>
        </p:nvCxnSpPr>
        <p:spPr>
          <a:xfrm>
            <a:off x="7765717" y="5436488"/>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909A0DB2-D84C-4097-BEED-9794E5428B8C}"/>
              </a:ext>
            </a:extLst>
          </p:cNvPr>
          <p:cNvCxnSpPr>
            <a:cxnSpLocks/>
          </p:cNvCxnSpPr>
          <p:nvPr/>
        </p:nvCxnSpPr>
        <p:spPr>
          <a:xfrm>
            <a:off x="7765717" y="5829852"/>
            <a:ext cx="2886449" cy="0"/>
          </a:xfrm>
          <a:prstGeom prst="line">
            <a:avLst/>
          </a:prstGeom>
          <a:ln w="19050">
            <a:solidFill>
              <a:srgbClr val="2795A7"/>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0699B379-06E2-4237-88CF-3E2A8E6CB814}"/>
              </a:ext>
            </a:extLst>
          </p:cNvPr>
          <p:cNvCxnSpPr>
            <a:cxnSpLocks/>
          </p:cNvCxnSpPr>
          <p:nvPr/>
        </p:nvCxnSpPr>
        <p:spPr>
          <a:xfrm>
            <a:off x="1315268" y="1786295"/>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94" name="Straight Connector 93">
            <a:extLst>
              <a:ext uri="{FF2B5EF4-FFF2-40B4-BE49-F238E27FC236}">
                <a16:creationId xmlns:a16="http://schemas.microsoft.com/office/drawing/2014/main" id="{0669C88A-FA9D-41A0-BAAE-2F1A6887CFCE}"/>
              </a:ext>
            </a:extLst>
          </p:cNvPr>
          <p:cNvCxnSpPr>
            <a:cxnSpLocks/>
          </p:cNvCxnSpPr>
          <p:nvPr/>
        </p:nvCxnSpPr>
        <p:spPr>
          <a:xfrm>
            <a:off x="1315268" y="2179939"/>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95" name="Straight Connector 94">
            <a:extLst>
              <a:ext uri="{FF2B5EF4-FFF2-40B4-BE49-F238E27FC236}">
                <a16:creationId xmlns:a16="http://schemas.microsoft.com/office/drawing/2014/main" id="{1B1B445C-8203-427C-A478-CFF4479DA6B5}"/>
              </a:ext>
            </a:extLst>
          </p:cNvPr>
          <p:cNvCxnSpPr>
            <a:cxnSpLocks/>
          </p:cNvCxnSpPr>
          <p:nvPr/>
        </p:nvCxnSpPr>
        <p:spPr>
          <a:xfrm>
            <a:off x="1315268" y="2583433"/>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60A4427A-0288-42A1-A000-7EAE5792BFEB}"/>
              </a:ext>
            </a:extLst>
          </p:cNvPr>
          <p:cNvCxnSpPr>
            <a:cxnSpLocks/>
          </p:cNvCxnSpPr>
          <p:nvPr/>
        </p:nvCxnSpPr>
        <p:spPr>
          <a:xfrm>
            <a:off x="1315268" y="3053745"/>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1C120243-5E14-477E-96FA-2F0FA4934BA6}"/>
              </a:ext>
            </a:extLst>
          </p:cNvPr>
          <p:cNvCxnSpPr>
            <a:cxnSpLocks/>
          </p:cNvCxnSpPr>
          <p:nvPr/>
        </p:nvCxnSpPr>
        <p:spPr>
          <a:xfrm>
            <a:off x="1315268" y="3469668"/>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00841F43-CE7A-4B37-AA3C-29B074040A04}"/>
              </a:ext>
            </a:extLst>
          </p:cNvPr>
          <p:cNvCxnSpPr>
            <a:cxnSpLocks/>
          </p:cNvCxnSpPr>
          <p:nvPr/>
        </p:nvCxnSpPr>
        <p:spPr>
          <a:xfrm>
            <a:off x="1315268" y="3863032"/>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99" name="Straight Connector 98">
            <a:extLst>
              <a:ext uri="{FF2B5EF4-FFF2-40B4-BE49-F238E27FC236}">
                <a16:creationId xmlns:a16="http://schemas.microsoft.com/office/drawing/2014/main" id="{69400CEA-C0D1-48A2-9136-74B31E55E523}"/>
              </a:ext>
            </a:extLst>
          </p:cNvPr>
          <p:cNvCxnSpPr>
            <a:cxnSpLocks/>
          </p:cNvCxnSpPr>
          <p:nvPr/>
        </p:nvCxnSpPr>
        <p:spPr>
          <a:xfrm>
            <a:off x="1315268" y="4256396"/>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a:extLst>
              <a:ext uri="{FF2B5EF4-FFF2-40B4-BE49-F238E27FC236}">
                <a16:creationId xmlns:a16="http://schemas.microsoft.com/office/drawing/2014/main" id="{6E286824-03CE-4D92-B875-F041EE142B20}"/>
              </a:ext>
            </a:extLst>
          </p:cNvPr>
          <p:cNvCxnSpPr>
            <a:cxnSpLocks/>
          </p:cNvCxnSpPr>
          <p:nvPr/>
        </p:nvCxnSpPr>
        <p:spPr>
          <a:xfrm>
            <a:off x="1315268" y="4649760"/>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A1481264-1BCE-4F09-BEB6-7C6081167113}"/>
              </a:ext>
            </a:extLst>
          </p:cNvPr>
          <p:cNvCxnSpPr>
            <a:cxnSpLocks/>
          </p:cNvCxnSpPr>
          <p:nvPr/>
        </p:nvCxnSpPr>
        <p:spPr>
          <a:xfrm>
            <a:off x="1315268" y="5043124"/>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a:extLst>
              <a:ext uri="{FF2B5EF4-FFF2-40B4-BE49-F238E27FC236}">
                <a16:creationId xmlns:a16="http://schemas.microsoft.com/office/drawing/2014/main" id="{2916B87D-307B-4A4C-A2AB-0D95FDEA3C35}"/>
              </a:ext>
            </a:extLst>
          </p:cNvPr>
          <p:cNvCxnSpPr>
            <a:cxnSpLocks/>
          </p:cNvCxnSpPr>
          <p:nvPr/>
        </p:nvCxnSpPr>
        <p:spPr>
          <a:xfrm>
            <a:off x="1315268" y="5436488"/>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a:extLst>
              <a:ext uri="{FF2B5EF4-FFF2-40B4-BE49-F238E27FC236}">
                <a16:creationId xmlns:a16="http://schemas.microsoft.com/office/drawing/2014/main" id="{DA05C83E-FA3E-4A2F-98E0-904720FE77F4}"/>
              </a:ext>
            </a:extLst>
          </p:cNvPr>
          <p:cNvCxnSpPr>
            <a:cxnSpLocks/>
          </p:cNvCxnSpPr>
          <p:nvPr/>
        </p:nvCxnSpPr>
        <p:spPr>
          <a:xfrm>
            <a:off x="1315268" y="5829852"/>
            <a:ext cx="2886449" cy="0"/>
          </a:xfrm>
          <a:prstGeom prst="line">
            <a:avLst/>
          </a:prstGeom>
          <a:ln w="19050">
            <a:solidFill>
              <a:srgbClr val="2795A7"/>
            </a:solidFill>
            <a:headEnd type="ova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220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8716B-6F05-4209-8F85-5E260B002DC6}"/>
              </a:ext>
            </a:extLst>
          </p:cNvPr>
          <p:cNvSpPr>
            <a:spLocks noGrp="1"/>
          </p:cNvSpPr>
          <p:nvPr>
            <p:ph type="title"/>
          </p:nvPr>
        </p:nvSpPr>
        <p:spPr/>
        <p:txBody>
          <a:bodyPr/>
          <a:lstStyle/>
          <a:p>
            <a:r>
              <a:rPr lang="en-GB" dirty="0"/>
              <a:t>Rate of decline in FVC in placebo group </a:t>
            </a:r>
          </a:p>
        </p:txBody>
      </p:sp>
      <p:pic>
        <p:nvPicPr>
          <p:cNvPr id="4" name="Content Placeholder 3">
            <a:extLst>
              <a:ext uri="{FF2B5EF4-FFF2-40B4-BE49-F238E27FC236}">
                <a16:creationId xmlns:a16="http://schemas.microsoft.com/office/drawing/2014/main" id="{BF1CE401-C560-406E-866F-945DDA5FDEAE}"/>
              </a:ext>
            </a:extLst>
          </p:cNvPr>
          <p:cNvPicPr>
            <a:picLocks noGrp="1" noChangeAspect="1"/>
          </p:cNvPicPr>
          <p:nvPr>
            <p:ph sz="quarter" idx="10"/>
          </p:nvPr>
        </p:nvPicPr>
        <p:blipFill>
          <a:blip r:embed="rId2"/>
          <a:stretch>
            <a:fillRect/>
          </a:stretch>
        </p:blipFill>
        <p:spPr>
          <a:xfrm>
            <a:off x="901323" y="1447800"/>
            <a:ext cx="10368716" cy="4437063"/>
          </a:xfrm>
          <a:prstGeom prst="rect">
            <a:avLst/>
          </a:prstGeom>
        </p:spPr>
      </p:pic>
      <p:sp>
        <p:nvSpPr>
          <p:cNvPr id="6" name="TextBox 5">
            <a:extLst>
              <a:ext uri="{FF2B5EF4-FFF2-40B4-BE49-F238E27FC236}">
                <a16:creationId xmlns:a16="http://schemas.microsoft.com/office/drawing/2014/main" id="{A83FE11A-8F8F-4203-AD33-6548EBE7ED37}"/>
              </a:ext>
            </a:extLst>
          </p:cNvPr>
          <p:cNvSpPr txBox="1"/>
          <p:nvPr/>
        </p:nvSpPr>
        <p:spPr>
          <a:xfrm>
            <a:off x="355600" y="6203276"/>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Goh N et al. Effect of nintedanib in patients with limited and extensive systemic sclerosis-associated interstitial lung disease: data from the SENSCIS trial. Poster developed for the American Thoracic Society International Conference, 2020.</a:t>
            </a:r>
          </a:p>
        </p:txBody>
      </p:sp>
    </p:spTree>
    <p:extLst>
      <p:ext uri="{BB962C8B-B14F-4D97-AF65-F5344CB8AC3E}">
        <p14:creationId xmlns:p14="http://schemas.microsoft.com/office/powerpoint/2010/main" val="2543636690"/>
      </p:ext>
    </p:extLst>
  </p:cSld>
  <p:clrMapOvr>
    <a:masterClrMapping/>
  </p:clrMapOvr>
</p:sld>
</file>

<file path=ppt/theme/theme1.xml><?xml version="1.0" encoding="utf-8"?>
<a:theme xmlns:a="http://schemas.openxmlformats.org/drawingml/2006/main" name="3_Office Theme">
  <a:themeElements>
    <a:clrScheme name="OFEV_2">
      <a:dk1>
        <a:sysClr val="windowText" lastClr="000000"/>
      </a:dk1>
      <a:lt1>
        <a:sysClr val="window" lastClr="FFFFFF"/>
      </a:lt1>
      <a:dk2>
        <a:srgbClr val="1F497D"/>
      </a:dk2>
      <a:lt2>
        <a:srgbClr val="E5E9ED"/>
      </a:lt2>
      <a:accent1>
        <a:srgbClr val="F2650F"/>
      </a:accent1>
      <a:accent2>
        <a:srgbClr val="001E55"/>
      </a:accent2>
      <a:accent3>
        <a:srgbClr val="F19700"/>
      </a:accent3>
      <a:accent4>
        <a:srgbClr val="FED123"/>
      </a:accent4>
      <a:accent5>
        <a:srgbClr val="7A99AC"/>
      </a:accent5>
      <a:accent6>
        <a:srgbClr val="FDD3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1916</TotalTime>
  <Words>1792</Words>
  <Application>Microsoft Office PowerPoint</Application>
  <PresentationFormat>Widescreen</PresentationFormat>
  <Paragraphs>186</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Lucida Grande</vt:lpstr>
      <vt:lpstr>3_Office Theme</vt:lpstr>
      <vt:lpstr> Effect of nintedanib in patients with limited and extensive systemic sclerosis-associated interstitial lung disease: data from the SENSCIS® trial </vt:lpstr>
      <vt:lpstr>Introduction</vt:lpstr>
      <vt:lpstr>Aim</vt:lpstr>
      <vt:lpstr>Methods  </vt:lpstr>
      <vt:lpstr>Analyses</vt:lpstr>
      <vt:lpstr>Limited and extensive ILD</vt:lpstr>
      <vt:lpstr>Baseline characteristics</vt:lpstr>
      <vt:lpstr>Baseline characteristics</vt:lpstr>
      <vt:lpstr>Rate of decline in FVC in placebo group </vt:lpstr>
      <vt:lpstr>Rate of decline in FVC (mL/year) with nintedanib versus placebo</vt:lpstr>
      <vt:lpstr>Categorical declines in FVC at week 52</vt:lpstr>
      <vt:lpstr>Proportion of subjects who had an absolute decline in FVC ≥10% predicted or died over 52 weeks</vt:lpstr>
      <vt:lpstr>Adverse events</vt:lpstr>
      <vt:lpstr>Conclusions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INBUILD® trial</dc:title>
  <dc:creator>Ng, Elizabeth</dc:creator>
  <cp:lastModifiedBy>Morris, Wendy</cp:lastModifiedBy>
  <cp:revision>786</cp:revision>
  <cp:lastPrinted>2019-10-03T08:12:52Z</cp:lastPrinted>
  <dcterms:created xsi:type="dcterms:W3CDTF">2019-06-25T13:13:58Z</dcterms:created>
  <dcterms:modified xsi:type="dcterms:W3CDTF">2020-06-01T09:22:20Z</dcterms:modified>
</cp:coreProperties>
</file>