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7903-088E-481A-B2CD-3EDD8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447AB-FB17-41BA-86A6-55AB474A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1E8-4E54-42F7-98DF-10FDD086400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1B6C7-9B12-43A6-8D54-70E2594C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CF8B9-826B-44B8-AFEC-F1F4057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4BA3-E485-47F5-AE11-0293F011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3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53B9F-FF1D-48E7-857C-4625E1C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D780-7082-4C12-92DB-1AB26002E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5E28-7A72-4A6A-8499-B7E3617F6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A1E8-4E54-42F7-98DF-10FDD086400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FB38-119B-4BF8-8E45-5D32A5C4B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027B0-2C9A-4F75-A11C-B33A9275C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4BA3-E485-47F5-AE11-0293F011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4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899B85-EC1A-4BC5-B5BA-462755C3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Effect of nintedanib on progression of SSc-ILD beyond 52 weeks: data from the SENSCIS</a:t>
            </a:r>
            <a:r>
              <a:rPr lang="en-GB" sz="4000" baseline="30000"/>
              <a:t>® </a:t>
            </a:r>
            <a:r>
              <a:rPr lang="en-GB" sz="4000"/>
              <a:t>trial 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480D0-BA98-4091-998F-9F6AAAA49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4E331-6FAA-4ED5-B50B-56E5A237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Exposure to trial drug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E3530-FF8D-4000-947A-7FAA48F85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34F38-2A3D-4171-B8AF-91C6D418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Annual rate of decline in FVC (mL/year) over 100 weeks and estimated between-group difference in FVC (mL) at week 100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E2F02-9C86-4883-ACF3-F90202E6A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803CCA-0FB5-4211-85DA-F8E0A2E1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to absolute decline in FVC &gt;5% and &gt;10% predicted over 100 weeks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A8F5B-A40E-461B-B3F2-3A112AF39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E34CAD-E94B-4231-804E-C98233A3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to relative decline in FVC (mL) &gt;5% and &gt;10% </a:t>
            </a:r>
            <a:br>
              <a:rPr lang="en-GB"/>
            </a:br>
            <a:r>
              <a:rPr lang="en-GB"/>
              <a:t>over 100 weeks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1721A-C712-45AE-9544-6DC64DFE9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47B8C-E0EE-4BB0-BF1D-B7D96ED4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Most frequently reported adverse events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92851-1672-480A-8F76-50AA3068E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99C07B-4352-4782-8342-DF4419DE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Serious adverse events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AA053-F8AD-4619-91FB-15947E730F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825FC-E633-43DF-BC67-3253EBFC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Adverse events that led to permanent discontinuation of trial drug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885FE-D88C-4045-85A7-56056E335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7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340E5-03DE-45D5-A7EF-AA7EDFBE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49AB0-2CF1-4C46-B56B-0278BA0A6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619BD7-FAAB-4678-ABF7-A90FB3DE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D9A6D-4B01-40E4-89C6-4D6F8335A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B08C2-AD6A-4835-8547-22510C39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78F14-652C-4FDE-A4CC-E04F61F79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1AE57F-2946-4EC2-9C2B-BE7731FE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22A75-F5F7-4F32-9421-7B96F52D3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4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D749B-1513-471D-9C09-741B9594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SENSCIS trial design (1/2)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F01EA-AD97-4696-BFC8-66341BA52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BC907-3880-44A6-BB28-0C0F325D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SENSCIS trial design (2/2)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5D0D3-B2BD-44B8-AD58-9D6F4EBF7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601A9-45B9-4805-A4BB-A21C407E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Analyses of the rate of decline in FVC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0DA9E-A8DF-4148-A98D-85AABB337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832629-BF5C-476A-A50C-B936F24C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endpoints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44D39-499D-46FF-AECD-6A01DC8CA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F45600-E4F3-4A0F-A8BC-4098A1EF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F49F4-ECC1-4C68-A5CF-E75F99CFC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3B24C4-C57F-46DF-A3ED-DCB24866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disposition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549A2-78B6-4423-896B-E9823B71E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Effect of nintedanib on progression of SSc-ILD beyond 52 weeks: data from the SENSCIS® trial </vt:lpstr>
      <vt:lpstr>Introduction</vt:lpstr>
      <vt:lpstr>Aim</vt:lpstr>
      <vt:lpstr>SENSCIS trial design (1/2) </vt:lpstr>
      <vt:lpstr>SENSCIS trial design (2/2)  </vt:lpstr>
      <vt:lpstr>Analyses of the rate of decline in FVC  </vt:lpstr>
      <vt:lpstr>Other endpoints</vt:lpstr>
      <vt:lpstr>Baseline characteristics  </vt:lpstr>
      <vt:lpstr>Patient disposition </vt:lpstr>
      <vt:lpstr>Exposure to trial drug </vt:lpstr>
      <vt:lpstr>Annual rate of decline in FVC (mL/year) over 100 weeks and estimated between-group difference in FVC (mL) at week 100</vt:lpstr>
      <vt:lpstr>Time to absolute decline in FVC &gt;5% and &gt;10% predicted over 100 weeks</vt:lpstr>
      <vt:lpstr>Time to relative decline in FVC (mL) &gt;5% and &gt;10%  over 100 weeks</vt:lpstr>
      <vt:lpstr>Most frequently reported adverse events</vt:lpstr>
      <vt:lpstr>Serious adverse events</vt:lpstr>
      <vt:lpstr>Adverse events that led to permanent discontinuation of trial drug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nintedanib on progression of SSc-ILD beyond 52 weeks: data from the SENSCIS® trial </dc:title>
  <dc:creator>Hannah Williams (FleishmanHillard)</dc:creator>
  <cp:lastModifiedBy>Hannah Williams (FleishmanHillard)</cp:lastModifiedBy>
  <cp:revision>1</cp:revision>
  <dcterms:created xsi:type="dcterms:W3CDTF">2020-06-24T11:06:17Z</dcterms:created>
  <dcterms:modified xsi:type="dcterms:W3CDTF">2020-06-24T11:06:17Z</dcterms:modified>
</cp:coreProperties>
</file>