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8"/>
  </p:notesMasterIdLst>
  <p:sldIdLst>
    <p:sldId id="258" r:id="rId3"/>
    <p:sldId id="354" r:id="rId4"/>
    <p:sldId id="355" r:id="rId5"/>
    <p:sldId id="366" r:id="rId6"/>
    <p:sldId id="358" r:id="rId7"/>
    <p:sldId id="359" r:id="rId8"/>
    <p:sldId id="367" r:id="rId9"/>
    <p:sldId id="360" r:id="rId10"/>
    <p:sldId id="368" r:id="rId11"/>
    <p:sldId id="370" r:id="rId12"/>
    <p:sldId id="361" r:id="rId13"/>
    <p:sldId id="369" r:id="rId14"/>
    <p:sldId id="349" r:id="rId15"/>
    <p:sldId id="363" r:id="rId16"/>
    <p:sldId id="372"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12" userDrawn="1">
          <p15:clr>
            <a:srgbClr val="A4A3A4"/>
          </p15:clr>
        </p15:guide>
        <p15:guide id="2" pos="1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eishmanHillard" initials="F" lastIdx="41" clrIdx="0">
    <p:extLst>
      <p:ext uri="{19B8F6BF-5375-455C-9EA6-DF929625EA0E}">
        <p15:presenceInfo xmlns:p15="http://schemas.microsoft.com/office/powerpoint/2012/main" userId="FleishmanHillard" providerId="None"/>
      </p:ext>
    </p:extLst>
  </p:cmAuthor>
  <p:cmAuthor id="2" name="Morris, Wendy" initials="MW" lastIdx="44" clrIdx="1">
    <p:extLst>
      <p:ext uri="{19B8F6BF-5375-455C-9EA6-DF929625EA0E}">
        <p15:presenceInfo xmlns:p15="http://schemas.microsoft.com/office/powerpoint/2012/main" userId="S-1-5-21-2000478354-261903793-682003330-45801" providerId="AD"/>
      </p:ext>
    </p:extLst>
  </p:cmAuthor>
  <p:cmAuthor id="3" name="Morris, Wendy" initials="MW [2]" lastIdx="32" clrIdx="2">
    <p:extLst>
      <p:ext uri="{19B8F6BF-5375-455C-9EA6-DF929625EA0E}">
        <p15:presenceInfo xmlns:p15="http://schemas.microsoft.com/office/powerpoint/2012/main" userId="S::wendy.morris@fhflondon.co.uk::0abfe841-cd44-49c6-ab27-b3339359c792" providerId="AD"/>
      </p:ext>
    </p:extLst>
  </p:cmAuthor>
  <p:cmAuthor id="4" name="Stephens, Melanie" initials="SM" lastIdx="4" clrIdx="3">
    <p:extLst>
      <p:ext uri="{19B8F6BF-5375-455C-9EA6-DF929625EA0E}">
        <p15:presenceInfo xmlns:p15="http://schemas.microsoft.com/office/powerpoint/2012/main" userId="S-1-5-21-2000478354-261903793-682003330-443296" providerId="AD"/>
      </p:ext>
    </p:extLst>
  </p:cmAuthor>
  <p:cmAuthor id="5" name="Fleming, Julie" initials="FJ" lastIdx="8" clrIdx="4">
    <p:extLst>
      <p:ext uri="{19B8F6BF-5375-455C-9EA6-DF929625EA0E}">
        <p15:presenceInfo xmlns:p15="http://schemas.microsoft.com/office/powerpoint/2012/main" userId="S::julie.fleming@fhflondon.co.uk::4936b1a7-a085-472e-aef7-8472094fa5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C440"/>
    <a:srgbClr val="DBE6F1"/>
    <a:srgbClr val="5CC9D9"/>
    <a:srgbClr val="0788C9"/>
    <a:srgbClr val="0052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91" autoAdjust="0"/>
    <p:restoredTop sz="95268" autoAdjust="0"/>
  </p:normalViewPr>
  <p:slideViewPr>
    <p:cSldViewPr snapToGrid="0" snapToObjects="1">
      <p:cViewPr varScale="1">
        <p:scale>
          <a:sx n="146" d="100"/>
          <a:sy n="146" d="100"/>
        </p:scale>
        <p:origin x="798" y="108"/>
      </p:cViewPr>
      <p:guideLst>
        <p:guide orient="horz" pos="1212"/>
        <p:guide pos="181"/>
      </p:guideLst>
    </p:cSldViewPr>
  </p:slideViewPr>
  <p:notesTextViewPr>
    <p:cViewPr>
      <p:scale>
        <a:sx n="3" d="2"/>
        <a:sy n="3" d="2"/>
      </p:scale>
      <p:origin x="0" y="0"/>
    </p:cViewPr>
  </p:notesTextViewPr>
  <p:sorterViewPr>
    <p:cViewPr varScale="1">
      <p:scale>
        <a:sx n="100" d="100"/>
        <a:sy n="100" d="100"/>
      </p:scale>
      <p:origin x="0" y="-5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817452-07C1-4227-9CC9-9E64422F7140}" type="datetimeFigureOut">
              <a:rPr lang="en-GB" smtClean="0"/>
              <a:t>04/06/2020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5C2A2-3CAB-43B0-818A-A5243062347E}" type="slidenum">
              <a:rPr lang="en-GB" smtClean="0"/>
              <a:t>‹#›</a:t>
            </a:fld>
            <a:endParaRPr lang="en-GB"/>
          </a:p>
        </p:txBody>
      </p:sp>
    </p:spTree>
    <p:extLst>
      <p:ext uri="{BB962C8B-B14F-4D97-AF65-F5344CB8AC3E}">
        <p14:creationId xmlns:p14="http://schemas.microsoft.com/office/powerpoint/2010/main" val="181586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 Single Corner Rectangle 6"/>
          <p:cNvSpPr/>
          <p:nvPr userDrawn="1"/>
        </p:nvSpPr>
        <p:spPr>
          <a:xfrm rot="10800000">
            <a:off x="359760" y="349906"/>
            <a:ext cx="8439615" cy="4324951"/>
          </a:xfrm>
          <a:prstGeom prst="round1Rect">
            <a:avLst>
              <a:gd name="adj" fmla="val 36068"/>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6200000">
            <a:off x="7540765" y="-876531"/>
            <a:ext cx="726700" cy="2479771"/>
          </a:xfrm>
          <a:prstGeom prst="round2SameRect">
            <a:avLst>
              <a:gd name="adj1" fmla="val 4032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ame Side Corner Rectangle 8"/>
          <p:cNvSpPr/>
          <p:nvPr userDrawn="1"/>
        </p:nvSpPr>
        <p:spPr>
          <a:xfrm rot="16200000">
            <a:off x="7579639" y="-875118"/>
            <a:ext cx="689242" cy="2439479"/>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9760" y="4757767"/>
            <a:ext cx="1465786" cy="298671"/>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31259" y="4752751"/>
            <a:ext cx="785735" cy="298671"/>
          </a:xfrm>
          <a:prstGeom prst="rect">
            <a:avLst/>
          </a:prstGeom>
        </p:spPr>
      </p:pic>
      <p:sp>
        <p:nvSpPr>
          <p:cNvPr id="2" name="Title 1"/>
          <p:cNvSpPr>
            <a:spLocks noGrp="1"/>
          </p:cNvSpPr>
          <p:nvPr>
            <p:ph type="title"/>
          </p:nvPr>
        </p:nvSpPr>
        <p:spPr>
          <a:xfrm>
            <a:off x="636217" y="1038342"/>
            <a:ext cx="7886700" cy="1689868"/>
          </a:xfrm>
        </p:spPr>
        <p:txBody>
          <a:bodyPr/>
          <a:lstStyle>
            <a:lvl1pPr>
              <a:defRPr baseline="0">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baseline="30000">
                <a:latin typeface="Calibri" panose="020F0502020204030204" pitchFamily="34" charset="0"/>
              </a:defRPr>
            </a:lvl1pPr>
          </a:lstStyle>
          <a:p>
            <a:pPr lvl="0"/>
            <a:r>
              <a:rPr lang="en-US" dirty="0"/>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pic>
        <p:nvPicPr>
          <p:cNvPr id="13" name="Picture 12">
            <a:extLst>
              <a:ext uri="{FF2B5EF4-FFF2-40B4-BE49-F238E27FC236}">
                <a16:creationId xmlns:a16="http://schemas.microsoft.com/office/drawing/2014/main" id="{FEBADE85-1295-47E1-A642-C90C2C5B38E6}"/>
              </a:ext>
            </a:extLst>
          </p:cNvPr>
          <p:cNvPicPr>
            <a:picLocks noChangeAspect="1"/>
          </p:cNvPicPr>
          <p:nvPr userDrawn="1"/>
        </p:nvPicPr>
        <p:blipFill>
          <a:blip r:embed="rId4"/>
          <a:stretch>
            <a:fillRect/>
          </a:stretch>
        </p:blipFill>
        <p:spPr>
          <a:xfrm>
            <a:off x="6947836" y="160877"/>
            <a:ext cx="1952849" cy="36748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7" name="Title 1"/>
          <p:cNvSpPr>
            <a:spLocks noGrp="1"/>
          </p:cNvSpPr>
          <p:nvPr>
            <p:ph type="title"/>
          </p:nvPr>
        </p:nvSpPr>
        <p:spPr>
          <a:xfrm>
            <a:off x="504824" y="878386"/>
            <a:ext cx="8105775" cy="673099"/>
          </a:xfrm>
        </p:spPr>
        <p:txBody>
          <a:bodyPr lIns="0" anchor="t" anchorCtr="0">
            <a:normAutofit/>
          </a:bodyPr>
          <a:lstStyle>
            <a:lvl1pPr>
              <a:defRPr sz="2800" b="1" baseline="0">
                <a:solidFill>
                  <a:srgbClr val="00529B"/>
                </a:solidFill>
                <a:latin typeface="Calibri" panose="020F0502020204030204" pitchFamily="34" charset="0"/>
                <a:ea typeface="Arial" charset="0"/>
                <a:cs typeface="Arial" charset="0"/>
              </a:defRPr>
            </a:lvl1pPr>
          </a:lstStyle>
          <a:p>
            <a:r>
              <a:rPr lang="en-US" dirty="0"/>
              <a:t>Click to edit Master title style</a:t>
            </a:r>
          </a:p>
        </p:txBody>
      </p:sp>
      <p:sp>
        <p:nvSpPr>
          <p:cNvPr id="8" name="Content Placeholder 2"/>
          <p:cNvSpPr>
            <a:spLocks noGrp="1"/>
          </p:cNvSpPr>
          <p:nvPr>
            <p:ph idx="1"/>
          </p:nvPr>
        </p:nvSpPr>
        <p:spPr>
          <a:xfrm>
            <a:off x="504824" y="1548310"/>
            <a:ext cx="8105775" cy="2086808"/>
          </a:xfrm>
        </p:spPr>
        <p:txBody>
          <a:bodyPr>
            <a:normAutofit/>
          </a:bodyPr>
          <a:lstStyle>
            <a:lvl1pPr marL="179388" indent="-179388">
              <a:lnSpc>
                <a:spcPts val="2060"/>
              </a:lnSpc>
              <a:buClr>
                <a:srgbClr val="00529B"/>
              </a:buClr>
              <a:tabLst/>
              <a:defRPr sz="1600" baseline="0">
                <a:solidFill>
                  <a:schemeClr val="tx1"/>
                </a:solidFill>
                <a:latin typeface="Calibri" panose="020F0502020204030204" pitchFamily="34" charset="0"/>
                <a:ea typeface="Arial" charset="0"/>
                <a:cs typeface="Arial" charset="0"/>
              </a:defRPr>
            </a:lvl1pPr>
            <a:lvl2pPr marL="625475" indent="-168275">
              <a:lnSpc>
                <a:spcPts val="1820"/>
              </a:lnSpc>
              <a:buClr>
                <a:srgbClr val="00529B"/>
              </a:buClr>
              <a:tabLst/>
              <a:defRPr sz="1400" baseline="0">
                <a:latin typeface="Calibri" panose="020F0502020204030204" pitchFamily="34" charset="0"/>
                <a:ea typeface="Arial" charset="0"/>
                <a:cs typeface="Arial" charset="0"/>
              </a:defRPr>
            </a:lvl2pPr>
            <a:lvl3pPr marL="1069975" indent="-155575">
              <a:lnSpc>
                <a:spcPts val="1480"/>
              </a:lnSpc>
              <a:buClr>
                <a:srgbClr val="00529B"/>
              </a:buClr>
              <a:tabLst/>
              <a:defRPr sz="1200" baseline="0">
                <a:latin typeface="Calibri" panose="020F0502020204030204" pitchFamily="34" charset="0"/>
                <a:ea typeface="Arial" charset="0"/>
                <a:cs typeface="Arial" charset="0"/>
              </a:defRPr>
            </a:lvl3pPr>
            <a:lvl4pPr marL="1516063" indent="-144463">
              <a:lnSpc>
                <a:spcPts val="1440"/>
              </a:lnSpc>
              <a:buClr>
                <a:srgbClr val="00529B"/>
              </a:buClr>
              <a:tabLst/>
              <a:defRPr sz="1100" baseline="0">
                <a:latin typeface="Calibri" panose="020F0502020204030204" pitchFamily="34" charset="0"/>
                <a:ea typeface="Arial" charset="0"/>
                <a:cs typeface="Arial" charset="0"/>
              </a:defRPr>
            </a:lvl4pPr>
            <a:lvl5pPr marL="1960563" indent="-131763">
              <a:lnSpc>
                <a:spcPts val="1440"/>
              </a:lnSpc>
              <a:buClr>
                <a:srgbClr val="00529B"/>
              </a:buClr>
              <a:tabLst/>
              <a:defRPr sz="1100" baseline="0">
                <a:latin typeface="Calibri" panose="020F0502020204030204" pitchFamily="34"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13" name="Picture 12">
            <a:extLst>
              <a:ext uri="{FF2B5EF4-FFF2-40B4-BE49-F238E27FC236}">
                <a16:creationId xmlns:a16="http://schemas.microsoft.com/office/drawing/2014/main" id="{DC8041B4-6189-4434-945B-10F194C37F90}"/>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1832096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t" anchorCtr="0">
            <a:normAutofit/>
          </a:bodyPr>
          <a:lstStyle>
            <a:lvl1pPr>
              <a:defRPr sz="2800" b="1" baseline="0">
                <a:solidFill>
                  <a:srgbClr val="00529B"/>
                </a:solidFill>
                <a:latin typeface="Calibri" panose="020F0502020204030204" pitchFamily="34" charset="0"/>
                <a:ea typeface="Arial" charset="0"/>
                <a:cs typeface="Arial" charset="0"/>
              </a:defRPr>
            </a:lvl1pPr>
          </a:lstStyle>
          <a:p>
            <a:r>
              <a:rPr lang="en-US" dirty="0"/>
              <a:t>Click to edit Master title style</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8" name="Picture 7">
            <a:extLst>
              <a:ext uri="{FF2B5EF4-FFF2-40B4-BE49-F238E27FC236}">
                <a16:creationId xmlns:a16="http://schemas.microsoft.com/office/drawing/2014/main" id="{7E3BBC34-5CFA-4FE6-B6FC-F15DF71F2E1C}"/>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1425344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t" anchorCtr="0">
            <a:normAutofit/>
          </a:bodyPr>
          <a:lstStyle>
            <a:lvl1pPr>
              <a:defRPr sz="2800" b="1" baseline="0">
                <a:solidFill>
                  <a:srgbClr val="00529B"/>
                </a:solidFill>
                <a:latin typeface="Calibri" panose="020F0502020204030204" pitchFamily="34" charset="0"/>
                <a:ea typeface="Arial" charset="0"/>
                <a:cs typeface="Arial" charset="0"/>
              </a:defRPr>
            </a:lvl1pPr>
          </a:lstStyle>
          <a:p>
            <a:r>
              <a:rPr lang="en-US" dirty="0"/>
              <a:t>Click to edit Master title style</a:t>
            </a:r>
          </a:p>
        </p:txBody>
      </p:sp>
      <p:grpSp>
        <p:nvGrpSpPr>
          <p:cNvPr id="9" name="Group 8"/>
          <p:cNvGrpSpPr/>
          <p:nvPr userDrawn="1"/>
        </p:nvGrpSpPr>
        <p:grpSpPr>
          <a:xfrm>
            <a:off x="504824" y="4411306"/>
            <a:ext cx="8639178" cy="732194"/>
            <a:chOff x="-350181" y="6053342"/>
            <a:chExt cx="9494183" cy="804658"/>
          </a:xfrm>
        </p:grpSpPr>
        <p:sp>
          <p:nvSpPr>
            <p:cNvPr id="10" name="Round Same Side Corner Rectangle 9"/>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8" name="Picture 7">
            <a:extLst>
              <a:ext uri="{FF2B5EF4-FFF2-40B4-BE49-F238E27FC236}">
                <a16:creationId xmlns:a16="http://schemas.microsoft.com/office/drawing/2014/main" id="{8FDAB039-FE7A-4279-97F4-F5521F977AA2}"/>
              </a:ext>
            </a:extLst>
          </p:cNvPr>
          <p:cNvPicPr>
            <a:picLocks noChangeAspect="1"/>
          </p:cNvPicPr>
          <p:nvPr userDrawn="1"/>
        </p:nvPicPr>
        <p:blipFill>
          <a:blip r:embed="rId2"/>
          <a:stretch>
            <a:fillRect/>
          </a:stretch>
        </p:blipFill>
        <p:spPr>
          <a:xfrm>
            <a:off x="6810979" y="4582209"/>
            <a:ext cx="2074545" cy="390389"/>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clusions">
    <p:spTree>
      <p:nvGrpSpPr>
        <p:cNvPr id="1" name=""/>
        <p:cNvGrpSpPr/>
        <p:nvPr/>
      </p:nvGrpSpPr>
      <p:grpSpPr>
        <a:xfrm>
          <a:off x="0" y="0"/>
          <a:ext cx="0" cy="0"/>
          <a:chOff x="0" y="0"/>
          <a:chExt cx="0" cy="0"/>
        </a:xfrm>
      </p:grpSpPr>
      <p:sp>
        <p:nvSpPr>
          <p:cNvPr id="7" name="Rounded Rectangle 6"/>
          <p:cNvSpPr/>
          <p:nvPr userDrawn="1"/>
        </p:nvSpPr>
        <p:spPr>
          <a:xfrm>
            <a:off x="524655" y="690568"/>
            <a:ext cx="8139659" cy="3509052"/>
          </a:xfrm>
          <a:prstGeom prst="roundRect">
            <a:avLst>
              <a:gd name="adj" fmla="val 5534"/>
            </a:avLst>
          </a:prstGeom>
          <a:solidFill>
            <a:srgbClr val="DDF0F4"/>
          </a:solidFill>
          <a:ln w="38100"/>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941588" y="473440"/>
            <a:ext cx="1906543" cy="427250"/>
          </a:xfrm>
          <a:prstGeom prst="roundRect">
            <a:avLst>
              <a:gd name="adj" fmla="val 39618"/>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941585" y="466823"/>
            <a:ext cx="1906546" cy="400110"/>
          </a:xfrm>
          <a:prstGeom prst="rect">
            <a:avLst/>
          </a:prstGeom>
          <a:noFill/>
        </p:spPr>
        <p:txBody>
          <a:bodyPr wrap="square" rtlCol="0">
            <a:spAutoFit/>
          </a:bodyPr>
          <a:lstStyle/>
          <a:p>
            <a:pPr algn="ctr"/>
            <a:r>
              <a:rPr lang="en-US" sz="2000" b="1" baseline="0" dirty="0">
                <a:solidFill>
                  <a:schemeClr val="bg1"/>
                </a:solidFill>
                <a:latin typeface="Calibri" panose="020F0502020204030204" pitchFamily="34" charset="0"/>
              </a:rPr>
              <a:t>Conclusions</a:t>
            </a:r>
          </a:p>
        </p:txBody>
      </p:sp>
      <p:sp>
        <p:nvSpPr>
          <p:cNvPr id="10" name="Content Placeholder 2"/>
          <p:cNvSpPr>
            <a:spLocks noGrp="1"/>
          </p:cNvSpPr>
          <p:nvPr userDrawn="1">
            <p:ph idx="1"/>
          </p:nvPr>
        </p:nvSpPr>
        <p:spPr>
          <a:xfrm>
            <a:off x="914397" y="987356"/>
            <a:ext cx="7429503" cy="2915476"/>
          </a:xfrm>
        </p:spPr>
        <p:txBody>
          <a:bodyPr>
            <a:normAutofit/>
          </a:bodyPr>
          <a:lstStyle>
            <a:lvl1pPr marL="179388" indent="-179388">
              <a:lnSpc>
                <a:spcPts val="2660"/>
              </a:lnSpc>
              <a:buClr>
                <a:srgbClr val="00529B"/>
              </a:buClr>
              <a:tabLst/>
              <a:defRPr sz="1800" baseline="0">
                <a:latin typeface="Calibri" panose="020F0502020204030204" pitchFamily="34" charset="0"/>
                <a:ea typeface="Arial" charset="0"/>
                <a:cs typeface="Arial" charset="0"/>
              </a:defRPr>
            </a:lvl1pPr>
            <a:lvl2pPr marL="625475" indent="-168275">
              <a:lnSpc>
                <a:spcPts val="2420"/>
              </a:lnSpc>
              <a:buClr>
                <a:srgbClr val="00529B"/>
              </a:buClr>
              <a:tabLst/>
              <a:defRPr sz="1600" baseline="0">
                <a:latin typeface="Calibri" panose="020F0502020204030204" pitchFamily="34" charset="0"/>
                <a:ea typeface="Arial" charset="0"/>
                <a:cs typeface="Arial" charset="0"/>
              </a:defRPr>
            </a:lvl2pPr>
            <a:lvl3pPr marL="1069975" indent="-155575">
              <a:lnSpc>
                <a:spcPts val="2180"/>
              </a:lnSpc>
              <a:buClr>
                <a:srgbClr val="00529B"/>
              </a:buClr>
              <a:tabLst/>
              <a:defRPr sz="1400" baseline="0">
                <a:latin typeface="Calibri" panose="020F0502020204030204" pitchFamily="34" charset="0"/>
                <a:ea typeface="Arial" charset="0"/>
                <a:cs typeface="Arial" charset="0"/>
              </a:defRPr>
            </a:lvl3pPr>
            <a:lvl4pPr marL="1516063" indent="-144463">
              <a:lnSpc>
                <a:spcPts val="1940"/>
              </a:lnSpc>
              <a:buClr>
                <a:srgbClr val="00529B"/>
              </a:buClr>
              <a:tabLst/>
              <a:defRPr sz="1200" baseline="0">
                <a:latin typeface="Calibri" panose="020F0502020204030204" pitchFamily="34" charset="0"/>
                <a:ea typeface="Arial" charset="0"/>
                <a:cs typeface="Arial" charset="0"/>
              </a:defRPr>
            </a:lvl4pPr>
            <a:lvl5pPr marL="1960563" indent="-131763">
              <a:lnSpc>
                <a:spcPts val="1940"/>
              </a:lnSpc>
              <a:buClr>
                <a:srgbClr val="00529B"/>
              </a:buClr>
              <a:tabLst/>
              <a:defRPr sz="1200" baseline="0">
                <a:latin typeface="Calibri" panose="020F0502020204030204" pitchFamily="34"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2" name="Group 11"/>
          <p:cNvGrpSpPr/>
          <p:nvPr userDrawn="1"/>
        </p:nvGrpSpPr>
        <p:grpSpPr>
          <a:xfrm>
            <a:off x="504824" y="4411306"/>
            <a:ext cx="8639178" cy="732194"/>
            <a:chOff x="-350181" y="6053342"/>
            <a:chExt cx="9494183" cy="804658"/>
          </a:xfrm>
        </p:grpSpPr>
        <p:sp>
          <p:nvSpPr>
            <p:cNvPr id="13" name="Round Same Side Corner Rectangle 12"/>
            <p:cNvSpPr/>
            <p:nvPr/>
          </p:nvSpPr>
          <p:spPr>
            <a:xfrm rot="16200000">
              <a:off x="7317685" y="5031683"/>
              <a:ext cx="804657" cy="2847977"/>
            </a:xfrm>
            <a:prstGeom prst="round2SameRect">
              <a:avLst>
                <a:gd name="adj1" fmla="val 37319"/>
                <a:gd name="adj2" fmla="val 0"/>
              </a:avLst>
            </a:pr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350181" y="6053342"/>
              <a:ext cx="9494181" cy="0"/>
            </a:xfrm>
            <a:prstGeom prst="line">
              <a:avLst/>
            </a:prstGeom>
            <a:ln w="15875">
              <a:solidFill>
                <a:srgbClr val="00529B"/>
              </a:solidFill>
            </a:ln>
          </p:spPr>
          <p:style>
            <a:lnRef idx="1">
              <a:schemeClr val="accent1"/>
            </a:lnRef>
            <a:fillRef idx="0">
              <a:schemeClr val="accent1"/>
            </a:fillRef>
            <a:effectRef idx="0">
              <a:schemeClr val="accent1"/>
            </a:effectRef>
            <a:fontRef idx="minor">
              <a:schemeClr val="tx1"/>
            </a:fontRef>
          </p:style>
        </p:cxnSp>
      </p:grpSp>
      <p:pic>
        <p:nvPicPr>
          <p:cNvPr id="11" name="Picture 10">
            <a:extLst>
              <a:ext uri="{FF2B5EF4-FFF2-40B4-BE49-F238E27FC236}">
                <a16:creationId xmlns:a16="http://schemas.microsoft.com/office/drawing/2014/main" id="{A51B373C-63BC-4A30-A788-3EC248CBC3D6}"/>
              </a:ext>
            </a:extLst>
          </p:cNvPr>
          <p:cNvPicPr>
            <a:picLocks noChangeAspect="1"/>
          </p:cNvPicPr>
          <p:nvPr userDrawn="1"/>
        </p:nvPicPr>
        <p:blipFill>
          <a:blip r:embed="rId2"/>
          <a:stretch>
            <a:fillRect/>
          </a:stretch>
        </p:blipFill>
        <p:spPr>
          <a:xfrm>
            <a:off x="6810979" y="4582209"/>
            <a:ext cx="2074545" cy="390389"/>
          </a:xfrm>
          <a:prstGeom prst="rect">
            <a:avLst/>
          </a:prstGeom>
        </p:spPr>
      </p:pic>
    </p:spTree>
    <p:extLst>
      <p:ext uri="{BB962C8B-B14F-4D97-AF65-F5344CB8AC3E}">
        <p14:creationId xmlns:p14="http://schemas.microsoft.com/office/powerpoint/2010/main" val="590206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375579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06325A-CEC2-2547-9F71-A70C6B0B14B6}"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905142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06325A-CEC2-2547-9F71-A70C6B0B14B6}"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20991744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6325A-CEC2-2547-9F71-A70C6B0B14B6}"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96396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525579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6061848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2795496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48974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2BA86B-5501-444E-BDC8-FD5A23EF170A}" type="datetimeFigureOut">
              <a:rPr lang="en-US" smtClean="0"/>
              <a:t>6/4/2020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2BA86B-5501-444E-BDC8-FD5A23EF170A}" type="datetimeFigureOut">
              <a:rPr lang="en-US" smtClean="0"/>
              <a:t>6/4/2020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BA86B-5501-444E-BDC8-FD5A23EF170A}" type="datetimeFigureOut">
              <a:rPr lang="en-US" smtClean="0"/>
              <a:t>6/4/2020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38342"/>
            <a:ext cx="7886700" cy="1689868"/>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28650" y="3485213"/>
            <a:ext cx="7886700" cy="1147509"/>
          </a:xfrm>
          <a:prstGeom prst="rect">
            <a:avLst/>
          </a:prstGeom>
        </p:spPr>
        <p:txBody>
          <a:bodyPr vert="horz" lIns="91440" tIns="45720" rIns="91440" bIns="45720" rtlCol="0">
            <a:normAutofit/>
          </a:bodyPr>
          <a:lstStyle/>
          <a:p>
            <a:endParaRPr lang="en-US" dirty="0">
              <a:effectLst/>
              <a:latin typeface="Arial" charset="0"/>
            </a:endParaRP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42BA86B-5501-444E-BDC8-FD5A23EF170A}" type="datetimeFigureOut">
              <a:rPr lang="en-US" smtClean="0"/>
              <a:t>6/4/2020</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2206B9A-D203-634E-B7AE-F28BB32CBF72}" type="slidenum">
              <a:rPr lang="en-US" smtClean="0"/>
              <a:t>‹#›</a:t>
            </a:fld>
            <a:endParaRPr lang="en-US"/>
          </a:p>
        </p:txBody>
      </p:sp>
    </p:spTree>
    <p:extLst>
      <p:ext uri="{BB962C8B-B14F-4D97-AF65-F5344CB8AC3E}">
        <p14:creationId xmlns:p14="http://schemas.microsoft.com/office/powerpoint/2010/main" val="1650666229"/>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685800" rtl="0" eaLnBrk="1" latinLnBrk="0" hangingPunct="1">
        <a:lnSpc>
          <a:spcPct val="90000"/>
        </a:lnSpc>
        <a:spcBef>
          <a:spcPts val="750"/>
        </a:spcBef>
        <a:buFont typeface="Arial" panose="020B0604020202020204" pitchFamily="34" charset="0"/>
        <a:buNone/>
        <a:defRPr lang="en-US" sz="2400" kern="1200" baseline="30000" smtClean="0">
          <a:solidFill>
            <a:schemeClr val="bg1"/>
          </a:solidFill>
          <a:effectLst/>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906325A-CEC2-2547-9F71-A70C6B0B14B6}" type="datetimeFigureOut">
              <a:rPr lang="en-US" smtClean="0"/>
              <a:t>6/4/2020</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B13B4B2-E731-E746-B8DA-AFC6D236CE27}" type="slidenum">
              <a:rPr lang="en-US" smtClean="0"/>
              <a:t>‹#›</a:t>
            </a:fld>
            <a:endParaRPr lang="en-US"/>
          </a:p>
        </p:txBody>
      </p:sp>
    </p:spTree>
    <p:extLst>
      <p:ext uri="{BB962C8B-B14F-4D97-AF65-F5344CB8AC3E}">
        <p14:creationId xmlns:p14="http://schemas.microsoft.com/office/powerpoint/2010/main" val="733143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217" y="764497"/>
            <a:ext cx="7886700" cy="2720715"/>
          </a:xfrm>
        </p:spPr>
        <p:txBody>
          <a:bodyPr/>
          <a:lstStyle/>
          <a:p>
            <a:r>
              <a:rPr lang="en-GB" sz="3600" dirty="0"/>
              <a:t>Time to diagnosis of idiopathic pulmonary fibrosis in the </a:t>
            </a:r>
            <a:br>
              <a:rPr lang="en-GB" sz="3600" dirty="0"/>
            </a:br>
            <a:r>
              <a:rPr lang="en-GB" sz="3600" dirty="0"/>
              <a:t>IPF-PRO™ Registry</a:t>
            </a:r>
            <a:endParaRPr lang="en-US" sz="3600" dirty="0"/>
          </a:p>
        </p:txBody>
      </p:sp>
      <p:sp>
        <p:nvSpPr>
          <p:cNvPr id="3" name="Title 1">
            <a:extLst>
              <a:ext uri="{FF2B5EF4-FFF2-40B4-BE49-F238E27FC236}">
                <a16:creationId xmlns:a16="http://schemas.microsoft.com/office/drawing/2014/main" id="{F5469E14-6609-43A5-B707-AD3B05E7D857}"/>
              </a:ext>
            </a:extLst>
          </p:cNvPr>
          <p:cNvSpPr txBox="1">
            <a:spLocks/>
          </p:cNvSpPr>
          <p:nvPr/>
        </p:nvSpPr>
        <p:spPr>
          <a:xfrm>
            <a:off x="636217" y="3453912"/>
            <a:ext cx="7886700" cy="544347"/>
          </a:xfrm>
          <a:prstGeom prst="rect">
            <a:avLst/>
          </a:prstGeom>
        </p:spPr>
        <p:txBody>
          <a:bodyPr vert="horz" lIns="91440" tIns="45720" rIns="91440" bIns="45720" rtlCol="0" anchor="ctr">
            <a:noAutofit/>
          </a:bodyPr>
          <a:lstStyle>
            <a:lvl1pPr algn="ctr" defTabSz="685800" rtl="0" eaLnBrk="1" latinLnBrk="0" hangingPunct="1">
              <a:lnSpc>
                <a:spcPct val="90000"/>
              </a:lnSpc>
              <a:spcBef>
                <a:spcPct val="0"/>
              </a:spcBef>
              <a:buNone/>
              <a:defRPr sz="4400" b="1" kern="1200">
                <a:solidFill>
                  <a:schemeClr val="bg1"/>
                </a:solidFill>
                <a:latin typeface="+mj-lt"/>
                <a:ea typeface="+mj-ea"/>
                <a:cs typeface="+mj-cs"/>
              </a:defRPr>
            </a:lvl1pPr>
          </a:lstStyle>
          <a:p>
            <a:r>
              <a:rPr lang="en-GB" sz="1100" dirty="0">
                <a:latin typeface="Calibri" panose="020F0502020204030204" pitchFamily="34" charset="0"/>
                <a:cs typeface="Calibri" panose="020F0502020204030204" pitchFamily="34" charset="0"/>
              </a:rPr>
              <a:t>Snyder L et al. Time to diagnosis of idiopathic pulmonary fibrosis in the IPF-PRO™ Registry. </a:t>
            </a:r>
          </a:p>
          <a:p>
            <a:r>
              <a:rPr lang="en-GB" sz="1100" dirty="0">
                <a:latin typeface="Calibri" panose="020F0502020204030204" pitchFamily="34" charset="0"/>
                <a:cs typeface="Calibri" panose="020F0502020204030204" pitchFamily="34" charset="0"/>
              </a:rPr>
              <a:t>Poster developed for the American Thoracic Society International Conference, 2020.</a:t>
            </a:r>
          </a:p>
        </p:txBody>
      </p:sp>
    </p:spTree>
    <p:extLst>
      <p:ext uri="{BB962C8B-B14F-4D97-AF65-F5344CB8AC3E}">
        <p14:creationId xmlns:p14="http://schemas.microsoft.com/office/powerpoint/2010/main" val="1795260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fontScale="90000"/>
          </a:bodyPr>
          <a:lstStyle/>
          <a:p>
            <a:r>
              <a:rPr lang="en-GB" sz="2400" dirty="0"/>
              <a:t>Characteristics at </a:t>
            </a:r>
            <a:r>
              <a:rPr lang="en-GB" sz="2400" dirty="0" err="1"/>
              <a:t>enrollment</a:t>
            </a:r>
            <a:r>
              <a:rPr lang="en-GB" sz="2400" dirty="0"/>
              <a:t> among patients with a shorter or longer time to diagnosis of IPF: comorbidities (2/2)</a:t>
            </a:r>
            <a:endParaRPr lang="en-US" sz="2400" dirty="0"/>
          </a:p>
        </p:txBody>
      </p:sp>
      <p:sp>
        <p:nvSpPr>
          <p:cNvPr id="6" name="TextBox 5">
            <a:extLst>
              <a:ext uri="{FF2B5EF4-FFF2-40B4-BE49-F238E27FC236}">
                <a16:creationId xmlns:a16="http://schemas.microsoft.com/office/drawing/2014/main" id="{005F3216-49DE-483D-B5FD-0C247D21777B}"/>
              </a:ext>
            </a:extLst>
          </p:cNvPr>
          <p:cNvSpPr txBox="1"/>
          <p:nvPr/>
        </p:nvSpPr>
        <p:spPr>
          <a:xfrm>
            <a:off x="438149" y="4414024"/>
            <a:ext cx="6106086" cy="461665"/>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Data are %. DVT, deep vein thrombosis.</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
        <p:nvSpPr>
          <p:cNvPr id="7" name="TextBox 6">
            <a:extLst>
              <a:ext uri="{FF2B5EF4-FFF2-40B4-BE49-F238E27FC236}">
                <a16:creationId xmlns:a16="http://schemas.microsoft.com/office/drawing/2014/main" id="{1B8932C0-DCCF-4F7D-A22E-CCF58774E9EC}"/>
              </a:ext>
            </a:extLst>
          </p:cNvPr>
          <p:cNvSpPr txBox="1"/>
          <p:nvPr/>
        </p:nvSpPr>
        <p:spPr>
          <a:xfrm>
            <a:off x="2227717"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(n=174)</a:t>
            </a:r>
          </a:p>
        </p:txBody>
      </p:sp>
      <p:sp>
        <p:nvSpPr>
          <p:cNvPr id="9" name="TextBox 8">
            <a:extLst>
              <a:ext uri="{FF2B5EF4-FFF2-40B4-BE49-F238E27FC236}">
                <a16:creationId xmlns:a16="http://schemas.microsoft.com/office/drawing/2014/main" id="{A8E448AD-9681-40F7-97FC-90D99DAF7B56}"/>
              </a:ext>
            </a:extLst>
          </p:cNvPr>
          <p:cNvSpPr txBox="1"/>
          <p:nvPr/>
        </p:nvSpPr>
        <p:spPr>
          <a:xfrm>
            <a:off x="3589818"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(n=173)</a:t>
            </a:r>
          </a:p>
        </p:txBody>
      </p:sp>
      <p:sp>
        <p:nvSpPr>
          <p:cNvPr id="10" name="TextBox 9">
            <a:extLst>
              <a:ext uri="{FF2B5EF4-FFF2-40B4-BE49-F238E27FC236}">
                <a16:creationId xmlns:a16="http://schemas.microsoft.com/office/drawing/2014/main" id="{2868755E-7C4B-4037-A59D-13A08E32A6C6}"/>
              </a:ext>
            </a:extLst>
          </p:cNvPr>
          <p:cNvSpPr txBox="1"/>
          <p:nvPr/>
        </p:nvSpPr>
        <p:spPr>
          <a:xfrm>
            <a:off x="2906291" y="1278125"/>
            <a:ext cx="1786736"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symptom</a:t>
            </a:r>
          </a:p>
          <a:p>
            <a:pPr lvl="0" algn="ctr">
              <a:defRPr/>
            </a:pPr>
            <a:r>
              <a:rPr lang="en-GB" sz="1200" b="1" dirty="0">
                <a:solidFill>
                  <a:srgbClr val="0099CC"/>
                </a:solidFill>
                <a:latin typeface="Calibri" panose="020F0502020204030204" pitchFamily="34" charset="0"/>
                <a:cs typeface="Calibri" panose="020F0502020204030204" pitchFamily="34" charset="0"/>
              </a:rPr>
              <a:t>onset to diagnosis</a:t>
            </a:r>
          </a:p>
        </p:txBody>
      </p:sp>
      <p:sp>
        <p:nvSpPr>
          <p:cNvPr id="11" name="TextBox 10">
            <a:extLst>
              <a:ext uri="{FF2B5EF4-FFF2-40B4-BE49-F238E27FC236}">
                <a16:creationId xmlns:a16="http://schemas.microsoft.com/office/drawing/2014/main" id="{96BA6183-5F00-4F47-A214-90FCAB1E5163}"/>
              </a:ext>
            </a:extLst>
          </p:cNvPr>
          <p:cNvSpPr txBox="1"/>
          <p:nvPr/>
        </p:nvSpPr>
        <p:spPr>
          <a:xfrm>
            <a:off x="5427354"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(n=356)</a:t>
            </a:r>
          </a:p>
        </p:txBody>
      </p:sp>
      <p:sp>
        <p:nvSpPr>
          <p:cNvPr id="12" name="TextBox 11">
            <a:extLst>
              <a:ext uri="{FF2B5EF4-FFF2-40B4-BE49-F238E27FC236}">
                <a16:creationId xmlns:a16="http://schemas.microsoft.com/office/drawing/2014/main" id="{4C501FBB-D42A-4BD4-8487-C63D0574D3A7}"/>
              </a:ext>
            </a:extLst>
          </p:cNvPr>
          <p:cNvSpPr txBox="1"/>
          <p:nvPr/>
        </p:nvSpPr>
        <p:spPr>
          <a:xfrm>
            <a:off x="6789455"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(n=98)</a:t>
            </a:r>
          </a:p>
        </p:txBody>
      </p:sp>
      <p:sp>
        <p:nvSpPr>
          <p:cNvPr id="13" name="TextBox 12">
            <a:extLst>
              <a:ext uri="{FF2B5EF4-FFF2-40B4-BE49-F238E27FC236}">
                <a16:creationId xmlns:a16="http://schemas.microsoft.com/office/drawing/2014/main" id="{84F2250D-7CE1-44FA-A468-6799FE6D750F}"/>
              </a:ext>
            </a:extLst>
          </p:cNvPr>
          <p:cNvSpPr txBox="1"/>
          <p:nvPr/>
        </p:nvSpPr>
        <p:spPr>
          <a:xfrm>
            <a:off x="5524005" y="1278125"/>
            <a:ext cx="3086594"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imaging evidence of pulmonary fibrosis to diagnosis of IPF </a:t>
            </a:r>
          </a:p>
        </p:txBody>
      </p:sp>
      <p:cxnSp>
        <p:nvCxnSpPr>
          <p:cNvPr id="15" name="Straight Connector 14">
            <a:extLst>
              <a:ext uri="{FF2B5EF4-FFF2-40B4-BE49-F238E27FC236}">
                <a16:creationId xmlns:a16="http://schemas.microsoft.com/office/drawing/2014/main" id="{A7B1632C-F60D-40F2-AF32-76BD13FA3D9F}"/>
              </a:ext>
            </a:extLst>
          </p:cNvPr>
          <p:cNvCxnSpPr>
            <a:cxnSpLocks/>
          </p:cNvCxnSpPr>
          <p:nvPr/>
        </p:nvCxnSpPr>
        <p:spPr>
          <a:xfrm>
            <a:off x="881205" y="3489508"/>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6223D25-0B48-4568-9F5E-44711321C632}"/>
              </a:ext>
            </a:extLst>
          </p:cNvPr>
          <p:cNvCxnSpPr>
            <a:cxnSpLocks/>
          </p:cNvCxnSpPr>
          <p:nvPr/>
        </p:nvCxnSpPr>
        <p:spPr>
          <a:xfrm>
            <a:off x="881205" y="2182193"/>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50084C68-7B55-461F-905D-590E49CEF380}"/>
              </a:ext>
            </a:extLst>
          </p:cNvPr>
          <p:cNvCxnSpPr>
            <a:cxnSpLocks/>
          </p:cNvCxnSpPr>
          <p:nvPr/>
        </p:nvCxnSpPr>
        <p:spPr>
          <a:xfrm>
            <a:off x="881205" y="2989887"/>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5EED812E-ECF9-48CA-B1E1-3E9CD367D6B0}"/>
              </a:ext>
            </a:extLst>
          </p:cNvPr>
          <p:cNvCxnSpPr>
            <a:cxnSpLocks/>
          </p:cNvCxnSpPr>
          <p:nvPr/>
        </p:nvCxnSpPr>
        <p:spPr>
          <a:xfrm>
            <a:off x="877976" y="3865304"/>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F1464C7F-7D41-4374-BCF7-E6CF436C57C4}"/>
              </a:ext>
            </a:extLst>
          </p:cNvPr>
          <p:cNvCxnSpPr>
            <a:cxnSpLocks/>
          </p:cNvCxnSpPr>
          <p:nvPr/>
        </p:nvCxnSpPr>
        <p:spPr>
          <a:xfrm>
            <a:off x="881205" y="2519144"/>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20" name="Rectangle: Rounded Corners 19">
            <a:extLst>
              <a:ext uri="{FF2B5EF4-FFF2-40B4-BE49-F238E27FC236}">
                <a16:creationId xmlns:a16="http://schemas.microsoft.com/office/drawing/2014/main" id="{F69C3BF5-F54C-456C-8EBB-9D8C4807BE11}"/>
              </a:ext>
            </a:extLst>
          </p:cNvPr>
          <p:cNvSpPr/>
          <p:nvPr/>
        </p:nvSpPr>
        <p:spPr>
          <a:xfrm>
            <a:off x="299989" y="1934074"/>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Congestive heart failure</a:t>
            </a:r>
          </a:p>
        </p:txBody>
      </p:sp>
      <p:sp>
        <p:nvSpPr>
          <p:cNvPr id="21" name="Rectangle: Rounded Corners 20">
            <a:extLst>
              <a:ext uri="{FF2B5EF4-FFF2-40B4-BE49-F238E27FC236}">
                <a16:creationId xmlns:a16="http://schemas.microsoft.com/office/drawing/2014/main" id="{7FBEA8E7-212D-4EDC-84E9-4E3FA505DAE8}"/>
              </a:ext>
            </a:extLst>
          </p:cNvPr>
          <p:cNvSpPr/>
          <p:nvPr/>
        </p:nvSpPr>
        <p:spPr>
          <a:xfrm>
            <a:off x="293787" y="2273931"/>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Pulmonary hypertension</a:t>
            </a:r>
          </a:p>
        </p:txBody>
      </p:sp>
      <p:sp>
        <p:nvSpPr>
          <p:cNvPr id="22" name="Rectangle: Rounded Corners 21">
            <a:extLst>
              <a:ext uri="{FF2B5EF4-FFF2-40B4-BE49-F238E27FC236}">
                <a16:creationId xmlns:a16="http://schemas.microsoft.com/office/drawing/2014/main" id="{49379485-13F7-4947-A995-69F665371581}"/>
              </a:ext>
            </a:extLst>
          </p:cNvPr>
          <p:cNvSpPr/>
          <p:nvPr/>
        </p:nvSpPr>
        <p:spPr>
          <a:xfrm>
            <a:off x="294074" y="3120469"/>
            <a:ext cx="1864729" cy="4428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Prior stroke or intracranial </a:t>
            </a:r>
            <a:r>
              <a:rPr kumimoji="0" lang="en-GB" sz="1200" b="1" i="0" u="none" strike="noStrike" kern="1200" cap="none" spc="0" normalizeH="0" baseline="0" noProof="0" dirty="0" err="1">
                <a:ln>
                  <a:noFill/>
                </a:ln>
                <a:solidFill>
                  <a:prstClr val="white"/>
                </a:solidFill>
                <a:effectLst/>
                <a:uLnTx/>
                <a:uFillTx/>
                <a:latin typeface="Calibri" panose="020F0502020204030204" pitchFamily="34" charset="0"/>
                <a:cs typeface="Calibri" panose="020F0502020204030204" pitchFamily="34" charset="0"/>
              </a:rPr>
              <a:t>hemorrhage</a:t>
            </a:r>
            <a:endPar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3" name="Rectangle: Rounded Corners 22">
            <a:extLst>
              <a:ext uri="{FF2B5EF4-FFF2-40B4-BE49-F238E27FC236}">
                <a16:creationId xmlns:a16="http://schemas.microsoft.com/office/drawing/2014/main" id="{D01D582F-7A7C-4CF0-B462-3C226EF52E12}"/>
              </a:ext>
            </a:extLst>
          </p:cNvPr>
          <p:cNvSpPr/>
          <p:nvPr/>
        </p:nvSpPr>
        <p:spPr>
          <a:xfrm>
            <a:off x="293356" y="3620932"/>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Barrett’s </a:t>
            </a:r>
            <a:r>
              <a:rPr kumimoji="0" lang="en-GB" sz="1200" b="1" i="0" u="none" strike="noStrike" kern="1200" cap="none" spc="0" normalizeH="0" baseline="0" noProof="0" dirty="0" err="1">
                <a:ln>
                  <a:noFill/>
                </a:ln>
                <a:solidFill>
                  <a:prstClr val="white"/>
                </a:solidFill>
                <a:effectLst/>
                <a:uLnTx/>
                <a:uFillTx/>
                <a:latin typeface="Calibri" panose="020F0502020204030204" pitchFamily="34" charset="0"/>
                <a:cs typeface="Calibri" panose="020F0502020204030204" pitchFamily="34" charset="0"/>
              </a:rPr>
              <a:t>esophagus</a:t>
            </a:r>
            <a:endPar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4" name="Rectangle: Rounded Corners 23">
            <a:extLst>
              <a:ext uri="{FF2B5EF4-FFF2-40B4-BE49-F238E27FC236}">
                <a16:creationId xmlns:a16="http://schemas.microsoft.com/office/drawing/2014/main" id="{A2703A9C-BFD2-4DF3-9722-3799B033775D}"/>
              </a:ext>
            </a:extLst>
          </p:cNvPr>
          <p:cNvSpPr/>
          <p:nvPr/>
        </p:nvSpPr>
        <p:spPr>
          <a:xfrm>
            <a:off x="297425" y="2630676"/>
            <a:ext cx="1864729" cy="4428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prstClr val="white"/>
                </a:solidFill>
                <a:latin typeface="Calibri" panose="020F0502020204030204" pitchFamily="34" charset="0"/>
                <a:cs typeface="Calibri" panose="020F0502020204030204" pitchFamily="34" charset="0"/>
              </a:rPr>
              <a:t>Prior DVT or pulmonary embolism</a:t>
            </a:r>
            <a:endPar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FD52724-19ED-43DE-9038-0A7AA4B15913}"/>
              </a:ext>
            </a:extLst>
          </p:cNvPr>
          <p:cNvSpPr txBox="1"/>
          <p:nvPr/>
        </p:nvSpPr>
        <p:spPr>
          <a:xfrm>
            <a:off x="2261204" y="320660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4.3</a:t>
            </a:r>
          </a:p>
        </p:txBody>
      </p:sp>
      <p:sp>
        <p:nvSpPr>
          <p:cNvPr id="26" name="TextBox 25">
            <a:extLst>
              <a:ext uri="{FF2B5EF4-FFF2-40B4-BE49-F238E27FC236}">
                <a16:creationId xmlns:a16="http://schemas.microsoft.com/office/drawing/2014/main" id="{552E742C-F8F4-438D-AE0D-FF7516AEA009}"/>
              </a:ext>
            </a:extLst>
          </p:cNvPr>
          <p:cNvSpPr txBox="1"/>
          <p:nvPr/>
        </p:nvSpPr>
        <p:spPr>
          <a:xfrm>
            <a:off x="2264555" y="272252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2.9</a:t>
            </a:r>
          </a:p>
        </p:txBody>
      </p:sp>
      <p:sp>
        <p:nvSpPr>
          <p:cNvPr id="27" name="TextBox 26">
            <a:extLst>
              <a:ext uri="{FF2B5EF4-FFF2-40B4-BE49-F238E27FC236}">
                <a16:creationId xmlns:a16="http://schemas.microsoft.com/office/drawing/2014/main" id="{F1DBA516-C2FC-4B83-B32D-EA4AE93F74CE}"/>
              </a:ext>
            </a:extLst>
          </p:cNvPr>
          <p:cNvSpPr txBox="1"/>
          <p:nvPr/>
        </p:nvSpPr>
        <p:spPr>
          <a:xfrm>
            <a:off x="2261204" y="226904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6.3</a:t>
            </a:r>
          </a:p>
        </p:txBody>
      </p:sp>
      <p:sp>
        <p:nvSpPr>
          <p:cNvPr id="28" name="TextBox 27">
            <a:extLst>
              <a:ext uri="{FF2B5EF4-FFF2-40B4-BE49-F238E27FC236}">
                <a16:creationId xmlns:a16="http://schemas.microsoft.com/office/drawing/2014/main" id="{8B23D6A5-C42B-44CD-B421-AA0DC7225411}"/>
              </a:ext>
            </a:extLst>
          </p:cNvPr>
          <p:cNvSpPr txBox="1"/>
          <p:nvPr/>
        </p:nvSpPr>
        <p:spPr>
          <a:xfrm>
            <a:off x="2261204" y="191915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5.8</a:t>
            </a:r>
          </a:p>
        </p:txBody>
      </p:sp>
      <p:sp>
        <p:nvSpPr>
          <p:cNvPr id="29" name="TextBox 28">
            <a:extLst>
              <a:ext uri="{FF2B5EF4-FFF2-40B4-BE49-F238E27FC236}">
                <a16:creationId xmlns:a16="http://schemas.microsoft.com/office/drawing/2014/main" id="{1C430A24-D700-470C-AFB5-5B32A22A79CF}"/>
              </a:ext>
            </a:extLst>
          </p:cNvPr>
          <p:cNvSpPr txBox="1"/>
          <p:nvPr/>
        </p:nvSpPr>
        <p:spPr>
          <a:xfrm>
            <a:off x="2261204" y="3602368"/>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3.4</a:t>
            </a:r>
          </a:p>
        </p:txBody>
      </p:sp>
      <p:sp>
        <p:nvSpPr>
          <p:cNvPr id="30" name="TextBox 29">
            <a:extLst>
              <a:ext uri="{FF2B5EF4-FFF2-40B4-BE49-F238E27FC236}">
                <a16:creationId xmlns:a16="http://schemas.microsoft.com/office/drawing/2014/main" id="{09DCF27D-1CF6-4585-A502-0143D1626F74}"/>
              </a:ext>
            </a:extLst>
          </p:cNvPr>
          <p:cNvSpPr txBox="1"/>
          <p:nvPr/>
        </p:nvSpPr>
        <p:spPr>
          <a:xfrm>
            <a:off x="3774107" y="320660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2.9</a:t>
            </a:r>
          </a:p>
        </p:txBody>
      </p:sp>
      <p:sp>
        <p:nvSpPr>
          <p:cNvPr id="31" name="TextBox 30">
            <a:extLst>
              <a:ext uri="{FF2B5EF4-FFF2-40B4-BE49-F238E27FC236}">
                <a16:creationId xmlns:a16="http://schemas.microsoft.com/office/drawing/2014/main" id="{AF70741B-895D-4BD9-9E06-F826D54B2CDE}"/>
              </a:ext>
            </a:extLst>
          </p:cNvPr>
          <p:cNvSpPr txBox="1"/>
          <p:nvPr/>
        </p:nvSpPr>
        <p:spPr>
          <a:xfrm>
            <a:off x="3774107" y="272252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5.9</a:t>
            </a:r>
          </a:p>
        </p:txBody>
      </p:sp>
      <p:sp>
        <p:nvSpPr>
          <p:cNvPr id="32" name="TextBox 31">
            <a:extLst>
              <a:ext uri="{FF2B5EF4-FFF2-40B4-BE49-F238E27FC236}">
                <a16:creationId xmlns:a16="http://schemas.microsoft.com/office/drawing/2014/main" id="{B9EE5E55-DDB1-4E3F-85D3-4A9561AE4351}"/>
              </a:ext>
            </a:extLst>
          </p:cNvPr>
          <p:cNvSpPr txBox="1"/>
          <p:nvPr/>
        </p:nvSpPr>
        <p:spPr>
          <a:xfrm>
            <a:off x="3774107" y="226904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7.1</a:t>
            </a:r>
          </a:p>
        </p:txBody>
      </p:sp>
      <p:sp>
        <p:nvSpPr>
          <p:cNvPr id="33" name="TextBox 32">
            <a:extLst>
              <a:ext uri="{FF2B5EF4-FFF2-40B4-BE49-F238E27FC236}">
                <a16:creationId xmlns:a16="http://schemas.microsoft.com/office/drawing/2014/main" id="{567775FA-7036-4A64-9E6B-E099A82F9794}"/>
              </a:ext>
            </a:extLst>
          </p:cNvPr>
          <p:cNvSpPr txBox="1"/>
          <p:nvPr/>
        </p:nvSpPr>
        <p:spPr>
          <a:xfrm>
            <a:off x="3774107" y="191915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5.2</a:t>
            </a:r>
          </a:p>
        </p:txBody>
      </p:sp>
      <p:sp>
        <p:nvSpPr>
          <p:cNvPr id="34" name="TextBox 33">
            <a:extLst>
              <a:ext uri="{FF2B5EF4-FFF2-40B4-BE49-F238E27FC236}">
                <a16:creationId xmlns:a16="http://schemas.microsoft.com/office/drawing/2014/main" id="{EDB74475-EE38-4FFE-8B3E-93B4AAE5A014}"/>
              </a:ext>
            </a:extLst>
          </p:cNvPr>
          <p:cNvSpPr txBox="1"/>
          <p:nvPr/>
        </p:nvSpPr>
        <p:spPr>
          <a:xfrm>
            <a:off x="3774107" y="3602368"/>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2.3</a:t>
            </a:r>
          </a:p>
        </p:txBody>
      </p:sp>
      <p:sp>
        <p:nvSpPr>
          <p:cNvPr id="35" name="TextBox 34">
            <a:extLst>
              <a:ext uri="{FF2B5EF4-FFF2-40B4-BE49-F238E27FC236}">
                <a16:creationId xmlns:a16="http://schemas.microsoft.com/office/drawing/2014/main" id="{D6386F93-F8B0-422F-9192-4EEBFA80B39B}"/>
              </a:ext>
            </a:extLst>
          </p:cNvPr>
          <p:cNvSpPr txBox="1"/>
          <p:nvPr/>
        </p:nvSpPr>
        <p:spPr>
          <a:xfrm>
            <a:off x="5380662" y="320660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3.8</a:t>
            </a:r>
          </a:p>
        </p:txBody>
      </p:sp>
      <p:sp>
        <p:nvSpPr>
          <p:cNvPr id="36" name="TextBox 35">
            <a:extLst>
              <a:ext uri="{FF2B5EF4-FFF2-40B4-BE49-F238E27FC236}">
                <a16:creationId xmlns:a16="http://schemas.microsoft.com/office/drawing/2014/main" id="{A4C0B40F-AA2A-4513-886F-B3263FE648B2}"/>
              </a:ext>
            </a:extLst>
          </p:cNvPr>
          <p:cNvSpPr txBox="1"/>
          <p:nvPr/>
        </p:nvSpPr>
        <p:spPr>
          <a:xfrm>
            <a:off x="5380662" y="272252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4.2</a:t>
            </a:r>
          </a:p>
        </p:txBody>
      </p:sp>
      <p:sp>
        <p:nvSpPr>
          <p:cNvPr id="37" name="TextBox 36">
            <a:extLst>
              <a:ext uri="{FF2B5EF4-FFF2-40B4-BE49-F238E27FC236}">
                <a16:creationId xmlns:a16="http://schemas.microsoft.com/office/drawing/2014/main" id="{7E36B0DA-BD7F-4BBC-B285-F20035C5C516}"/>
              </a:ext>
            </a:extLst>
          </p:cNvPr>
          <p:cNvSpPr txBox="1"/>
          <p:nvPr/>
        </p:nvSpPr>
        <p:spPr>
          <a:xfrm>
            <a:off x="5380662" y="226904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6.2</a:t>
            </a:r>
          </a:p>
        </p:txBody>
      </p:sp>
      <p:sp>
        <p:nvSpPr>
          <p:cNvPr id="38" name="TextBox 37">
            <a:extLst>
              <a:ext uri="{FF2B5EF4-FFF2-40B4-BE49-F238E27FC236}">
                <a16:creationId xmlns:a16="http://schemas.microsoft.com/office/drawing/2014/main" id="{1962F793-DD0F-4198-9C09-A08892F78739}"/>
              </a:ext>
            </a:extLst>
          </p:cNvPr>
          <p:cNvSpPr txBox="1"/>
          <p:nvPr/>
        </p:nvSpPr>
        <p:spPr>
          <a:xfrm>
            <a:off x="5380662" y="191915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7.4</a:t>
            </a:r>
          </a:p>
        </p:txBody>
      </p:sp>
      <p:sp>
        <p:nvSpPr>
          <p:cNvPr id="39" name="TextBox 38">
            <a:extLst>
              <a:ext uri="{FF2B5EF4-FFF2-40B4-BE49-F238E27FC236}">
                <a16:creationId xmlns:a16="http://schemas.microsoft.com/office/drawing/2014/main" id="{C5B32260-E18B-4CB3-8577-20477DCFC7CA}"/>
              </a:ext>
            </a:extLst>
          </p:cNvPr>
          <p:cNvSpPr txBox="1"/>
          <p:nvPr/>
        </p:nvSpPr>
        <p:spPr>
          <a:xfrm>
            <a:off x="5380662" y="3602368"/>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1.7</a:t>
            </a:r>
          </a:p>
        </p:txBody>
      </p:sp>
      <p:sp>
        <p:nvSpPr>
          <p:cNvPr id="40" name="TextBox 39">
            <a:extLst>
              <a:ext uri="{FF2B5EF4-FFF2-40B4-BE49-F238E27FC236}">
                <a16:creationId xmlns:a16="http://schemas.microsoft.com/office/drawing/2014/main" id="{5E176997-E716-4EB3-858D-765C3949D80F}"/>
              </a:ext>
            </a:extLst>
          </p:cNvPr>
          <p:cNvSpPr txBox="1"/>
          <p:nvPr/>
        </p:nvSpPr>
        <p:spPr>
          <a:xfrm>
            <a:off x="6996742" y="320660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6.6</a:t>
            </a:r>
          </a:p>
        </p:txBody>
      </p:sp>
      <p:sp>
        <p:nvSpPr>
          <p:cNvPr id="41" name="TextBox 40">
            <a:extLst>
              <a:ext uri="{FF2B5EF4-FFF2-40B4-BE49-F238E27FC236}">
                <a16:creationId xmlns:a16="http://schemas.microsoft.com/office/drawing/2014/main" id="{4AFEF522-D59E-46C5-8CF7-EF196BF40CCA}"/>
              </a:ext>
            </a:extLst>
          </p:cNvPr>
          <p:cNvSpPr txBox="1"/>
          <p:nvPr/>
        </p:nvSpPr>
        <p:spPr>
          <a:xfrm>
            <a:off x="6996742" y="272252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7.4</a:t>
            </a:r>
          </a:p>
        </p:txBody>
      </p:sp>
      <p:sp>
        <p:nvSpPr>
          <p:cNvPr id="42" name="TextBox 41">
            <a:extLst>
              <a:ext uri="{FF2B5EF4-FFF2-40B4-BE49-F238E27FC236}">
                <a16:creationId xmlns:a16="http://schemas.microsoft.com/office/drawing/2014/main" id="{6521A5A7-BFE9-452F-993B-59479EA39A75}"/>
              </a:ext>
            </a:extLst>
          </p:cNvPr>
          <p:cNvSpPr txBox="1"/>
          <p:nvPr/>
        </p:nvSpPr>
        <p:spPr>
          <a:xfrm>
            <a:off x="6996742" y="226904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8.3</a:t>
            </a:r>
          </a:p>
        </p:txBody>
      </p:sp>
      <p:sp>
        <p:nvSpPr>
          <p:cNvPr id="43" name="TextBox 42">
            <a:extLst>
              <a:ext uri="{FF2B5EF4-FFF2-40B4-BE49-F238E27FC236}">
                <a16:creationId xmlns:a16="http://schemas.microsoft.com/office/drawing/2014/main" id="{59BAB9F1-DDC1-47A4-8567-91899B22E4FF}"/>
              </a:ext>
            </a:extLst>
          </p:cNvPr>
          <p:cNvSpPr txBox="1"/>
          <p:nvPr/>
        </p:nvSpPr>
        <p:spPr>
          <a:xfrm>
            <a:off x="6996742" y="1919159"/>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8.3</a:t>
            </a:r>
          </a:p>
        </p:txBody>
      </p:sp>
      <p:sp>
        <p:nvSpPr>
          <p:cNvPr id="44" name="TextBox 43">
            <a:extLst>
              <a:ext uri="{FF2B5EF4-FFF2-40B4-BE49-F238E27FC236}">
                <a16:creationId xmlns:a16="http://schemas.microsoft.com/office/drawing/2014/main" id="{5A3C7D66-4CFD-4FC2-8FAB-ECF2649EC069}"/>
              </a:ext>
            </a:extLst>
          </p:cNvPr>
          <p:cNvSpPr txBox="1"/>
          <p:nvPr/>
        </p:nvSpPr>
        <p:spPr>
          <a:xfrm>
            <a:off x="6996742" y="3602368"/>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5.2</a:t>
            </a:r>
          </a:p>
        </p:txBody>
      </p:sp>
    </p:spTree>
    <p:extLst>
      <p:ext uri="{BB962C8B-B14F-4D97-AF65-F5344CB8AC3E}">
        <p14:creationId xmlns:p14="http://schemas.microsoft.com/office/powerpoint/2010/main" val="2243326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GB" sz="2400" dirty="0"/>
              <a:t>Time from </a:t>
            </a:r>
            <a:r>
              <a:rPr lang="en-GB" sz="2400" dirty="0" err="1"/>
              <a:t>enrollment</a:t>
            </a:r>
            <a:r>
              <a:rPr lang="en-GB" sz="2400" dirty="0"/>
              <a:t> to death or lung transplant (1/2)</a:t>
            </a:r>
            <a:endParaRPr lang="en-US" sz="24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707886"/>
          </a:xfrm>
          <a:prstGeom prst="rect">
            <a:avLst/>
          </a:prstGeom>
          <a:noFill/>
        </p:spPr>
        <p:txBody>
          <a:bodyPr wrap="square" rtlCol="0">
            <a:spAutoFit/>
          </a:bodyPr>
          <a:lstStyle/>
          <a:p>
            <a:r>
              <a:rPr lang="en-GB" sz="800" dirty="0" err="1">
                <a:latin typeface="Calibri" panose="020F0502020204030204" pitchFamily="34" charset="0"/>
                <a:cs typeface="Calibri" panose="020F0502020204030204" pitchFamily="34" charset="0"/>
              </a:rPr>
              <a:t>Analyzed</a:t>
            </a:r>
            <a:r>
              <a:rPr lang="en-GB" sz="800" dirty="0">
                <a:latin typeface="Calibri" panose="020F0502020204030204" pitchFamily="34" charset="0"/>
                <a:cs typeface="Calibri" panose="020F0502020204030204" pitchFamily="34" charset="0"/>
              </a:rPr>
              <a:t> using a Cox proportional hazards models. *Adjusted model included variables previously identified as being associated with death or lung transplant in this registry (use of supplemental oxygen at rest or with activity, FVC % predicted, </a:t>
            </a:r>
            <a:r>
              <a:rPr lang="en-GB" sz="800" dirty="0" err="1">
                <a:latin typeface="Calibri" panose="020F0502020204030204" pitchFamily="34" charset="0"/>
                <a:cs typeface="Calibri" panose="020F0502020204030204" pitchFamily="34" charset="0"/>
              </a:rPr>
              <a:t>DLco</a:t>
            </a:r>
            <a:r>
              <a:rPr lang="en-GB" sz="800" dirty="0">
                <a:latin typeface="Calibri" panose="020F0502020204030204" pitchFamily="34" charset="0"/>
                <a:cs typeface="Calibri" panose="020F0502020204030204" pitchFamily="34" charset="0"/>
              </a:rPr>
              <a:t> % predicted) [</a:t>
            </a:r>
            <a:r>
              <a:rPr lang="da-DK" sz="800" dirty="0">
                <a:latin typeface="Calibri" panose="020F0502020204030204" pitchFamily="34" charset="0"/>
                <a:cs typeface="Calibri" panose="020F0502020204030204" pitchFamily="34" charset="0"/>
              </a:rPr>
              <a:t>Snyder L et al. Respir Res 2019;20:105</a:t>
            </a:r>
            <a:r>
              <a:rPr lang="en-GB" sz="800" dirty="0">
                <a:latin typeface="Calibri" panose="020F0502020204030204" pitchFamily="34" charset="0"/>
                <a:cs typeface="Calibri" panose="020F0502020204030204" pitchFamily="34" charset="0"/>
              </a:rPr>
              <a:t>] and age.</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pic>
        <p:nvPicPr>
          <p:cNvPr id="5" name="Picture 4">
            <a:extLst>
              <a:ext uri="{FF2B5EF4-FFF2-40B4-BE49-F238E27FC236}">
                <a16:creationId xmlns:a16="http://schemas.microsoft.com/office/drawing/2014/main" id="{131187AA-FCA3-4588-988A-EF1E9A9AD7F9}"/>
              </a:ext>
            </a:extLst>
          </p:cNvPr>
          <p:cNvPicPr>
            <a:picLocks noChangeAspect="1"/>
          </p:cNvPicPr>
          <p:nvPr/>
        </p:nvPicPr>
        <p:blipFill>
          <a:blip r:embed="rId2"/>
          <a:stretch>
            <a:fillRect/>
          </a:stretch>
        </p:blipFill>
        <p:spPr>
          <a:xfrm>
            <a:off x="1382953" y="843319"/>
            <a:ext cx="5455997" cy="3475911"/>
          </a:xfrm>
          <a:prstGeom prst="rect">
            <a:avLst/>
          </a:prstGeom>
        </p:spPr>
      </p:pic>
    </p:spTree>
    <p:extLst>
      <p:ext uri="{BB962C8B-B14F-4D97-AF65-F5344CB8AC3E}">
        <p14:creationId xmlns:p14="http://schemas.microsoft.com/office/powerpoint/2010/main" val="2306994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GB" sz="2400" dirty="0"/>
              <a:t>Time from </a:t>
            </a:r>
            <a:r>
              <a:rPr lang="en-GB" sz="2400" dirty="0" err="1"/>
              <a:t>enrollment</a:t>
            </a:r>
            <a:r>
              <a:rPr lang="en-GB" sz="2400"/>
              <a:t> to </a:t>
            </a:r>
            <a:r>
              <a:rPr lang="en-GB" sz="2400" dirty="0"/>
              <a:t>death or lung transplant (2/2)</a:t>
            </a:r>
            <a:endParaRPr lang="en-US" sz="2400" dirty="0"/>
          </a:p>
        </p:txBody>
      </p:sp>
      <p:pic>
        <p:nvPicPr>
          <p:cNvPr id="3" name="Picture 2">
            <a:extLst>
              <a:ext uri="{FF2B5EF4-FFF2-40B4-BE49-F238E27FC236}">
                <a16:creationId xmlns:a16="http://schemas.microsoft.com/office/drawing/2014/main" id="{F80182CC-4B3E-468D-9316-C70CC50E0C63}"/>
              </a:ext>
            </a:extLst>
          </p:cNvPr>
          <p:cNvPicPr>
            <a:picLocks noChangeAspect="1"/>
          </p:cNvPicPr>
          <p:nvPr/>
        </p:nvPicPr>
        <p:blipFill>
          <a:blip r:embed="rId2"/>
          <a:stretch>
            <a:fillRect/>
          </a:stretch>
        </p:blipFill>
        <p:spPr>
          <a:xfrm>
            <a:off x="1368295" y="840619"/>
            <a:ext cx="5480232" cy="3528000"/>
          </a:xfrm>
          <a:prstGeom prst="rect">
            <a:avLst/>
          </a:prstGeom>
        </p:spPr>
      </p:pic>
      <p:sp>
        <p:nvSpPr>
          <p:cNvPr id="5" name="TextBox 4">
            <a:extLst>
              <a:ext uri="{FF2B5EF4-FFF2-40B4-BE49-F238E27FC236}">
                <a16:creationId xmlns:a16="http://schemas.microsoft.com/office/drawing/2014/main" id="{186C97D0-5472-463C-AF1C-9682AFA666E8}"/>
              </a:ext>
            </a:extLst>
          </p:cNvPr>
          <p:cNvSpPr txBox="1"/>
          <p:nvPr/>
        </p:nvSpPr>
        <p:spPr>
          <a:xfrm>
            <a:off x="438149" y="4414024"/>
            <a:ext cx="6106086" cy="707886"/>
          </a:xfrm>
          <a:prstGeom prst="rect">
            <a:avLst/>
          </a:prstGeom>
          <a:noFill/>
        </p:spPr>
        <p:txBody>
          <a:bodyPr wrap="square" rtlCol="0">
            <a:spAutoFit/>
          </a:bodyPr>
          <a:lstStyle/>
          <a:p>
            <a:r>
              <a:rPr lang="en-GB" sz="800" dirty="0" err="1">
                <a:latin typeface="Calibri" panose="020F0502020204030204" pitchFamily="34" charset="0"/>
                <a:cs typeface="Calibri" panose="020F0502020204030204" pitchFamily="34" charset="0"/>
              </a:rPr>
              <a:t>Analyzed</a:t>
            </a:r>
            <a:r>
              <a:rPr lang="en-GB" sz="800" dirty="0">
                <a:latin typeface="Calibri" panose="020F0502020204030204" pitchFamily="34" charset="0"/>
                <a:cs typeface="Calibri" panose="020F0502020204030204" pitchFamily="34" charset="0"/>
              </a:rPr>
              <a:t> using a Cox proportional hazards models. *Adjusted model included variables previously identified as being associated with death or lung transplant in this registry (use of supplemental oxygen at rest or with activity, FVC % predicted, </a:t>
            </a:r>
            <a:r>
              <a:rPr lang="en-GB" sz="800" dirty="0" err="1">
                <a:latin typeface="Calibri" panose="020F0502020204030204" pitchFamily="34" charset="0"/>
                <a:cs typeface="Calibri" panose="020F0502020204030204" pitchFamily="34" charset="0"/>
              </a:rPr>
              <a:t>DLco</a:t>
            </a:r>
            <a:r>
              <a:rPr lang="en-GB" sz="800" dirty="0">
                <a:latin typeface="Calibri" panose="020F0502020204030204" pitchFamily="34" charset="0"/>
                <a:cs typeface="Calibri" panose="020F0502020204030204" pitchFamily="34" charset="0"/>
              </a:rPr>
              <a:t> % predicted) [</a:t>
            </a:r>
            <a:r>
              <a:rPr lang="da-DK" sz="800" dirty="0">
                <a:latin typeface="Calibri" panose="020F0502020204030204" pitchFamily="34" charset="0"/>
                <a:cs typeface="Calibri" panose="020F0502020204030204" pitchFamily="34" charset="0"/>
              </a:rPr>
              <a:t>Snyder L et al. Respir Res 2019;20:105</a:t>
            </a:r>
            <a:r>
              <a:rPr lang="en-GB" sz="800" dirty="0">
                <a:latin typeface="Calibri" panose="020F0502020204030204" pitchFamily="34" charset="0"/>
                <a:cs typeface="Calibri" panose="020F0502020204030204" pitchFamily="34" charset="0"/>
              </a:rPr>
              <a:t>] and age.</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Tree>
    <p:extLst>
      <p:ext uri="{BB962C8B-B14F-4D97-AF65-F5344CB8AC3E}">
        <p14:creationId xmlns:p14="http://schemas.microsoft.com/office/powerpoint/2010/main" val="12431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4375" y="913937"/>
            <a:ext cx="7924800" cy="2915476"/>
          </a:xfrm>
        </p:spPr>
        <p:txBody>
          <a:bodyPr>
            <a:noAutofit/>
          </a:bodyPr>
          <a:lstStyle/>
          <a:p>
            <a:pPr>
              <a:lnSpc>
                <a:spcPct val="100000"/>
              </a:lnSpc>
            </a:pPr>
            <a:r>
              <a:rPr lang="en-GB" sz="1600" dirty="0"/>
              <a:t>Among patients who received their first diagnosis of IPF at an enrolling </a:t>
            </a:r>
            <a:r>
              <a:rPr lang="en-GB" sz="1600" dirty="0" err="1"/>
              <a:t>center</a:t>
            </a:r>
            <a:r>
              <a:rPr lang="en-GB" sz="1600" dirty="0"/>
              <a:t> in the IPF-PRO Registry:</a:t>
            </a:r>
          </a:p>
          <a:p>
            <a:pPr lvl="1">
              <a:lnSpc>
                <a:spcPct val="100000"/>
              </a:lnSpc>
            </a:pPr>
            <a:r>
              <a:rPr lang="en-GB" dirty="0"/>
              <a:t>Approximately 50% had a delay of &gt;1 year between symptom onset and diagnosis of IPF</a:t>
            </a:r>
          </a:p>
          <a:p>
            <a:pPr lvl="1">
              <a:lnSpc>
                <a:spcPct val="100000"/>
              </a:lnSpc>
            </a:pPr>
            <a:r>
              <a:rPr lang="en-GB" dirty="0"/>
              <a:t>Approximately 80% were diagnosed with IPF within 1 year of imaging evidence of pulmonary fibrosis</a:t>
            </a:r>
          </a:p>
          <a:p>
            <a:pPr lvl="1">
              <a:lnSpc>
                <a:spcPct val="100000"/>
              </a:lnSpc>
            </a:pPr>
            <a:r>
              <a:rPr lang="en-GB" dirty="0"/>
              <a:t>Cardiac conditions were more frequent in patients with a time to diagnosis &gt;1 year than ≤1 year </a:t>
            </a:r>
          </a:p>
          <a:p>
            <a:pPr>
              <a:lnSpc>
                <a:spcPct val="100000"/>
              </a:lnSpc>
            </a:pPr>
            <a:r>
              <a:rPr lang="en-GB" sz="1600" dirty="0"/>
              <a:t>Despite improved awareness of IPF, there remains a long period from symptom onset to diagnosis in a large proportion of patients. Getting an HRCT scan performed is a critical step in the diagnostic process.</a:t>
            </a:r>
          </a:p>
        </p:txBody>
      </p:sp>
      <p:sp>
        <p:nvSpPr>
          <p:cNvPr id="3" name="TextBox 2">
            <a:extLst>
              <a:ext uri="{FF2B5EF4-FFF2-40B4-BE49-F238E27FC236}">
                <a16:creationId xmlns:a16="http://schemas.microsoft.com/office/drawing/2014/main" id="{4DD90820-1F70-429C-B4FA-348628677BAF}"/>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Tree>
    <p:extLst>
      <p:ext uri="{BB962C8B-B14F-4D97-AF65-F5344CB8AC3E}">
        <p14:creationId xmlns:p14="http://schemas.microsoft.com/office/powerpoint/2010/main" val="1623769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Acknowledgements</a:t>
            </a:r>
          </a:p>
        </p:txBody>
      </p:sp>
      <p:sp>
        <p:nvSpPr>
          <p:cNvPr id="3" name="Content Placeholder 2"/>
          <p:cNvSpPr>
            <a:spLocks noGrp="1"/>
          </p:cNvSpPr>
          <p:nvPr>
            <p:ph idx="1"/>
          </p:nvPr>
        </p:nvSpPr>
        <p:spPr>
          <a:xfrm>
            <a:off x="504824" y="978073"/>
            <a:ext cx="7972970" cy="2611460"/>
          </a:xfrm>
        </p:spPr>
        <p:txBody>
          <a:bodyPr>
            <a:noAutofit/>
          </a:bodyPr>
          <a:lstStyle/>
          <a:p>
            <a:r>
              <a:rPr lang="en-GB" dirty="0"/>
              <a:t>The IPF-PRO Registry is funded by Boehringer Ingelheim Pharmaceuticals, Inc (BIPI) and coordinated by the Duke Clinical Research Institute.</a:t>
            </a:r>
          </a:p>
          <a:p>
            <a:r>
              <a:rPr lang="en-US" dirty="0"/>
              <a:t>Editorial and formatting assistance, supported financially by BIPI, were provided by Julie Fleming and Wendy Morris of </a:t>
            </a:r>
            <a:r>
              <a:rPr lang="en-US" dirty="0" err="1"/>
              <a:t>FleishmanHillard</a:t>
            </a:r>
            <a:r>
              <a:rPr lang="en-US" dirty="0"/>
              <a:t> </a:t>
            </a:r>
            <a:r>
              <a:rPr lang="en-US" dirty="0" err="1"/>
              <a:t>Fishburn</a:t>
            </a:r>
            <a:r>
              <a:rPr lang="en-US" dirty="0"/>
              <a:t>, London, UK during preparation of these slides and the poster on which these slides were based. The authors meet criteria for authorship as recommended by the International Committee of Medical Journal Editors (ICMJE), received no direct compensation for the development of the poster, were fully responsible for all content and editorial decisions, were involved at all stages of development and have approved the final version. BI was given the opportunity to review the poster for medical and scientific accuracy as well as intellectual property considerations. </a:t>
            </a:r>
            <a:endParaRPr lang="en-GB" dirty="0"/>
          </a:p>
        </p:txBody>
      </p:sp>
    </p:spTree>
    <p:extLst>
      <p:ext uri="{BB962C8B-B14F-4D97-AF65-F5344CB8AC3E}">
        <p14:creationId xmlns:p14="http://schemas.microsoft.com/office/powerpoint/2010/main" val="2034786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50911B-AEA5-4DEA-9886-F58486924584}"/>
              </a:ext>
            </a:extLst>
          </p:cNvPr>
          <p:cNvSpPr>
            <a:spLocks noGrp="1"/>
          </p:cNvSpPr>
          <p:nvPr>
            <p:ph type="title"/>
          </p:nvPr>
        </p:nvSpPr>
        <p:spPr>
          <a:xfrm>
            <a:off x="504824" y="435600"/>
            <a:ext cx="8105775" cy="673099"/>
          </a:xfrm>
        </p:spPr>
        <p:txBody>
          <a:bodyPr>
            <a:normAutofit/>
          </a:bodyPr>
          <a:lstStyle/>
          <a:p>
            <a:r>
              <a:rPr lang="en-US" sz="2400" dirty="0"/>
              <a:t>IPF-PRO Registry enrolling centers</a:t>
            </a:r>
          </a:p>
        </p:txBody>
      </p:sp>
      <p:sp>
        <p:nvSpPr>
          <p:cNvPr id="6" name="Content Placeholder 2">
            <a:extLst>
              <a:ext uri="{FF2B5EF4-FFF2-40B4-BE49-F238E27FC236}">
                <a16:creationId xmlns:a16="http://schemas.microsoft.com/office/drawing/2014/main" id="{3BC31B7E-AA51-4955-AA0E-5C42F46B7685}"/>
              </a:ext>
            </a:extLst>
          </p:cNvPr>
          <p:cNvSpPr>
            <a:spLocks noGrp="1"/>
          </p:cNvSpPr>
          <p:nvPr>
            <p:ph idx="1"/>
          </p:nvPr>
        </p:nvSpPr>
        <p:spPr>
          <a:xfrm>
            <a:off x="504824" y="969214"/>
            <a:ext cx="8329210" cy="2611460"/>
          </a:xfrm>
        </p:spPr>
        <p:txBody>
          <a:bodyPr>
            <a:noAutofit/>
          </a:bodyPr>
          <a:lstStyle/>
          <a:p>
            <a:pPr marL="0" indent="0">
              <a:lnSpc>
                <a:spcPct val="100000"/>
              </a:lnSpc>
              <a:spcBef>
                <a:spcPts val="0"/>
              </a:spcBef>
              <a:buNone/>
            </a:pPr>
            <a:r>
              <a:rPr lang="en-GB" sz="1200" dirty="0"/>
              <a:t>Albany Medical </a:t>
            </a:r>
            <a:r>
              <a:rPr lang="en-GB" sz="1200" dirty="0" err="1"/>
              <a:t>Center</a:t>
            </a:r>
            <a:r>
              <a:rPr lang="en-GB" sz="1200" dirty="0"/>
              <a:t>, Albany, NY; Baylor College of Medicine, Houston, TX; Baylor University Medical </a:t>
            </a:r>
            <a:r>
              <a:rPr lang="en-GB" sz="1200" dirty="0" err="1"/>
              <a:t>Center</a:t>
            </a:r>
            <a:r>
              <a:rPr lang="en-GB" sz="1200" dirty="0"/>
              <a:t> at Dallas, Dallas, TX; Cleveland Clinic, Cleveland, OH; Columbia University Medical </a:t>
            </a:r>
            <a:r>
              <a:rPr lang="en-GB" sz="1200" dirty="0" err="1"/>
              <a:t>Center</a:t>
            </a:r>
            <a:r>
              <a:rPr lang="en-GB" sz="1200" dirty="0"/>
              <a:t>/New York Presbyterian Hospital, New York, NY; Duke University Medical </a:t>
            </a:r>
            <a:r>
              <a:rPr lang="en-GB" sz="1200" dirty="0" err="1"/>
              <a:t>Center</a:t>
            </a:r>
            <a:r>
              <a:rPr lang="en-GB" sz="1200" dirty="0"/>
              <a:t>, Durham, NC; Froedtert &amp; The Medical College of Wisconsin Community Physicians, Milwaukee, WI; Houston Methodist Lung </a:t>
            </a:r>
            <a:r>
              <a:rPr lang="en-GB" sz="1200" dirty="0" err="1"/>
              <a:t>Center</a:t>
            </a:r>
            <a:r>
              <a:rPr lang="en-GB" sz="1200" dirty="0"/>
              <a:t>, Houston, TX; Lahey Clinic, Burlington, MA; Loyola University Health System, Maywood, IL; Lynchburg Pulmonary Associates, Lynchburg, VA; Medical University of South Carolina, Charleston, SC; National Jewish Health, Denver, CO; NYU Medical </a:t>
            </a:r>
            <a:r>
              <a:rPr lang="en-GB" sz="1200" dirty="0" err="1"/>
              <a:t>Center</a:t>
            </a:r>
            <a:r>
              <a:rPr lang="en-GB" sz="1200" dirty="0"/>
              <a:t>, New York, NY; Piedmont Healthcare, Austell, GA; Pulmonary Associates of Stamford, Stamford, CT; </a:t>
            </a:r>
            <a:r>
              <a:rPr lang="en-GB" sz="1200" dirty="0" err="1"/>
              <a:t>PulmonIx</a:t>
            </a:r>
            <a:r>
              <a:rPr lang="en-GB" sz="1200" dirty="0"/>
              <a:t> LLC, Greensboro, NC; </a:t>
            </a:r>
            <a:r>
              <a:rPr lang="en-GB" sz="1200" dirty="0" err="1"/>
              <a:t>Renovatio</a:t>
            </a:r>
            <a:r>
              <a:rPr lang="en-GB" sz="1200" dirty="0"/>
              <a:t> Clinical, The Woodlands, TX; Salem Chest and </a:t>
            </a:r>
            <a:r>
              <a:rPr lang="en-GB" sz="1200" dirty="0" err="1"/>
              <a:t>Southeastern</a:t>
            </a:r>
            <a:r>
              <a:rPr lang="en-GB" sz="1200" dirty="0"/>
              <a:t> Clinical Research </a:t>
            </a:r>
            <a:r>
              <a:rPr lang="en-GB" sz="1200" dirty="0" err="1"/>
              <a:t>Center</a:t>
            </a:r>
            <a:r>
              <a:rPr lang="en-GB" sz="1200" dirty="0"/>
              <a:t>, Winston Salem, NC; South Miami Hospital, South Miami, FL; St. Joseph’s Hospital, Phoenix, AZ; Stanford University, Stanford, CA; Temple University, Philadelphia, PA; The Oregon Clinic, Portland, OR; Tulane University, New Orleans, LA; UNC Chapel Hill, Chapel Hill, NC; University of Alabama at Birmingham, Birmingham, AL; University of California, Davis, Sacramento, CA; University of California Los Angeles, Los Angeles, CA; University of Chicago, Chicago, IL; University of Cincinnati Medical </a:t>
            </a:r>
            <a:r>
              <a:rPr lang="en-GB" sz="1200" dirty="0" err="1"/>
              <a:t>Center</a:t>
            </a:r>
            <a:r>
              <a:rPr lang="en-GB" sz="1200" dirty="0"/>
              <a:t>, Cincinnati, OH; University of Louisville, Louisville, KY; University of Miami, Miami, FL; University of Michigan, Ann Arbor, MI; University of Minnesota, Minneapolis, MN; University of Pennsylvania, Philadelphia, PA; University of Pittsburgh, Pittsburgh, PA; University of Virginia, Charlottesville, VA; UT Southwestern Medical </a:t>
            </a:r>
            <a:r>
              <a:rPr lang="en-GB" sz="1200" dirty="0" err="1"/>
              <a:t>Center</a:t>
            </a:r>
            <a:r>
              <a:rPr lang="en-GB" sz="1200" dirty="0"/>
              <a:t>, Dallas, TX; Vanderbilt University Medical </a:t>
            </a:r>
            <a:r>
              <a:rPr lang="en-GB" sz="1200" dirty="0" err="1"/>
              <a:t>Center</a:t>
            </a:r>
            <a:r>
              <a:rPr lang="en-GB" sz="1200" dirty="0"/>
              <a:t>, Nashville, TN; Vermont Lung </a:t>
            </a:r>
            <a:r>
              <a:rPr lang="en-GB" sz="1200" dirty="0" err="1"/>
              <a:t>Center</a:t>
            </a:r>
            <a:r>
              <a:rPr lang="en-GB" sz="1200" dirty="0"/>
              <a:t>, Colchester, VT; Wake Forest University, Winston Salem, NC; Washington University, St. Louis, MO; Weill Cornell Medical College, New York, NY; Wilmington Health and PMG Research, Wilmington, NC; Yale School of Medicine, New Haven, CT.</a:t>
            </a:r>
          </a:p>
          <a:p>
            <a:pPr>
              <a:lnSpc>
                <a:spcPct val="100000"/>
              </a:lnSpc>
              <a:spcBef>
                <a:spcPts val="0"/>
              </a:spcBef>
            </a:pPr>
            <a:endParaRPr lang="en-GB" sz="1200" dirty="0"/>
          </a:p>
        </p:txBody>
      </p:sp>
    </p:spTree>
    <p:extLst>
      <p:ext uri="{BB962C8B-B14F-4D97-AF65-F5344CB8AC3E}">
        <p14:creationId xmlns:p14="http://schemas.microsoft.com/office/powerpoint/2010/main" val="114464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Introduction</a:t>
            </a:r>
          </a:p>
        </p:txBody>
      </p:sp>
      <p:sp>
        <p:nvSpPr>
          <p:cNvPr id="3" name="Content Placeholder 2"/>
          <p:cNvSpPr>
            <a:spLocks noGrp="1"/>
          </p:cNvSpPr>
          <p:nvPr>
            <p:ph idx="1"/>
          </p:nvPr>
        </p:nvSpPr>
        <p:spPr>
          <a:xfrm>
            <a:off x="504824" y="1108699"/>
            <a:ext cx="8105775" cy="2611460"/>
          </a:xfrm>
        </p:spPr>
        <p:txBody>
          <a:bodyPr>
            <a:noAutofit/>
          </a:bodyPr>
          <a:lstStyle/>
          <a:p>
            <a:r>
              <a:rPr lang="en-GB" dirty="0"/>
              <a:t>IPF is a progressive interstitial lung disease with a poor prognosis</a:t>
            </a:r>
            <a:r>
              <a:rPr lang="en-GB" baseline="30000" dirty="0"/>
              <a:t>1</a:t>
            </a:r>
          </a:p>
          <a:p>
            <a:r>
              <a:rPr lang="en-GB" dirty="0"/>
              <a:t>Delays in the diagnosis of IPF have been reported,</a:t>
            </a:r>
            <a:r>
              <a:rPr lang="en-GB" baseline="30000" dirty="0"/>
              <a:t>2–4</a:t>
            </a:r>
            <a:r>
              <a:rPr lang="en-GB" dirty="0"/>
              <a:t> but patient characteristics associated with diagnostic delays are not well described</a:t>
            </a:r>
          </a:p>
          <a:p>
            <a:r>
              <a:rPr lang="en-GB" dirty="0"/>
              <a:t>The Idiopathic Pulmonary Fibrosis Prospective Outcomes (IPF-PRO) Registry (NCT01915511) is an observational registry of patients with IPF involving over 40 sites across the US</a:t>
            </a:r>
            <a:r>
              <a:rPr lang="en-GB" baseline="30000" dirty="0"/>
              <a:t>5</a:t>
            </a:r>
            <a:endParaRPr lang="en-US" baseline="30000" dirty="0"/>
          </a:p>
        </p:txBody>
      </p:sp>
      <p:sp>
        <p:nvSpPr>
          <p:cNvPr id="4" name="TextBox 3">
            <a:extLst>
              <a:ext uri="{FF2B5EF4-FFF2-40B4-BE49-F238E27FC236}">
                <a16:creationId xmlns:a16="http://schemas.microsoft.com/office/drawing/2014/main" id="{E925A5FC-DA56-491F-8D9D-261F58052B74}"/>
              </a:ext>
            </a:extLst>
          </p:cNvPr>
          <p:cNvSpPr txBox="1"/>
          <p:nvPr/>
        </p:nvSpPr>
        <p:spPr>
          <a:xfrm>
            <a:off x="438149" y="4414024"/>
            <a:ext cx="6106086" cy="707886"/>
          </a:xfrm>
          <a:prstGeom prst="rect">
            <a:avLst/>
          </a:prstGeom>
          <a:noFill/>
        </p:spPr>
        <p:txBody>
          <a:bodyPr wrap="square" rtlCol="0">
            <a:spAutoFit/>
          </a:bodyPr>
          <a:lstStyle/>
          <a:p>
            <a:r>
              <a:rPr lang="fr-FR" sz="800" dirty="0">
                <a:latin typeface="Calibri" panose="020F0502020204030204" pitchFamily="34" charset="0"/>
                <a:cs typeface="Calibri" panose="020F0502020204030204" pitchFamily="34" charset="0"/>
              </a:rPr>
              <a:t>1. </a:t>
            </a:r>
            <a:r>
              <a:rPr lang="fr-FR" sz="800" dirty="0" err="1">
                <a:latin typeface="Calibri" panose="020F0502020204030204" pitchFamily="34" charset="0"/>
                <a:cs typeface="Calibri" panose="020F0502020204030204" pitchFamily="34" charset="0"/>
              </a:rPr>
              <a:t>Raghu</a:t>
            </a:r>
            <a:r>
              <a:rPr lang="fr-FR" sz="800" dirty="0">
                <a:latin typeface="Calibri" panose="020F0502020204030204" pitchFamily="34" charset="0"/>
                <a:cs typeface="Calibri" panose="020F0502020204030204" pitchFamily="34" charset="0"/>
              </a:rPr>
              <a:t> G et al. Am J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Crit Care Med 2018;198:e44–e68. 2. Hoyer N et al.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Res</a:t>
            </a:r>
            <a:r>
              <a:rPr lang="fr-FR" sz="800" dirty="0">
                <a:latin typeface="Calibri" panose="020F0502020204030204" pitchFamily="34" charset="0"/>
                <a:cs typeface="Calibri" panose="020F0502020204030204" pitchFamily="34" charset="0"/>
              </a:rPr>
              <a:t> 2019;20:103. </a:t>
            </a:r>
            <a:br>
              <a:rPr lang="fr-FR" sz="800" dirty="0">
                <a:latin typeface="Calibri" panose="020F0502020204030204" pitchFamily="34" charset="0"/>
                <a:cs typeface="Calibri" panose="020F0502020204030204" pitchFamily="34" charset="0"/>
              </a:rPr>
            </a:br>
            <a:r>
              <a:rPr lang="fr-FR" sz="800" dirty="0">
                <a:latin typeface="Calibri" panose="020F0502020204030204" pitchFamily="34" charset="0"/>
                <a:cs typeface="Calibri" panose="020F0502020204030204" pitchFamily="34" charset="0"/>
              </a:rPr>
              <a:t>3. Cottin V. </a:t>
            </a:r>
            <a:r>
              <a:rPr lang="fr-FR" sz="800" dirty="0" err="1">
                <a:latin typeface="Calibri" panose="020F0502020204030204" pitchFamily="34" charset="0"/>
                <a:cs typeface="Calibri" panose="020F0502020204030204" pitchFamily="34" charset="0"/>
              </a:rPr>
              <a:t>Eur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Rev</a:t>
            </a:r>
            <a:r>
              <a:rPr lang="fr-FR" sz="800" dirty="0">
                <a:latin typeface="Calibri" panose="020F0502020204030204" pitchFamily="34" charset="0"/>
                <a:cs typeface="Calibri" panose="020F0502020204030204" pitchFamily="34" charset="0"/>
              </a:rPr>
              <a:t> 2014;23:225–30. 4. </a:t>
            </a:r>
            <a:r>
              <a:rPr lang="fr-FR" sz="800" dirty="0" err="1">
                <a:latin typeface="Calibri" panose="020F0502020204030204" pitchFamily="34" charset="0"/>
                <a:cs typeface="Calibri" panose="020F0502020204030204" pitchFamily="34" charset="0"/>
              </a:rPr>
              <a:t>Mooney</a:t>
            </a:r>
            <a:r>
              <a:rPr lang="fr-FR" sz="800" dirty="0">
                <a:latin typeface="Calibri" panose="020F0502020204030204" pitchFamily="34" charset="0"/>
                <a:cs typeface="Calibri" panose="020F0502020204030204" pitchFamily="34" charset="0"/>
              </a:rPr>
              <a:t> J et al. Ann Am </a:t>
            </a:r>
            <a:r>
              <a:rPr lang="fr-FR" sz="800" dirty="0" err="1">
                <a:latin typeface="Calibri" panose="020F0502020204030204" pitchFamily="34" charset="0"/>
                <a:cs typeface="Calibri" panose="020F0502020204030204" pitchFamily="34" charset="0"/>
              </a:rPr>
              <a:t>Thorac</a:t>
            </a:r>
            <a:r>
              <a:rPr lang="fr-FR" sz="800" dirty="0">
                <a:latin typeface="Calibri" panose="020F0502020204030204" pitchFamily="34" charset="0"/>
                <a:cs typeface="Calibri" panose="020F0502020204030204" pitchFamily="34" charset="0"/>
              </a:rPr>
              <a:t> Soc 2019;16:393–6. </a:t>
            </a:r>
            <a:br>
              <a:rPr lang="fr-FR" sz="800" dirty="0">
                <a:latin typeface="Calibri" panose="020F0502020204030204" pitchFamily="34" charset="0"/>
                <a:cs typeface="Calibri" panose="020F0502020204030204" pitchFamily="34" charset="0"/>
              </a:rPr>
            </a:br>
            <a:r>
              <a:rPr lang="fr-FR" sz="800" dirty="0">
                <a:latin typeface="Calibri" panose="020F0502020204030204" pitchFamily="34" charset="0"/>
                <a:cs typeface="Calibri" panose="020F0502020204030204" pitchFamily="34" charset="0"/>
              </a:rPr>
              <a:t>5. O’Brien EC et al. BMJ Open </a:t>
            </a:r>
            <a:r>
              <a:rPr lang="fr-FR" sz="800" dirty="0" err="1">
                <a:latin typeface="Calibri" panose="020F0502020204030204" pitchFamily="34" charset="0"/>
                <a:cs typeface="Calibri" panose="020F0502020204030204" pitchFamily="34" charset="0"/>
              </a:rPr>
              <a:t>Respir</a:t>
            </a:r>
            <a:r>
              <a:rPr lang="fr-FR" sz="800" dirty="0">
                <a:latin typeface="Calibri" panose="020F0502020204030204" pitchFamily="34" charset="0"/>
                <a:cs typeface="Calibri" panose="020F0502020204030204" pitchFamily="34" charset="0"/>
              </a:rPr>
              <a:t> </a:t>
            </a:r>
            <a:r>
              <a:rPr lang="fr-FR" sz="800" dirty="0" err="1">
                <a:latin typeface="Calibri" panose="020F0502020204030204" pitchFamily="34" charset="0"/>
                <a:cs typeface="Calibri" panose="020F0502020204030204" pitchFamily="34" charset="0"/>
              </a:rPr>
              <a:t>Res</a:t>
            </a:r>
            <a:r>
              <a:rPr lang="fr-FR" sz="800" dirty="0">
                <a:latin typeface="Calibri" panose="020F0502020204030204" pitchFamily="34" charset="0"/>
                <a:cs typeface="Calibri" panose="020F0502020204030204" pitchFamily="34" charset="0"/>
              </a:rPr>
              <a:t> 2016;3:e000108.</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Tree>
    <p:extLst>
      <p:ext uri="{BB962C8B-B14F-4D97-AF65-F5344CB8AC3E}">
        <p14:creationId xmlns:p14="http://schemas.microsoft.com/office/powerpoint/2010/main" val="212287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Aim</a:t>
            </a:r>
          </a:p>
        </p:txBody>
      </p:sp>
      <p:sp>
        <p:nvSpPr>
          <p:cNvPr id="3" name="Content Placeholder 2"/>
          <p:cNvSpPr>
            <a:spLocks noGrp="1"/>
          </p:cNvSpPr>
          <p:nvPr>
            <p:ph idx="1"/>
          </p:nvPr>
        </p:nvSpPr>
        <p:spPr>
          <a:xfrm>
            <a:off x="504824" y="1108699"/>
            <a:ext cx="8105775" cy="2611460"/>
          </a:xfrm>
        </p:spPr>
        <p:txBody>
          <a:bodyPr>
            <a:noAutofit/>
          </a:bodyPr>
          <a:lstStyle/>
          <a:p>
            <a:r>
              <a:rPr lang="en-GB" dirty="0"/>
              <a:t>To investigate the time from symptom onset and from first imaging evidence of pulmonary fibrosis to diagnosis of IPF, and patient characteristics associated with a longer time to diagnosis</a:t>
            </a:r>
            <a:endParaRPr lang="en-US" baseline="300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Tree>
    <p:extLst>
      <p:ext uri="{BB962C8B-B14F-4D97-AF65-F5344CB8AC3E}">
        <p14:creationId xmlns:p14="http://schemas.microsoft.com/office/powerpoint/2010/main" val="306816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Methods</a:t>
            </a:r>
          </a:p>
        </p:txBody>
      </p:sp>
      <p:sp>
        <p:nvSpPr>
          <p:cNvPr id="3" name="Content Placeholder 2"/>
          <p:cNvSpPr>
            <a:spLocks noGrp="1"/>
          </p:cNvSpPr>
          <p:nvPr>
            <p:ph idx="1"/>
          </p:nvPr>
        </p:nvSpPr>
        <p:spPr>
          <a:xfrm>
            <a:off x="504824" y="1108699"/>
            <a:ext cx="8105775" cy="2611460"/>
          </a:xfrm>
        </p:spPr>
        <p:txBody>
          <a:bodyPr>
            <a:noAutofit/>
          </a:bodyPr>
          <a:lstStyle/>
          <a:p>
            <a:r>
              <a:rPr lang="en-GB" dirty="0"/>
              <a:t>Data were </a:t>
            </a:r>
            <a:r>
              <a:rPr lang="en-GB" dirty="0" err="1"/>
              <a:t>analyzed</a:t>
            </a:r>
            <a:r>
              <a:rPr lang="en-GB" dirty="0"/>
              <a:t> from patients who: </a:t>
            </a:r>
          </a:p>
          <a:p>
            <a:pPr lvl="1"/>
            <a:r>
              <a:rPr lang="en-GB" dirty="0"/>
              <a:t>Had been enrolled in the IPF-PRO Registry between 5 June 2014 and 11 March 2019 </a:t>
            </a:r>
          </a:p>
          <a:p>
            <a:pPr lvl="1"/>
            <a:r>
              <a:rPr lang="en-GB" dirty="0"/>
              <a:t>Had </a:t>
            </a:r>
            <a:r>
              <a:rPr lang="en-GB" i="1" dirty="0"/>
              <a:t>not</a:t>
            </a:r>
            <a:r>
              <a:rPr lang="en-GB" dirty="0"/>
              <a:t> been diagnosed with IPF prior to referral but received a new diagnosis of IPF at the enrolling </a:t>
            </a:r>
            <a:r>
              <a:rPr lang="en-GB" dirty="0" err="1"/>
              <a:t>center</a:t>
            </a:r>
            <a:r>
              <a:rPr lang="en-GB" dirty="0"/>
              <a:t> </a:t>
            </a:r>
          </a:p>
          <a:p>
            <a:pPr lvl="1"/>
            <a:r>
              <a:rPr lang="en-GB" dirty="0"/>
              <a:t>Had a documented date in their medical records for symptom onset and/or HRCT scan showing pulmonary fibrosis</a:t>
            </a:r>
          </a:p>
          <a:p>
            <a:r>
              <a:rPr lang="en-GB" dirty="0"/>
              <a:t>Patients were categorized as having a longer (&gt;1 year) or shorter (≤1 year) time from symptom onset, and first imaging evidence of pulmonary fibrosis, to diagnosis of IPF</a:t>
            </a:r>
          </a:p>
          <a:p>
            <a:r>
              <a:rPr lang="en-GB" dirty="0"/>
              <a:t>Patient characteristics at </a:t>
            </a:r>
            <a:r>
              <a:rPr lang="en-GB" dirty="0" err="1"/>
              <a:t>enrollment</a:t>
            </a:r>
            <a:r>
              <a:rPr lang="en-GB" dirty="0"/>
              <a:t>, and time from </a:t>
            </a:r>
            <a:r>
              <a:rPr lang="en-GB" dirty="0" err="1"/>
              <a:t>enrollment</a:t>
            </a:r>
            <a:r>
              <a:rPr lang="en-GB" dirty="0"/>
              <a:t> to death or lung transplant, were compared between patients with longer (&gt;1 year) versus shorter (≤1 year) times to diagnosis of IPF</a:t>
            </a:r>
            <a:endParaRPr lang="en-US" baseline="300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Tree>
    <p:extLst>
      <p:ext uri="{BB962C8B-B14F-4D97-AF65-F5344CB8AC3E}">
        <p14:creationId xmlns:p14="http://schemas.microsoft.com/office/powerpoint/2010/main" val="4101832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US" sz="2400" dirty="0"/>
              <a:t>Patients</a:t>
            </a:r>
          </a:p>
        </p:txBody>
      </p:sp>
      <p:sp>
        <p:nvSpPr>
          <p:cNvPr id="9" name="TextBox 8">
            <a:extLst>
              <a:ext uri="{FF2B5EF4-FFF2-40B4-BE49-F238E27FC236}">
                <a16:creationId xmlns:a16="http://schemas.microsoft.com/office/drawing/2014/main" id="{E21D3F41-EB2B-46B6-9384-37B6E2BFE4C5}"/>
              </a:ext>
            </a:extLst>
          </p:cNvPr>
          <p:cNvSpPr txBox="1"/>
          <p:nvPr/>
        </p:nvSpPr>
        <p:spPr>
          <a:xfrm>
            <a:off x="438149" y="4414024"/>
            <a:ext cx="6106086" cy="461665"/>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303 patients had dates for both symptom onset and imaging evidence of pulmonary fibrosis.</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pic>
        <p:nvPicPr>
          <p:cNvPr id="5" name="Picture 4">
            <a:extLst>
              <a:ext uri="{FF2B5EF4-FFF2-40B4-BE49-F238E27FC236}">
                <a16:creationId xmlns:a16="http://schemas.microsoft.com/office/drawing/2014/main" id="{5735746B-0B6D-4CAA-AD0A-73637A3D034A}"/>
              </a:ext>
            </a:extLst>
          </p:cNvPr>
          <p:cNvPicPr>
            <a:picLocks noChangeAspect="1"/>
          </p:cNvPicPr>
          <p:nvPr/>
        </p:nvPicPr>
        <p:blipFill rotWithShape="1">
          <a:blip r:embed="rId2"/>
          <a:srcRect b="5290"/>
          <a:stretch/>
        </p:blipFill>
        <p:spPr>
          <a:xfrm>
            <a:off x="2255694" y="654675"/>
            <a:ext cx="4961456" cy="3688725"/>
          </a:xfrm>
          <a:prstGeom prst="rect">
            <a:avLst/>
          </a:prstGeom>
        </p:spPr>
      </p:pic>
    </p:spTree>
    <p:extLst>
      <p:ext uri="{BB962C8B-B14F-4D97-AF65-F5344CB8AC3E}">
        <p14:creationId xmlns:p14="http://schemas.microsoft.com/office/powerpoint/2010/main" val="400210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a:bodyPr>
          <a:lstStyle/>
          <a:p>
            <a:r>
              <a:rPr lang="en-GB" sz="2400" dirty="0"/>
              <a:t>Time from symptom onset to diagnosis of IPF</a:t>
            </a:r>
            <a:endParaRPr lang="en-US" sz="24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grpSp>
        <p:nvGrpSpPr>
          <p:cNvPr id="11" name="Group 10">
            <a:extLst>
              <a:ext uri="{FF2B5EF4-FFF2-40B4-BE49-F238E27FC236}">
                <a16:creationId xmlns:a16="http://schemas.microsoft.com/office/drawing/2014/main" id="{657B7771-BFF0-405F-961F-73D7961E75EF}"/>
              </a:ext>
            </a:extLst>
          </p:cNvPr>
          <p:cNvGrpSpPr/>
          <p:nvPr/>
        </p:nvGrpSpPr>
        <p:grpSpPr>
          <a:xfrm>
            <a:off x="438149" y="1019049"/>
            <a:ext cx="7906871" cy="2727227"/>
            <a:chOff x="438149" y="1108699"/>
            <a:chExt cx="7906871" cy="2727227"/>
          </a:xfrm>
        </p:grpSpPr>
        <p:pic>
          <p:nvPicPr>
            <p:cNvPr id="9" name="Picture 8">
              <a:extLst>
                <a:ext uri="{FF2B5EF4-FFF2-40B4-BE49-F238E27FC236}">
                  <a16:creationId xmlns:a16="http://schemas.microsoft.com/office/drawing/2014/main" id="{D688A9C0-FC3D-4612-85E9-0D7FF9F3D523}"/>
                </a:ext>
              </a:extLst>
            </p:cNvPr>
            <p:cNvPicPr>
              <a:picLocks noChangeAspect="1"/>
            </p:cNvPicPr>
            <p:nvPr/>
          </p:nvPicPr>
          <p:blipFill rotWithShape="1">
            <a:blip r:embed="rId2"/>
            <a:srcRect t="9000"/>
            <a:stretch/>
          </p:blipFill>
          <p:spPr>
            <a:xfrm>
              <a:off x="438149" y="1307573"/>
              <a:ext cx="7906871" cy="2528353"/>
            </a:xfrm>
            <a:prstGeom prst="rect">
              <a:avLst/>
            </a:prstGeom>
          </p:spPr>
        </p:pic>
        <p:sp>
          <p:nvSpPr>
            <p:cNvPr id="10" name="Rectangle 9">
              <a:extLst>
                <a:ext uri="{FF2B5EF4-FFF2-40B4-BE49-F238E27FC236}">
                  <a16:creationId xmlns:a16="http://schemas.microsoft.com/office/drawing/2014/main" id="{F870F641-2778-4538-856B-F3F368213CCE}"/>
                </a:ext>
              </a:extLst>
            </p:cNvPr>
            <p:cNvSpPr/>
            <p:nvPr/>
          </p:nvSpPr>
          <p:spPr>
            <a:xfrm>
              <a:off x="504824" y="1108699"/>
              <a:ext cx="4730564"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32205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fontScale="90000"/>
          </a:bodyPr>
          <a:lstStyle/>
          <a:p>
            <a:r>
              <a:rPr lang="en-GB" sz="2400" dirty="0"/>
              <a:t>Time from imaging evidence of pulmonary fibrosis to diagnosis of IPF</a:t>
            </a:r>
            <a:endParaRPr lang="en-US" sz="24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338554"/>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pic>
        <p:nvPicPr>
          <p:cNvPr id="12" name="Picture 11">
            <a:extLst>
              <a:ext uri="{FF2B5EF4-FFF2-40B4-BE49-F238E27FC236}">
                <a16:creationId xmlns:a16="http://schemas.microsoft.com/office/drawing/2014/main" id="{2E30914D-8AF8-47A7-B54F-8EC28B5832F8}"/>
              </a:ext>
            </a:extLst>
          </p:cNvPr>
          <p:cNvPicPr>
            <a:picLocks noChangeAspect="1"/>
          </p:cNvPicPr>
          <p:nvPr/>
        </p:nvPicPr>
        <p:blipFill rotWithShape="1">
          <a:blip r:embed="rId2"/>
          <a:srcRect t="2109"/>
          <a:stretch/>
        </p:blipFill>
        <p:spPr>
          <a:xfrm>
            <a:off x="561974" y="1275214"/>
            <a:ext cx="7846413" cy="2566170"/>
          </a:xfrm>
          <a:prstGeom prst="rect">
            <a:avLst/>
          </a:prstGeom>
        </p:spPr>
      </p:pic>
    </p:spTree>
    <p:extLst>
      <p:ext uri="{BB962C8B-B14F-4D97-AF65-F5344CB8AC3E}">
        <p14:creationId xmlns:p14="http://schemas.microsoft.com/office/powerpoint/2010/main" val="274481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435600"/>
            <a:ext cx="8105775" cy="673099"/>
          </a:xfrm>
        </p:spPr>
        <p:txBody>
          <a:bodyPr>
            <a:normAutofit fontScale="90000"/>
          </a:bodyPr>
          <a:lstStyle/>
          <a:p>
            <a:r>
              <a:rPr lang="en-GB" sz="2400" dirty="0"/>
              <a:t>Characteristics at </a:t>
            </a:r>
            <a:r>
              <a:rPr lang="en-GB" sz="2400" dirty="0" err="1"/>
              <a:t>enrollment</a:t>
            </a:r>
            <a:r>
              <a:rPr lang="en-GB" sz="2400" dirty="0"/>
              <a:t> among patients with a shorter or longer time to diagnosis of IPF</a:t>
            </a:r>
            <a:endParaRPr lang="en-US" sz="24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461665"/>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Data are % or median (Q1, Q3).</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cxnSp>
        <p:nvCxnSpPr>
          <p:cNvPr id="5" name="Straight Connector 4">
            <a:extLst>
              <a:ext uri="{FF2B5EF4-FFF2-40B4-BE49-F238E27FC236}">
                <a16:creationId xmlns:a16="http://schemas.microsoft.com/office/drawing/2014/main" id="{6D6B0065-59F5-438F-A741-30E21DB3AC00}"/>
              </a:ext>
            </a:extLst>
          </p:cNvPr>
          <p:cNvCxnSpPr>
            <a:cxnSpLocks/>
          </p:cNvCxnSpPr>
          <p:nvPr/>
        </p:nvCxnSpPr>
        <p:spPr>
          <a:xfrm>
            <a:off x="894993" y="3853229"/>
            <a:ext cx="7776000" cy="0"/>
          </a:xfrm>
          <a:prstGeom prst="line">
            <a:avLst/>
          </a:prstGeom>
          <a:ln w="19050">
            <a:solidFill>
              <a:srgbClr val="00529B"/>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E3E159D4-D604-4859-8B2D-78974755D648}"/>
              </a:ext>
            </a:extLst>
          </p:cNvPr>
          <p:cNvCxnSpPr>
            <a:cxnSpLocks/>
          </p:cNvCxnSpPr>
          <p:nvPr/>
        </p:nvCxnSpPr>
        <p:spPr>
          <a:xfrm>
            <a:off x="894993" y="2355414"/>
            <a:ext cx="7776000" cy="0"/>
          </a:xfrm>
          <a:prstGeom prst="line">
            <a:avLst/>
          </a:prstGeom>
          <a:ln w="19050">
            <a:solidFill>
              <a:srgbClr val="00529B"/>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28A57B3C-E0D6-4873-BA3A-C8BAD14062F9}"/>
              </a:ext>
            </a:extLst>
          </p:cNvPr>
          <p:cNvCxnSpPr>
            <a:cxnSpLocks/>
          </p:cNvCxnSpPr>
          <p:nvPr/>
        </p:nvCxnSpPr>
        <p:spPr>
          <a:xfrm>
            <a:off x="894993" y="3353608"/>
            <a:ext cx="7776000" cy="0"/>
          </a:xfrm>
          <a:prstGeom prst="line">
            <a:avLst/>
          </a:prstGeom>
          <a:ln w="19050">
            <a:solidFill>
              <a:srgbClr val="00529B"/>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12F24D7B-BB3C-4003-AC01-5C08A89B4F67}"/>
              </a:ext>
            </a:extLst>
          </p:cNvPr>
          <p:cNvSpPr txBox="1"/>
          <p:nvPr/>
        </p:nvSpPr>
        <p:spPr>
          <a:xfrm>
            <a:off x="2227717"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(n=174)</a:t>
            </a:r>
          </a:p>
        </p:txBody>
      </p:sp>
      <p:sp>
        <p:nvSpPr>
          <p:cNvPr id="10" name="TextBox 9">
            <a:extLst>
              <a:ext uri="{FF2B5EF4-FFF2-40B4-BE49-F238E27FC236}">
                <a16:creationId xmlns:a16="http://schemas.microsoft.com/office/drawing/2014/main" id="{215CDC06-1490-4573-AFD1-F93DD5CA70BC}"/>
              </a:ext>
            </a:extLst>
          </p:cNvPr>
          <p:cNvSpPr txBox="1"/>
          <p:nvPr/>
        </p:nvSpPr>
        <p:spPr>
          <a:xfrm>
            <a:off x="3589818"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(n=173)</a:t>
            </a:r>
          </a:p>
        </p:txBody>
      </p:sp>
      <p:cxnSp>
        <p:nvCxnSpPr>
          <p:cNvPr id="11" name="Straight Connector 10">
            <a:extLst>
              <a:ext uri="{FF2B5EF4-FFF2-40B4-BE49-F238E27FC236}">
                <a16:creationId xmlns:a16="http://schemas.microsoft.com/office/drawing/2014/main" id="{39839AA0-CCC2-4A8D-89C9-74B9681C01C4}"/>
              </a:ext>
            </a:extLst>
          </p:cNvPr>
          <p:cNvCxnSpPr>
            <a:cxnSpLocks/>
          </p:cNvCxnSpPr>
          <p:nvPr/>
        </p:nvCxnSpPr>
        <p:spPr>
          <a:xfrm>
            <a:off x="894993" y="2844765"/>
            <a:ext cx="7776000" cy="0"/>
          </a:xfrm>
          <a:prstGeom prst="line">
            <a:avLst/>
          </a:prstGeom>
          <a:ln w="19050">
            <a:solidFill>
              <a:srgbClr val="00529B"/>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3BE3ACBE-11AE-49AB-A8FD-7E43B9208842}"/>
              </a:ext>
            </a:extLst>
          </p:cNvPr>
          <p:cNvSpPr txBox="1"/>
          <p:nvPr/>
        </p:nvSpPr>
        <p:spPr>
          <a:xfrm>
            <a:off x="2246136" y="3573847"/>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31.8</a:t>
            </a:r>
          </a:p>
        </p:txBody>
      </p:sp>
      <p:sp>
        <p:nvSpPr>
          <p:cNvPr id="14" name="TextBox 13">
            <a:extLst>
              <a:ext uri="{FF2B5EF4-FFF2-40B4-BE49-F238E27FC236}">
                <a16:creationId xmlns:a16="http://schemas.microsoft.com/office/drawing/2014/main" id="{36997B33-A476-4D95-A1FA-7D07643B969E}"/>
              </a:ext>
            </a:extLst>
          </p:cNvPr>
          <p:cNvSpPr txBox="1"/>
          <p:nvPr/>
        </p:nvSpPr>
        <p:spPr>
          <a:xfrm>
            <a:off x="2246136" y="3070721"/>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22.4</a:t>
            </a:r>
          </a:p>
        </p:txBody>
      </p:sp>
      <p:sp>
        <p:nvSpPr>
          <p:cNvPr id="15" name="TextBox 14">
            <a:extLst>
              <a:ext uri="{FF2B5EF4-FFF2-40B4-BE49-F238E27FC236}">
                <a16:creationId xmlns:a16="http://schemas.microsoft.com/office/drawing/2014/main" id="{321AB06B-491C-451D-AF0C-E13B5757E3F4}"/>
              </a:ext>
            </a:extLst>
          </p:cNvPr>
          <p:cNvSpPr txBox="1"/>
          <p:nvPr/>
        </p:nvSpPr>
        <p:spPr>
          <a:xfrm>
            <a:off x="2246136" y="256961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41.8 (32.6, 50.8)</a:t>
            </a:r>
          </a:p>
        </p:txBody>
      </p:sp>
      <p:sp>
        <p:nvSpPr>
          <p:cNvPr id="16" name="TextBox 15">
            <a:extLst>
              <a:ext uri="{FF2B5EF4-FFF2-40B4-BE49-F238E27FC236}">
                <a16:creationId xmlns:a16="http://schemas.microsoft.com/office/drawing/2014/main" id="{D3F97B30-2523-4CF4-8758-5B7B4ACD158C}"/>
              </a:ext>
            </a:extLst>
          </p:cNvPr>
          <p:cNvSpPr txBox="1"/>
          <p:nvPr/>
        </p:nvSpPr>
        <p:spPr>
          <a:xfrm>
            <a:off x="2246136" y="206732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67.4 (57.0, 79.8)</a:t>
            </a:r>
          </a:p>
        </p:txBody>
      </p:sp>
      <p:sp>
        <p:nvSpPr>
          <p:cNvPr id="17" name="TextBox 16">
            <a:extLst>
              <a:ext uri="{FF2B5EF4-FFF2-40B4-BE49-F238E27FC236}">
                <a16:creationId xmlns:a16="http://schemas.microsoft.com/office/drawing/2014/main" id="{B029B15A-D390-4D6A-A605-AB4D63E0FF64}"/>
              </a:ext>
            </a:extLst>
          </p:cNvPr>
          <p:cNvSpPr txBox="1"/>
          <p:nvPr/>
        </p:nvSpPr>
        <p:spPr>
          <a:xfrm>
            <a:off x="3759039" y="3573847"/>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39.2</a:t>
            </a:r>
          </a:p>
        </p:txBody>
      </p:sp>
      <p:sp>
        <p:nvSpPr>
          <p:cNvPr id="18" name="TextBox 17">
            <a:extLst>
              <a:ext uri="{FF2B5EF4-FFF2-40B4-BE49-F238E27FC236}">
                <a16:creationId xmlns:a16="http://schemas.microsoft.com/office/drawing/2014/main" id="{58052F1E-E9B8-487C-B0B4-E0DF9136CEB4}"/>
              </a:ext>
            </a:extLst>
          </p:cNvPr>
          <p:cNvSpPr txBox="1"/>
          <p:nvPr/>
        </p:nvSpPr>
        <p:spPr>
          <a:xfrm>
            <a:off x="3759039" y="3070721"/>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25.6</a:t>
            </a:r>
          </a:p>
        </p:txBody>
      </p:sp>
      <p:sp>
        <p:nvSpPr>
          <p:cNvPr id="19" name="TextBox 18">
            <a:extLst>
              <a:ext uri="{FF2B5EF4-FFF2-40B4-BE49-F238E27FC236}">
                <a16:creationId xmlns:a16="http://schemas.microsoft.com/office/drawing/2014/main" id="{A6F79F66-037A-4D71-87BC-D3BB4570B3A8}"/>
              </a:ext>
            </a:extLst>
          </p:cNvPr>
          <p:cNvSpPr txBox="1"/>
          <p:nvPr/>
        </p:nvSpPr>
        <p:spPr>
          <a:xfrm>
            <a:off x="3759039" y="256961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40.5 (31.8, 49.8)</a:t>
            </a:r>
          </a:p>
        </p:txBody>
      </p:sp>
      <p:sp>
        <p:nvSpPr>
          <p:cNvPr id="20" name="TextBox 19">
            <a:extLst>
              <a:ext uri="{FF2B5EF4-FFF2-40B4-BE49-F238E27FC236}">
                <a16:creationId xmlns:a16="http://schemas.microsoft.com/office/drawing/2014/main" id="{E5EA9EF2-681B-44F1-BDE3-40350E23AA00}"/>
              </a:ext>
            </a:extLst>
          </p:cNvPr>
          <p:cNvSpPr txBox="1"/>
          <p:nvPr/>
        </p:nvSpPr>
        <p:spPr>
          <a:xfrm>
            <a:off x="3759039" y="206732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69.4 (57.2, 79.9)</a:t>
            </a:r>
          </a:p>
        </p:txBody>
      </p:sp>
      <p:sp>
        <p:nvSpPr>
          <p:cNvPr id="21" name="TextBox 20">
            <a:extLst>
              <a:ext uri="{FF2B5EF4-FFF2-40B4-BE49-F238E27FC236}">
                <a16:creationId xmlns:a16="http://schemas.microsoft.com/office/drawing/2014/main" id="{25D74D78-A8F2-4C51-A89E-0E2CE88C8B08}"/>
              </a:ext>
            </a:extLst>
          </p:cNvPr>
          <p:cNvSpPr txBox="1"/>
          <p:nvPr/>
        </p:nvSpPr>
        <p:spPr>
          <a:xfrm>
            <a:off x="5422744" y="3573847"/>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29.5</a:t>
            </a:r>
          </a:p>
        </p:txBody>
      </p:sp>
      <p:sp>
        <p:nvSpPr>
          <p:cNvPr id="22" name="TextBox 21">
            <a:extLst>
              <a:ext uri="{FF2B5EF4-FFF2-40B4-BE49-F238E27FC236}">
                <a16:creationId xmlns:a16="http://schemas.microsoft.com/office/drawing/2014/main" id="{29DF6A25-7A80-41B7-80C1-C24EF0F8531D}"/>
              </a:ext>
            </a:extLst>
          </p:cNvPr>
          <p:cNvSpPr txBox="1"/>
          <p:nvPr/>
        </p:nvSpPr>
        <p:spPr>
          <a:xfrm>
            <a:off x="5422744" y="3070721"/>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18.4</a:t>
            </a:r>
          </a:p>
        </p:txBody>
      </p:sp>
      <p:sp>
        <p:nvSpPr>
          <p:cNvPr id="23" name="TextBox 22">
            <a:extLst>
              <a:ext uri="{FF2B5EF4-FFF2-40B4-BE49-F238E27FC236}">
                <a16:creationId xmlns:a16="http://schemas.microsoft.com/office/drawing/2014/main" id="{13F4BCF3-2A0F-47F6-AA7A-B0BBB5E86AD4}"/>
              </a:ext>
            </a:extLst>
          </p:cNvPr>
          <p:cNvSpPr txBox="1"/>
          <p:nvPr/>
        </p:nvSpPr>
        <p:spPr>
          <a:xfrm>
            <a:off x="5422744" y="256961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43.7 (33.5, 52.7)</a:t>
            </a:r>
          </a:p>
        </p:txBody>
      </p:sp>
      <p:sp>
        <p:nvSpPr>
          <p:cNvPr id="24" name="TextBox 23">
            <a:extLst>
              <a:ext uri="{FF2B5EF4-FFF2-40B4-BE49-F238E27FC236}">
                <a16:creationId xmlns:a16="http://schemas.microsoft.com/office/drawing/2014/main" id="{DDF6CC50-22F7-4E6F-BD5E-6D8D5DADF582}"/>
              </a:ext>
            </a:extLst>
          </p:cNvPr>
          <p:cNvSpPr txBox="1"/>
          <p:nvPr/>
        </p:nvSpPr>
        <p:spPr>
          <a:xfrm>
            <a:off x="5422744" y="206732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70.7 (59.3, 80.8)</a:t>
            </a:r>
          </a:p>
        </p:txBody>
      </p:sp>
      <p:sp>
        <p:nvSpPr>
          <p:cNvPr id="25" name="TextBox 24">
            <a:extLst>
              <a:ext uri="{FF2B5EF4-FFF2-40B4-BE49-F238E27FC236}">
                <a16:creationId xmlns:a16="http://schemas.microsoft.com/office/drawing/2014/main" id="{1BF84168-FA31-470E-A382-1E3729328EE5}"/>
              </a:ext>
            </a:extLst>
          </p:cNvPr>
          <p:cNvSpPr txBox="1"/>
          <p:nvPr/>
        </p:nvSpPr>
        <p:spPr>
          <a:xfrm>
            <a:off x="7086449" y="3573847"/>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30.2</a:t>
            </a:r>
          </a:p>
        </p:txBody>
      </p:sp>
      <p:sp>
        <p:nvSpPr>
          <p:cNvPr id="26" name="TextBox 25">
            <a:extLst>
              <a:ext uri="{FF2B5EF4-FFF2-40B4-BE49-F238E27FC236}">
                <a16:creationId xmlns:a16="http://schemas.microsoft.com/office/drawing/2014/main" id="{5E8D3D0D-9A0C-4DED-BAF6-74A93C9C77BF}"/>
              </a:ext>
            </a:extLst>
          </p:cNvPr>
          <p:cNvSpPr txBox="1"/>
          <p:nvPr/>
        </p:nvSpPr>
        <p:spPr>
          <a:xfrm>
            <a:off x="7086449" y="3070721"/>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21.1</a:t>
            </a:r>
          </a:p>
        </p:txBody>
      </p:sp>
      <p:sp>
        <p:nvSpPr>
          <p:cNvPr id="27" name="TextBox 26">
            <a:extLst>
              <a:ext uri="{FF2B5EF4-FFF2-40B4-BE49-F238E27FC236}">
                <a16:creationId xmlns:a16="http://schemas.microsoft.com/office/drawing/2014/main" id="{3C6611E4-A1ED-4EEE-8BDA-691811D567B5}"/>
              </a:ext>
            </a:extLst>
          </p:cNvPr>
          <p:cNvSpPr txBox="1"/>
          <p:nvPr/>
        </p:nvSpPr>
        <p:spPr>
          <a:xfrm>
            <a:off x="7086449" y="256961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40.5 (32.1, 47.5)</a:t>
            </a:r>
          </a:p>
        </p:txBody>
      </p:sp>
      <p:sp>
        <p:nvSpPr>
          <p:cNvPr id="28" name="TextBox 27">
            <a:extLst>
              <a:ext uri="{FF2B5EF4-FFF2-40B4-BE49-F238E27FC236}">
                <a16:creationId xmlns:a16="http://schemas.microsoft.com/office/drawing/2014/main" id="{DF2B2C0B-345A-4FBF-B3A1-4EFFB4C634D9}"/>
              </a:ext>
            </a:extLst>
          </p:cNvPr>
          <p:cNvSpPr txBox="1"/>
          <p:nvPr/>
        </p:nvSpPr>
        <p:spPr>
          <a:xfrm>
            <a:off x="7086449" y="2067326"/>
            <a:ext cx="1749898" cy="276999"/>
          </a:xfrm>
          <a:prstGeom prst="rect">
            <a:avLst/>
          </a:prstGeom>
          <a:noFill/>
        </p:spPr>
        <p:txBody>
          <a:bodyPr wrap="square" rtlCol="0">
            <a:spAutoFit/>
          </a:bodyPr>
          <a:lstStyle/>
          <a:p>
            <a:pPr algn="ctr"/>
            <a:r>
              <a:rPr lang="en-GB" sz="1200" b="1" dirty="0">
                <a:solidFill>
                  <a:srgbClr val="00529B"/>
                </a:solidFill>
                <a:latin typeface="Calibri" panose="020F0502020204030204" pitchFamily="34" charset="0"/>
                <a:cs typeface="Calibri" panose="020F0502020204030204" pitchFamily="34" charset="0"/>
              </a:rPr>
              <a:t>72.4 (60.1, 84.1)</a:t>
            </a:r>
          </a:p>
        </p:txBody>
      </p:sp>
      <p:sp>
        <p:nvSpPr>
          <p:cNvPr id="29" name="Rectangle: Rounded Corners 28">
            <a:extLst>
              <a:ext uri="{FF2B5EF4-FFF2-40B4-BE49-F238E27FC236}">
                <a16:creationId xmlns:a16="http://schemas.microsoft.com/office/drawing/2014/main" id="{9CB69696-826F-400D-93E0-04408C54ADAA}"/>
              </a:ext>
            </a:extLst>
          </p:cNvPr>
          <p:cNvSpPr/>
          <p:nvPr/>
        </p:nvSpPr>
        <p:spPr>
          <a:xfrm>
            <a:off x="296571" y="1973375"/>
            <a:ext cx="1865859" cy="442800"/>
          </a:xfrm>
          <a:prstGeom prst="roundRect">
            <a:avLst/>
          </a:prstGeom>
          <a:solidFill>
            <a:srgbClr val="00529B"/>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FVC % predicted</a:t>
            </a:r>
          </a:p>
        </p:txBody>
      </p:sp>
      <p:sp>
        <p:nvSpPr>
          <p:cNvPr id="30" name="Rectangle: Rounded Corners 29">
            <a:extLst>
              <a:ext uri="{FF2B5EF4-FFF2-40B4-BE49-F238E27FC236}">
                <a16:creationId xmlns:a16="http://schemas.microsoft.com/office/drawing/2014/main" id="{25AFDCAE-602D-4F8E-81ED-36D1DF9A0882}"/>
              </a:ext>
            </a:extLst>
          </p:cNvPr>
          <p:cNvSpPr/>
          <p:nvPr/>
        </p:nvSpPr>
        <p:spPr>
          <a:xfrm>
            <a:off x="296858" y="2981838"/>
            <a:ext cx="1864729" cy="442800"/>
          </a:xfrm>
          <a:prstGeom prst="roundRect">
            <a:avLst/>
          </a:prstGeom>
          <a:solidFill>
            <a:srgbClr val="00529B"/>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Oxygen use at rest</a:t>
            </a:r>
          </a:p>
        </p:txBody>
      </p:sp>
      <p:sp>
        <p:nvSpPr>
          <p:cNvPr id="31" name="Rectangle: Rounded Corners 30">
            <a:extLst>
              <a:ext uri="{FF2B5EF4-FFF2-40B4-BE49-F238E27FC236}">
                <a16:creationId xmlns:a16="http://schemas.microsoft.com/office/drawing/2014/main" id="{5C09191F-F9AA-4C04-99E1-70EA7641C2FD}"/>
              </a:ext>
            </a:extLst>
          </p:cNvPr>
          <p:cNvSpPr/>
          <p:nvPr/>
        </p:nvSpPr>
        <p:spPr>
          <a:xfrm>
            <a:off x="296140" y="3482301"/>
            <a:ext cx="1865859" cy="441997"/>
          </a:xfrm>
          <a:prstGeom prst="roundRect">
            <a:avLst/>
          </a:prstGeom>
          <a:solidFill>
            <a:srgbClr val="00529B"/>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Oxygen use with activity</a:t>
            </a:r>
          </a:p>
        </p:txBody>
      </p:sp>
      <p:sp>
        <p:nvSpPr>
          <p:cNvPr id="32" name="Rectangle: Rounded Corners 31">
            <a:extLst>
              <a:ext uri="{FF2B5EF4-FFF2-40B4-BE49-F238E27FC236}">
                <a16:creationId xmlns:a16="http://schemas.microsoft.com/office/drawing/2014/main" id="{4D2D0104-F3B9-41FC-97CD-AB74735922F9}"/>
              </a:ext>
            </a:extLst>
          </p:cNvPr>
          <p:cNvSpPr/>
          <p:nvPr/>
        </p:nvSpPr>
        <p:spPr>
          <a:xfrm>
            <a:off x="296858" y="2472995"/>
            <a:ext cx="1864729" cy="442800"/>
          </a:xfrm>
          <a:prstGeom prst="roundRect">
            <a:avLst/>
          </a:prstGeom>
          <a:solidFill>
            <a:srgbClr val="00529B"/>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prstClr val="white"/>
                </a:solidFill>
                <a:effectLst/>
                <a:uLnTx/>
                <a:uFillTx/>
                <a:latin typeface="Calibri" panose="020F0502020204030204" pitchFamily="34" charset="0"/>
                <a:cs typeface="Calibri" panose="020F0502020204030204" pitchFamily="34" charset="0"/>
              </a:rPr>
              <a:t>DLco</a:t>
            </a: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 predicted</a:t>
            </a:r>
          </a:p>
        </p:txBody>
      </p:sp>
      <p:sp>
        <p:nvSpPr>
          <p:cNvPr id="33" name="TextBox 32">
            <a:extLst>
              <a:ext uri="{FF2B5EF4-FFF2-40B4-BE49-F238E27FC236}">
                <a16:creationId xmlns:a16="http://schemas.microsoft.com/office/drawing/2014/main" id="{11692EA5-CBEB-4BF3-A5F9-A7C280C80769}"/>
              </a:ext>
            </a:extLst>
          </p:cNvPr>
          <p:cNvSpPr txBox="1"/>
          <p:nvPr/>
        </p:nvSpPr>
        <p:spPr>
          <a:xfrm>
            <a:off x="2906291" y="1278125"/>
            <a:ext cx="1786736"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symptom</a:t>
            </a:r>
          </a:p>
          <a:p>
            <a:pPr lvl="0" algn="ctr">
              <a:defRPr/>
            </a:pPr>
            <a:r>
              <a:rPr lang="en-GB" sz="1200" b="1" dirty="0">
                <a:solidFill>
                  <a:srgbClr val="0099CC"/>
                </a:solidFill>
                <a:latin typeface="Calibri" panose="020F0502020204030204" pitchFamily="34" charset="0"/>
                <a:cs typeface="Calibri" panose="020F0502020204030204" pitchFamily="34" charset="0"/>
              </a:rPr>
              <a:t>onset to diagnosis</a:t>
            </a:r>
          </a:p>
        </p:txBody>
      </p:sp>
      <p:sp>
        <p:nvSpPr>
          <p:cNvPr id="34" name="TextBox 33">
            <a:extLst>
              <a:ext uri="{FF2B5EF4-FFF2-40B4-BE49-F238E27FC236}">
                <a16:creationId xmlns:a16="http://schemas.microsoft.com/office/drawing/2014/main" id="{12967A21-1358-4F10-A8AC-DD2D3E2E469A}"/>
              </a:ext>
            </a:extLst>
          </p:cNvPr>
          <p:cNvSpPr txBox="1"/>
          <p:nvPr/>
        </p:nvSpPr>
        <p:spPr>
          <a:xfrm>
            <a:off x="5427354"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(n=356)</a:t>
            </a:r>
          </a:p>
        </p:txBody>
      </p:sp>
      <p:sp>
        <p:nvSpPr>
          <p:cNvPr id="35" name="TextBox 34">
            <a:extLst>
              <a:ext uri="{FF2B5EF4-FFF2-40B4-BE49-F238E27FC236}">
                <a16:creationId xmlns:a16="http://schemas.microsoft.com/office/drawing/2014/main" id="{95006D35-37A5-4441-B79D-0538C4C010DA}"/>
              </a:ext>
            </a:extLst>
          </p:cNvPr>
          <p:cNvSpPr txBox="1"/>
          <p:nvPr/>
        </p:nvSpPr>
        <p:spPr>
          <a:xfrm>
            <a:off x="6789455"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(n=98)</a:t>
            </a:r>
          </a:p>
        </p:txBody>
      </p:sp>
      <p:sp>
        <p:nvSpPr>
          <p:cNvPr id="36" name="TextBox 35">
            <a:extLst>
              <a:ext uri="{FF2B5EF4-FFF2-40B4-BE49-F238E27FC236}">
                <a16:creationId xmlns:a16="http://schemas.microsoft.com/office/drawing/2014/main" id="{7B33BEAD-7900-4C31-94B6-9474FDF4E839}"/>
              </a:ext>
            </a:extLst>
          </p:cNvPr>
          <p:cNvSpPr txBox="1"/>
          <p:nvPr/>
        </p:nvSpPr>
        <p:spPr>
          <a:xfrm>
            <a:off x="5524005" y="1278125"/>
            <a:ext cx="3086594"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imaging evidence of pulmonary fibrosis to diagnosis of IPF </a:t>
            </a:r>
          </a:p>
        </p:txBody>
      </p:sp>
    </p:spTree>
    <p:extLst>
      <p:ext uri="{BB962C8B-B14F-4D97-AF65-F5344CB8AC3E}">
        <p14:creationId xmlns:p14="http://schemas.microsoft.com/office/powerpoint/2010/main" val="925061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a:extLst>
              <a:ext uri="{FF2B5EF4-FFF2-40B4-BE49-F238E27FC236}">
                <a16:creationId xmlns:a16="http://schemas.microsoft.com/office/drawing/2014/main" id="{3C50E7E2-3220-436C-9F8B-1EB25B4EF87B}"/>
              </a:ext>
            </a:extLst>
          </p:cNvPr>
          <p:cNvCxnSpPr>
            <a:cxnSpLocks/>
          </p:cNvCxnSpPr>
          <p:nvPr/>
        </p:nvCxnSpPr>
        <p:spPr>
          <a:xfrm>
            <a:off x="923173" y="3210351"/>
            <a:ext cx="7677902"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04824" y="435600"/>
            <a:ext cx="8105775" cy="673099"/>
          </a:xfrm>
        </p:spPr>
        <p:txBody>
          <a:bodyPr>
            <a:normAutofit fontScale="90000"/>
          </a:bodyPr>
          <a:lstStyle/>
          <a:p>
            <a:r>
              <a:rPr lang="en-GB" sz="2400" dirty="0"/>
              <a:t>Characteristics at </a:t>
            </a:r>
            <a:r>
              <a:rPr lang="en-GB" sz="2400" dirty="0" err="1"/>
              <a:t>enrollment</a:t>
            </a:r>
            <a:r>
              <a:rPr lang="en-GB" sz="2400" dirty="0"/>
              <a:t> among patients with a shorter or longer time to diagnosis of IPF: comorbidities (1/2)</a:t>
            </a:r>
            <a:endParaRPr lang="en-US" sz="2400" dirty="0"/>
          </a:p>
        </p:txBody>
      </p:sp>
      <p:sp>
        <p:nvSpPr>
          <p:cNvPr id="8" name="TextBox 7">
            <a:extLst>
              <a:ext uri="{FF2B5EF4-FFF2-40B4-BE49-F238E27FC236}">
                <a16:creationId xmlns:a16="http://schemas.microsoft.com/office/drawing/2014/main" id="{201CBB35-C5B7-4401-9D2E-24667DD187D8}"/>
              </a:ext>
            </a:extLst>
          </p:cNvPr>
          <p:cNvSpPr txBox="1"/>
          <p:nvPr/>
        </p:nvSpPr>
        <p:spPr>
          <a:xfrm>
            <a:off x="438149" y="4414024"/>
            <a:ext cx="6106086" cy="461665"/>
          </a:xfrm>
          <a:prstGeom prst="rect">
            <a:avLst/>
          </a:prstGeom>
          <a:noFill/>
        </p:spPr>
        <p:txBody>
          <a:bodyPr wrap="square" rtlCol="0">
            <a:spAutoFit/>
          </a:bodyPr>
          <a:lstStyle/>
          <a:p>
            <a:r>
              <a:rPr lang="en-GB" sz="800" dirty="0">
                <a:latin typeface="Calibri" panose="020F0502020204030204" pitchFamily="34" charset="0"/>
                <a:cs typeface="Calibri" panose="020F0502020204030204" pitchFamily="34" charset="0"/>
              </a:rPr>
              <a:t>Data are %. GERD, gastroesophageal reflux disease. </a:t>
            </a:r>
          </a:p>
          <a:p>
            <a:r>
              <a:rPr lang="en-GB" sz="800" dirty="0">
                <a:latin typeface="Calibri" panose="020F0502020204030204" pitchFamily="34" charset="0"/>
                <a:cs typeface="Calibri" panose="020F0502020204030204" pitchFamily="34" charset="0"/>
              </a:rPr>
              <a:t>Snyder L et al. Time to diagnosis of idiopathic pulmonary fibrosis in the IPF-PRO Registry. Poster developed for the American Thoracic Society International Conference, 2020.</a:t>
            </a:r>
          </a:p>
        </p:txBody>
      </p:sp>
      <p:sp>
        <p:nvSpPr>
          <p:cNvPr id="6" name="TextBox 5">
            <a:extLst>
              <a:ext uri="{FF2B5EF4-FFF2-40B4-BE49-F238E27FC236}">
                <a16:creationId xmlns:a16="http://schemas.microsoft.com/office/drawing/2014/main" id="{4C02A502-1701-4C29-AE88-AD583C86A7CA}"/>
              </a:ext>
            </a:extLst>
          </p:cNvPr>
          <p:cNvSpPr txBox="1"/>
          <p:nvPr/>
        </p:nvSpPr>
        <p:spPr>
          <a:xfrm>
            <a:off x="2227717"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(n=174)</a:t>
            </a:r>
          </a:p>
        </p:txBody>
      </p:sp>
      <p:sp>
        <p:nvSpPr>
          <p:cNvPr id="7" name="TextBox 6">
            <a:extLst>
              <a:ext uri="{FF2B5EF4-FFF2-40B4-BE49-F238E27FC236}">
                <a16:creationId xmlns:a16="http://schemas.microsoft.com/office/drawing/2014/main" id="{AA9CAB13-3D51-4742-A514-503786D1F191}"/>
              </a:ext>
            </a:extLst>
          </p:cNvPr>
          <p:cNvSpPr txBox="1"/>
          <p:nvPr/>
        </p:nvSpPr>
        <p:spPr>
          <a:xfrm>
            <a:off x="3589818"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(n=173)</a:t>
            </a:r>
          </a:p>
        </p:txBody>
      </p:sp>
      <p:sp>
        <p:nvSpPr>
          <p:cNvPr id="9" name="TextBox 8">
            <a:extLst>
              <a:ext uri="{FF2B5EF4-FFF2-40B4-BE49-F238E27FC236}">
                <a16:creationId xmlns:a16="http://schemas.microsoft.com/office/drawing/2014/main" id="{704EAE70-B6F5-478E-A24F-ED899B3D9E7D}"/>
              </a:ext>
            </a:extLst>
          </p:cNvPr>
          <p:cNvSpPr txBox="1"/>
          <p:nvPr/>
        </p:nvSpPr>
        <p:spPr>
          <a:xfrm>
            <a:off x="2906291" y="1278125"/>
            <a:ext cx="1786736"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symptom</a:t>
            </a:r>
          </a:p>
          <a:p>
            <a:pPr lvl="0" algn="ctr">
              <a:defRPr/>
            </a:pPr>
            <a:r>
              <a:rPr lang="en-GB" sz="1200" b="1" dirty="0">
                <a:solidFill>
                  <a:srgbClr val="0099CC"/>
                </a:solidFill>
                <a:latin typeface="Calibri" panose="020F0502020204030204" pitchFamily="34" charset="0"/>
                <a:cs typeface="Calibri" panose="020F0502020204030204" pitchFamily="34" charset="0"/>
              </a:rPr>
              <a:t>onset to diagnosis</a:t>
            </a:r>
          </a:p>
        </p:txBody>
      </p:sp>
      <p:sp>
        <p:nvSpPr>
          <p:cNvPr id="10" name="TextBox 9">
            <a:extLst>
              <a:ext uri="{FF2B5EF4-FFF2-40B4-BE49-F238E27FC236}">
                <a16:creationId xmlns:a16="http://schemas.microsoft.com/office/drawing/2014/main" id="{A56E803B-EA85-4EE6-B40C-7E3BFE9D1ABE}"/>
              </a:ext>
            </a:extLst>
          </p:cNvPr>
          <p:cNvSpPr txBox="1"/>
          <p:nvPr/>
        </p:nvSpPr>
        <p:spPr>
          <a:xfrm>
            <a:off x="5427354" y="1664110"/>
            <a:ext cx="178673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≤1 year (n=356)</a:t>
            </a:r>
          </a:p>
        </p:txBody>
      </p:sp>
      <p:sp>
        <p:nvSpPr>
          <p:cNvPr id="11" name="TextBox 10">
            <a:extLst>
              <a:ext uri="{FF2B5EF4-FFF2-40B4-BE49-F238E27FC236}">
                <a16:creationId xmlns:a16="http://schemas.microsoft.com/office/drawing/2014/main" id="{C381860B-A846-4A3C-BE91-6598B42A0377}"/>
              </a:ext>
            </a:extLst>
          </p:cNvPr>
          <p:cNvSpPr txBox="1"/>
          <p:nvPr/>
        </p:nvSpPr>
        <p:spPr>
          <a:xfrm>
            <a:off x="6789455" y="1664110"/>
            <a:ext cx="208834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99CC"/>
                </a:solidFill>
                <a:effectLst/>
                <a:uLnTx/>
                <a:uFillTx/>
                <a:latin typeface="Calibri" panose="020F0502020204030204" pitchFamily="34" charset="0"/>
                <a:cs typeface="Calibri" panose="020F0502020204030204" pitchFamily="34" charset="0"/>
              </a:rPr>
              <a:t>&gt;1 year (n=98)</a:t>
            </a:r>
          </a:p>
        </p:txBody>
      </p:sp>
      <p:sp>
        <p:nvSpPr>
          <p:cNvPr id="12" name="TextBox 11">
            <a:extLst>
              <a:ext uri="{FF2B5EF4-FFF2-40B4-BE49-F238E27FC236}">
                <a16:creationId xmlns:a16="http://schemas.microsoft.com/office/drawing/2014/main" id="{DE0A96E3-0375-4406-B5F4-584E4BCDB6C6}"/>
              </a:ext>
            </a:extLst>
          </p:cNvPr>
          <p:cNvSpPr txBox="1"/>
          <p:nvPr/>
        </p:nvSpPr>
        <p:spPr>
          <a:xfrm>
            <a:off x="5524005" y="1278125"/>
            <a:ext cx="3086594" cy="461665"/>
          </a:xfrm>
          <a:prstGeom prst="rect">
            <a:avLst/>
          </a:prstGeom>
          <a:noFill/>
        </p:spPr>
        <p:txBody>
          <a:bodyPr wrap="square" rtlCol="0">
            <a:spAutoFit/>
          </a:bodyPr>
          <a:lstStyle/>
          <a:p>
            <a:pPr lvl="0" algn="ctr">
              <a:defRPr/>
            </a:pPr>
            <a:r>
              <a:rPr lang="en-GB" sz="1200" b="1" dirty="0">
                <a:solidFill>
                  <a:srgbClr val="0099CC"/>
                </a:solidFill>
                <a:latin typeface="Calibri" panose="020F0502020204030204" pitchFamily="34" charset="0"/>
                <a:cs typeface="Calibri" panose="020F0502020204030204" pitchFamily="34" charset="0"/>
              </a:rPr>
              <a:t>Time from imaging evidence of pulmonary fibrosis to diagnosis of IPF </a:t>
            </a:r>
          </a:p>
        </p:txBody>
      </p:sp>
      <p:cxnSp>
        <p:nvCxnSpPr>
          <p:cNvPr id="13" name="Straight Connector 12">
            <a:extLst>
              <a:ext uri="{FF2B5EF4-FFF2-40B4-BE49-F238E27FC236}">
                <a16:creationId xmlns:a16="http://schemas.microsoft.com/office/drawing/2014/main" id="{A7A7E35D-2124-4F66-B11D-BAB6D3BE52D9}"/>
              </a:ext>
            </a:extLst>
          </p:cNvPr>
          <p:cNvCxnSpPr>
            <a:cxnSpLocks/>
          </p:cNvCxnSpPr>
          <p:nvPr/>
        </p:nvCxnSpPr>
        <p:spPr>
          <a:xfrm>
            <a:off x="824694" y="3937848"/>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00C60097-0230-4C7E-8174-9149BD8C1894}"/>
              </a:ext>
            </a:extLst>
          </p:cNvPr>
          <p:cNvCxnSpPr>
            <a:cxnSpLocks/>
          </p:cNvCxnSpPr>
          <p:nvPr/>
        </p:nvCxnSpPr>
        <p:spPr>
          <a:xfrm>
            <a:off x="830990" y="2197025"/>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DDCE9ABB-2BF4-4EA3-861B-C43F12DD8728}"/>
              </a:ext>
            </a:extLst>
          </p:cNvPr>
          <p:cNvSpPr txBox="1"/>
          <p:nvPr/>
        </p:nvSpPr>
        <p:spPr>
          <a:xfrm>
            <a:off x="2280612" y="190903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53.4</a:t>
            </a:r>
          </a:p>
        </p:txBody>
      </p:sp>
      <p:sp>
        <p:nvSpPr>
          <p:cNvPr id="16" name="TextBox 15">
            <a:extLst>
              <a:ext uri="{FF2B5EF4-FFF2-40B4-BE49-F238E27FC236}">
                <a16:creationId xmlns:a16="http://schemas.microsoft.com/office/drawing/2014/main" id="{73ADB2E0-7B6D-4E7F-AB0F-90AE2EE4E516}"/>
              </a:ext>
            </a:extLst>
          </p:cNvPr>
          <p:cNvSpPr txBox="1"/>
          <p:nvPr/>
        </p:nvSpPr>
        <p:spPr>
          <a:xfrm>
            <a:off x="3774465" y="190903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58.7</a:t>
            </a:r>
          </a:p>
        </p:txBody>
      </p:sp>
      <p:sp>
        <p:nvSpPr>
          <p:cNvPr id="17" name="TextBox 16">
            <a:extLst>
              <a:ext uri="{FF2B5EF4-FFF2-40B4-BE49-F238E27FC236}">
                <a16:creationId xmlns:a16="http://schemas.microsoft.com/office/drawing/2014/main" id="{F33ADF65-E94A-4003-AEB4-1E9276330DAB}"/>
              </a:ext>
            </a:extLst>
          </p:cNvPr>
          <p:cNvSpPr txBox="1"/>
          <p:nvPr/>
        </p:nvSpPr>
        <p:spPr>
          <a:xfrm>
            <a:off x="5361970" y="190903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52.0</a:t>
            </a:r>
          </a:p>
        </p:txBody>
      </p:sp>
      <p:sp>
        <p:nvSpPr>
          <p:cNvPr id="18" name="TextBox 17">
            <a:extLst>
              <a:ext uri="{FF2B5EF4-FFF2-40B4-BE49-F238E27FC236}">
                <a16:creationId xmlns:a16="http://schemas.microsoft.com/office/drawing/2014/main" id="{D91A7309-6DBB-4A7D-9579-219130357FDA}"/>
              </a:ext>
            </a:extLst>
          </p:cNvPr>
          <p:cNvSpPr txBox="1"/>
          <p:nvPr/>
        </p:nvSpPr>
        <p:spPr>
          <a:xfrm>
            <a:off x="7025675" y="1909035"/>
            <a:ext cx="1749898" cy="276999"/>
          </a:xfrm>
          <a:prstGeom prst="rect">
            <a:avLst/>
          </a:prstGeom>
          <a:noFill/>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56.3</a:t>
            </a:r>
          </a:p>
        </p:txBody>
      </p:sp>
      <p:sp>
        <p:nvSpPr>
          <p:cNvPr id="19" name="Rectangle: Rounded Corners 18">
            <a:extLst>
              <a:ext uri="{FF2B5EF4-FFF2-40B4-BE49-F238E27FC236}">
                <a16:creationId xmlns:a16="http://schemas.microsoft.com/office/drawing/2014/main" id="{2E227C44-14FF-4E7C-AC64-E494E0BA1F31}"/>
              </a:ext>
            </a:extLst>
          </p:cNvPr>
          <p:cNvSpPr/>
          <p:nvPr/>
        </p:nvSpPr>
        <p:spPr>
          <a:xfrm>
            <a:off x="288036" y="1930910"/>
            <a:ext cx="1865859" cy="304847"/>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GERD</a:t>
            </a:r>
          </a:p>
        </p:txBody>
      </p:sp>
      <p:sp>
        <p:nvSpPr>
          <p:cNvPr id="20" name="Rectangle: Rounded Corners 19">
            <a:extLst>
              <a:ext uri="{FF2B5EF4-FFF2-40B4-BE49-F238E27FC236}">
                <a16:creationId xmlns:a16="http://schemas.microsoft.com/office/drawing/2014/main" id="{36A341A4-000C-4D37-91CC-93807CE2EC80}"/>
              </a:ext>
            </a:extLst>
          </p:cNvPr>
          <p:cNvSpPr/>
          <p:nvPr/>
        </p:nvSpPr>
        <p:spPr>
          <a:xfrm>
            <a:off x="291359" y="2280292"/>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Coronary artery disease</a:t>
            </a:r>
          </a:p>
        </p:txBody>
      </p:sp>
      <p:sp>
        <p:nvSpPr>
          <p:cNvPr id="21" name="Rectangle: Rounded Corners 20">
            <a:extLst>
              <a:ext uri="{FF2B5EF4-FFF2-40B4-BE49-F238E27FC236}">
                <a16:creationId xmlns:a16="http://schemas.microsoft.com/office/drawing/2014/main" id="{E9F54CA1-E027-4BE1-BE45-02025A20306E}"/>
              </a:ext>
            </a:extLst>
          </p:cNvPr>
          <p:cNvSpPr/>
          <p:nvPr/>
        </p:nvSpPr>
        <p:spPr>
          <a:xfrm>
            <a:off x="291646" y="2983955"/>
            <a:ext cx="186472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Diabetes</a:t>
            </a:r>
          </a:p>
        </p:txBody>
      </p:sp>
      <p:sp>
        <p:nvSpPr>
          <p:cNvPr id="22" name="Rectangle: Rounded Corners 21">
            <a:extLst>
              <a:ext uri="{FF2B5EF4-FFF2-40B4-BE49-F238E27FC236}">
                <a16:creationId xmlns:a16="http://schemas.microsoft.com/office/drawing/2014/main" id="{293A1B21-C042-408A-90FC-15FFEB0FE56D}"/>
              </a:ext>
            </a:extLst>
          </p:cNvPr>
          <p:cNvSpPr/>
          <p:nvPr/>
        </p:nvSpPr>
        <p:spPr>
          <a:xfrm>
            <a:off x="290928" y="3322493"/>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err="1">
                <a:ln>
                  <a:noFill/>
                </a:ln>
                <a:solidFill>
                  <a:prstClr val="white"/>
                </a:solidFill>
                <a:effectLst/>
                <a:uLnTx/>
                <a:uFillTx/>
                <a:latin typeface="Calibri" panose="020F0502020204030204" pitchFamily="34" charset="0"/>
                <a:cs typeface="Calibri" panose="020F0502020204030204" pitchFamily="34" charset="0"/>
              </a:rPr>
              <a:t>Hiatial</a:t>
            </a: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 hernia</a:t>
            </a:r>
          </a:p>
        </p:txBody>
      </p:sp>
      <p:sp>
        <p:nvSpPr>
          <p:cNvPr id="23" name="Rectangle: Rounded Corners 22">
            <a:extLst>
              <a:ext uri="{FF2B5EF4-FFF2-40B4-BE49-F238E27FC236}">
                <a16:creationId xmlns:a16="http://schemas.microsoft.com/office/drawing/2014/main" id="{280C9438-9218-4037-91EE-3CEFD1458914}"/>
              </a:ext>
            </a:extLst>
          </p:cNvPr>
          <p:cNvSpPr/>
          <p:nvPr/>
        </p:nvSpPr>
        <p:spPr>
          <a:xfrm>
            <a:off x="290928" y="3696647"/>
            <a:ext cx="186585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Atrial fibrillation or flutter</a:t>
            </a:r>
          </a:p>
        </p:txBody>
      </p:sp>
      <p:sp>
        <p:nvSpPr>
          <p:cNvPr id="24" name="Rectangle: Rounded Corners 23">
            <a:extLst>
              <a:ext uri="{FF2B5EF4-FFF2-40B4-BE49-F238E27FC236}">
                <a16:creationId xmlns:a16="http://schemas.microsoft.com/office/drawing/2014/main" id="{52829123-CF4F-42C9-AEC4-F89965C254AE}"/>
              </a:ext>
            </a:extLst>
          </p:cNvPr>
          <p:cNvSpPr/>
          <p:nvPr/>
        </p:nvSpPr>
        <p:spPr>
          <a:xfrm>
            <a:off x="291646" y="2637037"/>
            <a:ext cx="1864729" cy="306000"/>
          </a:xfrm>
          <a:prstGeom prst="roundRect">
            <a:avLst/>
          </a:prstGeom>
          <a:solidFill>
            <a:srgbClr val="87C440"/>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Obstructive sleep </a:t>
            </a:r>
            <a:r>
              <a:rPr kumimoji="0" lang="en-GB" sz="1200" b="1" i="0" u="none" strike="noStrike" kern="1200" cap="none" spc="0" normalizeH="0" baseline="0" noProof="0" dirty="0" err="1">
                <a:ln>
                  <a:noFill/>
                </a:ln>
                <a:solidFill>
                  <a:prstClr val="white"/>
                </a:solidFill>
                <a:effectLst/>
                <a:uLnTx/>
                <a:uFillTx/>
                <a:latin typeface="Calibri" panose="020F0502020204030204" pitchFamily="34" charset="0"/>
                <a:cs typeface="Calibri" panose="020F0502020204030204" pitchFamily="34" charset="0"/>
              </a:rPr>
              <a:t>apnea</a:t>
            </a:r>
            <a:endParaRPr kumimoji="0" lang="en-GB" sz="1200" b="1"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cxnSp>
        <p:nvCxnSpPr>
          <p:cNvPr id="25" name="Straight Connector 24">
            <a:extLst>
              <a:ext uri="{FF2B5EF4-FFF2-40B4-BE49-F238E27FC236}">
                <a16:creationId xmlns:a16="http://schemas.microsoft.com/office/drawing/2014/main" id="{5D14871B-6A4E-4F3B-9A51-856D44A72FBF}"/>
              </a:ext>
            </a:extLst>
          </p:cNvPr>
          <p:cNvCxnSpPr>
            <a:cxnSpLocks/>
          </p:cNvCxnSpPr>
          <p:nvPr/>
        </p:nvCxnSpPr>
        <p:spPr>
          <a:xfrm>
            <a:off x="827923" y="3576622"/>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B70810A-6BBF-4F47-B055-6015C8593DAB}"/>
              </a:ext>
            </a:extLst>
          </p:cNvPr>
          <p:cNvCxnSpPr>
            <a:cxnSpLocks/>
          </p:cNvCxnSpPr>
          <p:nvPr/>
        </p:nvCxnSpPr>
        <p:spPr>
          <a:xfrm>
            <a:off x="827923" y="2526482"/>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15933058-4B4D-4344-95E0-8BA16D280971}"/>
              </a:ext>
            </a:extLst>
          </p:cNvPr>
          <p:cNvCxnSpPr>
            <a:cxnSpLocks/>
          </p:cNvCxnSpPr>
          <p:nvPr/>
        </p:nvCxnSpPr>
        <p:spPr>
          <a:xfrm>
            <a:off x="827923" y="2872958"/>
            <a:ext cx="7776000" cy="0"/>
          </a:xfrm>
          <a:prstGeom prst="line">
            <a:avLst/>
          </a:prstGeom>
          <a:ln w="19050">
            <a:solidFill>
              <a:srgbClr val="87C440"/>
            </a:solidFill>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97C9F90-B13F-4A12-AA9E-B8ECAA79A6BE}"/>
              </a:ext>
            </a:extLst>
          </p:cNvPr>
          <p:cNvSpPr txBox="1"/>
          <p:nvPr/>
        </p:nvSpPr>
        <p:spPr>
          <a:xfrm>
            <a:off x="2288730" y="3286732"/>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15.5</a:t>
            </a:r>
          </a:p>
        </p:txBody>
      </p:sp>
      <p:sp>
        <p:nvSpPr>
          <p:cNvPr id="30" name="TextBox 29">
            <a:extLst>
              <a:ext uri="{FF2B5EF4-FFF2-40B4-BE49-F238E27FC236}">
                <a16:creationId xmlns:a16="http://schemas.microsoft.com/office/drawing/2014/main" id="{DDC6C321-D29A-4D9D-8AAE-1162C95A7D22}"/>
              </a:ext>
            </a:extLst>
          </p:cNvPr>
          <p:cNvSpPr txBox="1"/>
          <p:nvPr/>
        </p:nvSpPr>
        <p:spPr>
          <a:xfrm>
            <a:off x="2288730" y="293600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23.0</a:t>
            </a:r>
          </a:p>
        </p:txBody>
      </p:sp>
      <p:sp>
        <p:nvSpPr>
          <p:cNvPr id="31" name="TextBox 30">
            <a:extLst>
              <a:ext uri="{FF2B5EF4-FFF2-40B4-BE49-F238E27FC236}">
                <a16:creationId xmlns:a16="http://schemas.microsoft.com/office/drawing/2014/main" id="{921DD80C-2F71-4B8D-AFAD-52F617282480}"/>
              </a:ext>
            </a:extLst>
          </p:cNvPr>
          <p:cNvSpPr txBox="1"/>
          <p:nvPr/>
        </p:nvSpPr>
        <p:spPr>
          <a:xfrm>
            <a:off x="2288730" y="2587301"/>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27.2</a:t>
            </a:r>
          </a:p>
        </p:txBody>
      </p:sp>
      <p:sp>
        <p:nvSpPr>
          <p:cNvPr id="32" name="TextBox 31">
            <a:extLst>
              <a:ext uri="{FF2B5EF4-FFF2-40B4-BE49-F238E27FC236}">
                <a16:creationId xmlns:a16="http://schemas.microsoft.com/office/drawing/2014/main" id="{D0FA3980-3CD6-4633-8DF2-604FF4694073}"/>
              </a:ext>
            </a:extLst>
          </p:cNvPr>
          <p:cNvSpPr txBox="1"/>
          <p:nvPr/>
        </p:nvSpPr>
        <p:spPr>
          <a:xfrm>
            <a:off x="2288730" y="222788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24.7</a:t>
            </a:r>
          </a:p>
        </p:txBody>
      </p:sp>
      <p:sp>
        <p:nvSpPr>
          <p:cNvPr id="33" name="TextBox 32">
            <a:extLst>
              <a:ext uri="{FF2B5EF4-FFF2-40B4-BE49-F238E27FC236}">
                <a16:creationId xmlns:a16="http://schemas.microsoft.com/office/drawing/2014/main" id="{AE720EBC-9C94-4D8E-A240-604950775004}"/>
              </a:ext>
            </a:extLst>
          </p:cNvPr>
          <p:cNvSpPr txBox="1"/>
          <p:nvPr/>
        </p:nvSpPr>
        <p:spPr>
          <a:xfrm>
            <a:off x="2298255" y="3639350"/>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6.9</a:t>
            </a:r>
          </a:p>
        </p:txBody>
      </p:sp>
      <p:sp>
        <p:nvSpPr>
          <p:cNvPr id="34" name="TextBox 33">
            <a:extLst>
              <a:ext uri="{FF2B5EF4-FFF2-40B4-BE49-F238E27FC236}">
                <a16:creationId xmlns:a16="http://schemas.microsoft.com/office/drawing/2014/main" id="{E96D8942-379C-46E0-A8ED-C7102A65FCF5}"/>
              </a:ext>
            </a:extLst>
          </p:cNvPr>
          <p:cNvSpPr txBox="1"/>
          <p:nvPr/>
        </p:nvSpPr>
        <p:spPr>
          <a:xfrm>
            <a:off x="3782583" y="3286732"/>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19.9</a:t>
            </a:r>
          </a:p>
        </p:txBody>
      </p:sp>
      <p:sp>
        <p:nvSpPr>
          <p:cNvPr id="35" name="TextBox 34">
            <a:extLst>
              <a:ext uri="{FF2B5EF4-FFF2-40B4-BE49-F238E27FC236}">
                <a16:creationId xmlns:a16="http://schemas.microsoft.com/office/drawing/2014/main" id="{7F89C7FB-F0AA-4FF5-994E-8EC1EB6121FE}"/>
              </a:ext>
            </a:extLst>
          </p:cNvPr>
          <p:cNvSpPr txBox="1"/>
          <p:nvPr/>
        </p:nvSpPr>
        <p:spPr>
          <a:xfrm>
            <a:off x="3782583" y="293600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21.5</a:t>
            </a:r>
          </a:p>
        </p:txBody>
      </p:sp>
      <p:sp>
        <p:nvSpPr>
          <p:cNvPr id="36" name="TextBox 35">
            <a:extLst>
              <a:ext uri="{FF2B5EF4-FFF2-40B4-BE49-F238E27FC236}">
                <a16:creationId xmlns:a16="http://schemas.microsoft.com/office/drawing/2014/main" id="{35BCAECF-B754-410E-B2EA-92A188C0FB04}"/>
              </a:ext>
            </a:extLst>
          </p:cNvPr>
          <p:cNvSpPr txBox="1"/>
          <p:nvPr/>
        </p:nvSpPr>
        <p:spPr>
          <a:xfrm>
            <a:off x="3782583" y="2587301"/>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32.2</a:t>
            </a:r>
          </a:p>
        </p:txBody>
      </p:sp>
      <p:sp>
        <p:nvSpPr>
          <p:cNvPr id="37" name="TextBox 36">
            <a:extLst>
              <a:ext uri="{FF2B5EF4-FFF2-40B4-BE49-F238E27FC236}">
                <a16:creationId xmlns:a16="http://schemas.microsoft.com/office/drawing/2014/main" id="{51BB5C06-F7C1-44FA-A382-6EB66BB2F260}"/>
              </a:ext>
            </a:extLst>
          </p:cNvPr>
          <p:cNvSpPr txBox="1"/>
          <p:nvPr/>
        </p:nvSpPr>
        <p:spPr>
          <a:xfrm>
            <a:off x="3782583" y="222788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31.4</a:t>
            </a:r>
          </a:p>
        </p:txBody>
      </p:sp>
      <p:sp>
        <p:nvSpPr>
          <p:cNvPr id="38" name="TextBox 37">
            <a:extLst>
              <a:ext uri="{FF2B5EF4-FFF2-40B4-BE49-F238E27FC236}">
                <a16:creationId xmlns:a16="http://schemas.microsoft.com/office/drawing/2014/main" id="{BC21AB8F-2FA2-4579-A206-7D7CB4E21EB9}"/>
              </a:ext>
            </a:extLst>
          </p:cNvPr>
          <p:cNvSpPr txBox="1"/>
          <p:nvPr/>
        </p:nvSpPr>
        <p:spPr>
          <a:xfrm>
            <a:off x="3792108" y="3639350"/>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10.5</a:t>
            </a:r>
          </a:p>
        </p:txBody>
      </p:sp>
      <p:sp>
        <p:nvSpPr>
          <p:cNvPr id="39" name="TextBox 38">
            <a:extLst>
              <a:ext uri="{FF2B5EF4-FFF2-40B4-BE49-F238E27FC236}">
                <a16:creationId xmlns:a16="http://schemas.microsoft.com/office/drawing/2014/main" id="{BAC28E8F-7665-4CC3-B063-F1016F957AE3}"/>
              </a:ext>
            </a:extLst>
          </p:cNvPr>
          <p:cNvSpPr txBox="1"/>
          <p:nvPr/>
        </p:nvSpPr>
        <p:spPr>
          <a:xfrm>
            <a:off x="5370088" y="3286732"/>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14.4</a:t>
            </a:r>
          </a:p>
        </p:txBody>
      </p:sp>
      <p:sp>
        <p:nvSpPr>
          <p:cNvPr id="40" name="TextBox 39">
            <a:extLst>
              <a:ext uri="{FF2B5EF4-FFF2-40B4-BE49-F238E27FC236}">
                <a16:creationId xmlns:a16="http://schemas.microsoft.com/office/drawing/2014/main" id="{3CF1A367-6ED4-4213-B9E7-D1689A0F475B}"/>
              </a:ext>
            </a:extLst>
          </p:cNvPr>
          <p:cNvSpPr txBox="1"/>
          <p:nvPr/>
        </p:nvSpPr>
        <p:spPr>
          <a:xfrm>
            <a:off x="5370088" y="293600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18.0</a:t>
            </a:r>
          </a:p>
        </p:txBody>
      </p:sp>
      <p:sp>
        <p:nvSpPr>
          <p:cNvPr id="41" name="TextBox 40">
            <a:extLst>
              <a:ext uri="{FF2B5EF4-FFF2-40B4-BE49-F238E27FC236}">
                <a16:creationId xmlns:a16="http://schemas.microsoft.com/office/drawing/2014/main" id="{3F1F5472-9E5C-42A3-923F-05CD73C3FF2F}"/>
              </a:ext>
            </a:extLst>
          </p:cNvPr>
          <p:cNvSpPr txBox="1"/>
          <p:nvPr/>
        </p:nvSpPr>
        <p:spPr>
          <a:xfrm>
            <a:off x="5370088" y="2587301"/>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29.1</a:t>
            </a:r>
          </a:p>
        </p:txBody>
      </p:sp>
      <p:sp>
        <p:nvSpPr>
          <p:cNvPr id="42" name="TextBox 41">
            <a:extLst>
              <a:ext uri="{FF2B5EF4-FFF2-40B4-BE49-F238E27FC236}">
                <a16:creationId xmlns:a16="http://schemas.microsoft.com/office/drawing/2014/main" id="{6CE4DEA4-4620-4AA8-B35D-29BF96E50786}"/>
              </a:ext>
            </a:extLst>
          </p:cNvPr>
          <p:cNvSpPr txBox="1"/>
          <p:nvPr/>
        </p:nvSpPr>
        <p:spPr>
          <a:xfrm>
            <a:off x="5370088" y="222788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30.7</a:t>
            </a:r>
          </a:p>
        </p:txBody>
      </p:sp>
      <p:sp>
        <p:nvSpPr>
          <p:cNvPr id="43" name="TextBox 42">
            <a:extLst>
              <a:ext uri="{FF2B5EF4-FFF2-40B4-BE49-F238E27FC236}">
                <a16:creationId xmlns:a16="http://schemas.microsoft.com/office/drawing/2014/main" id="{2BF0D4D9-0FD2-41FE-B64E-F7438B45B8C0}"/>
              </a:ext>
            </a:extLst>
          </p:cNvPr>
          <p:cNvSpPr txBox="1"/>
          <p:nvPr/>
        </p:nvSpPr>
        <p:spPr>
          <a:xfrm>
            <a:off x="5379613" y="3639350"/>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7.6</a:t>
            </a:r>
          </a:p>
        </p:txBody>
      </p:sp>
      <p:sp>
        <p:nvSpPr>
          <p:cNvPr id="44" name="TextBox 43">
            <a:extLst>
              <a:ext uri="{FF2B5EF4-FFF2-40B4-BE49-F238E27FC236}">
                <a16:creationId xmlns:a16="http://schemas.microsoft.com/office/drawing/2014/main" id="{810EDC0D-3BC8-476F-88E6-F8023B058354}"/>
              </a:ext>
            </a:extLst>
          </p:cNvPr>
          <p:cNvSpPr txBox="1"/>
          <p:nvPr/>
        </p:nvSpPr>
        <p:spPr>
          <a:xfrm>
            <a:off x="7033793" y="3286732"/>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22.9</a:t>
            </a:r>
          </a:p>
        </p:txBody>
      </p:sp>
      <p:sp>
        <p:nvSpPr>
          <p:cNvPr id="45" name="TextBox 44">
            <a:extLst>
              <a:ext uri="{FF2B5EF4-FFF2-40B4-BE49-F238E27FC236}">
                <a16:creationId xmlns:a16="http://schemas.microsoft.com/office/drawing/2014/main" id="{B9417070-9C40-40A8-9501-EAEC8981070A}"/>
              </a:ext>
            </a:extLst>
          </p:cNvPr>
          <p:cNvSpPr txBox="1"/>
          <p:nvPr/>
        </p:nvSpPr>
        <p:spPr>
          <a:xfrm>
            <a:off x="7033793" y="293600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29.9</a:t>
            </a:r>
          </a:p>
        </p:txBody>
      </p:sp>
      <p:sp>
        <p:nvSpPr>
          <p:cNvPr id="46" name="TextBox 45">
            <a:extLst>
              <a:ext uri="{FF2B5EF4-FFF2-40B4-BE49-F238E27FC236}">
                <a16:creationId xmlns:a16="http://schemas.microsoft.com/office/drawing/2014/main" id="{C0FC456D-4264-4D67-9456-052AB96A797E}"/>
              </a:ext>
            </a:extLst>
          </p:cNvPr>
          <p:cNvSpPr txBox="1"/>
          <p:nvPr/>
        </p:nvSpPr>
        <p:spPr>
          <a:xfrm>
            <a:off x="7033793" y="2587301"/>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26.0</a:t>
            </a:r>
          </a:p>
        </p:txBody>
      </p:sp>
      <p:sp>
        <p:nvSpPr>
          <p:cNvPr id="47" name="TextBox 46">
            <a:extLst>
              <a:ext uri="{FF2B5EF4-FFF2-40B4-BE49-F238E27FC236}">
                <a16:creationId xmlns:a16="http://schemas.microsoft.com/office/drawing/2014/main" id="{E8117E0F-8B3C-4FC9-A173-DDBCA3EE61BB}"/>
              </a:ext>
            </a:extLst>
          </p:cNvPr>
          <p:cNvSpPr txBox="1"/>
          <p:nvPr/>
        </p:nvSpPr>
        <p:spPr>
          <a:xfrm>
            <a:off x="7033793" y="2227886"/>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33.3</a:t>
            </a:r>
          </a:p>
        </p:txBody>
      </p:sp>
      <p:sp>
        <p:nvSpPr>
          <p:cNvPr id="48" name="TextBox 47">
            <a:extLst>
              <a:ext uri="{FF2B5EF4-FFF2-40B4-BE49-F238E27FC236}">
                <a16:creationId xmlns:a16="http://schemas.microsoft.com/office/drawing/2014/main" id="{8A25E6F0-3459-4673-ADD6-69B328CA7289}"/>
              </a:ext>
            </a:extLst>
          </p:cNvPr>
          <p:cNvSpPr txBox="1"/>
          <p:nvPr/>
        </p:nvSpPr>
        <p:spPr>
          <a:xfrm>
            <a:off x="7043318" y="3639350"/>
            <a:ext cx="1749898" cy="276999"/>
          </a:xfrm>
          <a:prstGeom prst="rect">
            <a:avLst/>
          </a:prstGeom>
          <a:noFill/>
          <a:ln>
            <a:noFill/>
          </a:ln>
        </p:spPr>
        <p:txBody>
          <a:bodyPr wrap="square" rtlCol="0">
            <a:spAutoFit/>
          </a:bodyPr>
          <a:lstStyle/>
          <a:p>
            <a:pPr algn="ctr"/>
            <a:r>
              <a:rPr lang="en-GB" sz="1200" b="1" dirty="0">
                <a:solidFill>
                  <a:srgbClr val="87C440"/>
                </a:solidFill>
                <a:latin typeface="Calibri" panose="020F0502020204030204" pitchFamily="34" charset="0"/>
                <a:cs typeface="Calibri" panose="020F0502020204030204" pitchFamily="34" charset="0"/>
              </a:rPr>
              <a:t>15.8</a:t>
            </a:r>
          </a:p>
        </p:txBody>
      </p:sp>
    </p:spTree>
    <p:extLst>
      <p:ext uri="{BB962C8B-B14F-4D97-AF65-F5344CB8AC3E}">
        <p14:creationId xmlns:p14="http://schemas.microsoft.com/office/powerpoint/2010/main" val="3548696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IPF-PRO ILD-PRO 1">
      <a:dk1>
        <a:srgbClr val="000000"/>
      </a:dk1>
      <a:lt1>
        <a:srgbClr val="FFFFFF"/>
      </a:lt1>
      <a:dk2>
        <a:srgbClr val="44546A"/>
      </a:dk2>
      <a:lt2>
        <a:srgbClr val="E7E6E6"/>
      </a:lt2>
      <a:accent1>
        <a:srgbClr val="205196"/>
      </a:accent1>
      <a:accent2>
        <a:srgbClr val="8ED8F8"/>
      </a:accent2>
      <a:accent3>
        <a:srgbClr val="88C540"/>
      </a:accent3>
      <a:accent4>
        <a:srgbClr val="ED1846"/>
      </a:accent4>
      <a:accent5>
        <a:srgbClr val="EFAC2A"/>
      </a:accent5>
      <a:accent6>
        <a:srgbClr val="00A8D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2927</TotalTime>
  <Words>1827</Words>
  <Application>Microsoft Office PowerPoint</Application>
  <PresentationFormat>On-screen Show (16:9)</PresentationFormat>
  <Paragraphs>149</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Office Theme</vt:lpstr>
      <vt:lpstr>Custom Design</vt:lpstr>
      <vt:lpstr>Time to diagnosis of idiopathic pulmonary fibrosis in the  IPF-PRO™ Registry</vt:lpstr>
      <vt:lpstr>Introduction</vt:lpstr>
      <vt:lpstr>Aim</vt:lpstr>
      <vt:lpstr>Methods</vt:lpstr>
      <vt:lpstr>Patients</vt:lpstr>
      <vt:lpstr>Time from symptom onset to diagnosis of IPF</vt:lpstr>
      <vt:lpstr>Time from imaging evidence of pulmonary fibrosis to diagnosis of IPF</vt:lpstr>
      <vt:lpstr>Characteristics at enrollment among patients with a shorter or longer time to diagnosis of IPF</vt:lpstr>
      <vt:lpstr>Characteristics at enrollment among patients with a shorter or longer time to diagnosis of IPF: comorbidities (1/2)</vt:lpstr>
      <vt:lpstr>Characteristics at enrollment among patients with a shorter or longer time to diagnosis of IPF: comorbidities (2/2)</vt:lpstr>
      <vt:lpstr>Time from enrollment to death or lung transplant (1/2)</vt:lpstr>
      <vt:lpstr>Time from enrollment to death or lung transplant (2/2)</vt:lpstr>
      <vt:lpstr>PowerPoint Presentation</vt:lpstr>
      <vt:lpstr>Acknowledgements</vt:lpstr>
      <vt:lpstr>IPF-PRO Registry enrolling centers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Henderson</dc:creator>
  <cp:lastModifiedBy>Stephens, Melanie</cp:lastModifiedBy>
  <cp:revision>449</cp:revision>
  <dcterms:created xsi:type="dcterms:W3CDTF">2018-12-18T15:11:35Z</dcterms:created>
  <dcterms:modified xsi:type="dcterms:W3CDTF">2020-06-04T11:02:45Z</dcterms:modified>
</cp:coreProperties>
</file>