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5"/>
  </p:notesMasterIdLst>
  <p:sldIdLst>
    <p:sldId id="274" r:id="rId2"/>
    <p:sldId id="259" r:id="rId3"/>
    <p:sldId id="287" r:id="rId4"/>
    <p:sldId id="288" r:id="rId5"/>
    <p:sldId id="290" r:id="rId6"/>
    <p:sldId id="291" r:id="rId7"/>
    <p:sldId id="289" r:id="rId8"/>
    <p:sldId id="292" r:id="rId9"/>
    <p:sldId id="293" r:id="rId10"/>
    <p:sldId id="294" r:id="rId11"/>
    <p:sldId id="295" r:id="rId12"/>
    <p:sldId id="285" r:id="rId13"/>
    <p:sldId id="286" r:id="rId14"/>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3" orient="horz" pos="1298" userDrawn="1">
          <p15:clr>
            <a:srgbClr val="A4A3A4"/>
          </p15:clr>
        </p15:guide>
        <p15:guide id="4" orient="horz" pos="3770" userDrawn="1">
          <p15:clr>
            <a:srgbClr val="A4A3A4"/>
          </p15:clr>
        </p15:guide>
        <p15:guide id="6" pos="393"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Quaresma,Manuel (MED TA Infl) BII-DE-I" initials="Q(TIB" lastIdx="74" clrIdx="6"/>
  <p:cmAuthor id="1" name="Ng, Elizabeth" initials="EN" lastIdx="89" clrIdx="0"/>
  <p:cmAuthor id="8" name="James" initials="A" lastIdx="19" clrIdx="7"/>
  <p:cmAuthor id="2" name="McWilliams, Andrew" initials="MA" lastIdx="9" clrIdx="1"/>
  <p:cmAuthor id="9" name="Fleming, Julie" initials="FJ" lastIdx="16" clrIdx="8">
    <p:extLst>
      <p:ext uri="{19B8F6BF-5375-455C-9EA6-DF929625EA0E}">
        <p15:presenceInfo xmlns:p15="http://schemas.microsoft.com/office/powerpoint/2012/main" userId="S::julie.fleming@fhflondon.co.uk::4936b1a7-a085-472e-aef7-8472094fa583" providerId="AD"/>
      </p:ext>
    </p:extLst>
  </p:cmAuthor>
  <p:cmAuthor id="3" name="FleishmanHillard" initials="F" lastIdx="50" clrIdx="2"/>
  <p:cmAuthor id="4" name="Lockett, Stephanie" initials="LS" lastIdx="27" clrIdx="3"/>
  <p:cmAuthor id="5" name="Stephens, Melanie" initials="SM" lastIdx="4" clrIdx="4"/>
  <p:cmAuthor id="6" name="Morris, Wendy" initials="MW" lastIdx="209"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6F1"/>
    <a:srgbClr val="EDEEF0"/>
    <a:srgbClr val="6E838D"/>
    <a:srgbClr val="166874"/>
    <a:srgbClr val="E2E8EC"/>
    <a:srgbClr val="2F99AA"/>
    <a:srgbClr val="5FC9DA"/>
    <a:srgbClr val="043673"/>
    <a:srgbClr val="EEEFEF"/>
    <a:srgbClr val="CFEC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5118" autoAdjust="0"/>
  </p:normalViewPr>
  <p:slideViewPr>
    <p:cSldViewPr snapToGrid="0" showGuides="1">
      <p:cViewPr varScale="1">
        <p:scale>
          <a:sx n="59" d="100"/>
          <a:sy n="59" d="100"/>
        </p:scale>
        <p:origin x="1000" y="56"/>
      </p:cViewPr>
      <p:guideLst>
        <p:guide orient="horz" pos="1570"/>
        <p:guide orient="horz" pos="1298"/>
        <p:guide orient="horz" pos="3770"/>
        <p:guide pos="393"/>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25" d="100"/>
        <a:sy n="125" d="100"/>
      </p:scale>
      <p:origin x="0" y="0"/>
    </p:cViewPr>
  </p:sorterViewPr>
  <p:notesViewPr>
    <p:cSldViewPr snapToGrid="0" showGuides="1">
      <p:cViewPr varScale="1">
        <p:scale>
          <a:sx n="81" d="100"/>
          <a:sy n="81" d="100"/>
        </p:scale>
        <p:origin x="-3972"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00BC0689-797A-4C03-A632-DF07CB02322B}" type="datetimeFigureOut">
              <a:rPr lang="en-GB" smtClean="0"/>
              <a:t>01/06/2020</a:t>
            </a:fld>
            <a:endParaRPr lang="en-GB" dirty="0"/>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CBC7E1AB-D5A1-44AE-8892-4D3E33800C87}" type="slidenum">
              <a:rPr lang="en-GB" smtClean="0"/>
              <a:t>‹#›</a:t>
            </a:fld>
            <a:endParaRPr lang="en-GB" dirty="0"/>
          </a:p>
        </p:txBody>
      </p:sp>
    </p:spTree>
    <p:extLst>
      <p:ext uri="{BB962C8B-B14F-4D97-AF65-F5344CB8AC3E}">
        <p14:creationId xmlns:p14="http://schemas.microsoft.com/office/powerpoint/2010/main" val="1169751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CBC7E1AB-D5A1-44AE-8892-4D3E33800C87}" type="slidenum">
              <a:rPr lang="en-GB" smtClean="0"/>
              <a:t>2</a:t>
            </a:fld>
            <a:endParaRPr lang="en-GB" dirty="0"/>
          </a:p>
        </p:txBody>
      </p:sp>
    </p:spTree>
    <p:extLst>
      <p:ext uri="{BB962C8B-B14F-4D97-AF65-F5344CB8AC3E}">
        <p14:creationId xmlns:p14="http://schemas.microsoft.com/office/powerpoint/2010/main" val="2548274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ctrTitle"/>
          </p:nvPr>
        </p:nvSpPr>
        <p:spPr>
          <a:xfrm>
            <a:off x="1381989" y="1589396"/>
            <a:ext cx="9895612" cy="1470025"/>
          </a:xfrm>
        </p:spPr>
        <p:txBody>
          <a:bodyPr lIns="0" tIns="0" rIns="0" bIns="0" anchor="b">
            <a:normAutofit/>
          </a:bodyPr>
          <a:lstStyle>
            <a:lvl1pPr algn="l">
              <a:defRPr sz="48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393037" y="3344574"/>
            <a:ext cx="8534400" cy="512260"/>
          </a:xfrm>
          <a:prstGeom prst="rect">
            <a:avLst/>
          </a:prstGeom>
        </p:spPr>
        <p:txBody>
          <a:bodyPr lIns="0" tIns="0" rIns="0" bIns="0">
            <a:normAutofit/>
          </a:bodyPr>
          <a:lstStyle>
            <a:lvl1pPr marL="0" indent="0" algn="l">
              <a:buNone/>
              <a:defRPr sz="2133" b="1">
                <a:solidFill>
                  <a:srgbClr val="FFFFFF"/>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9" name="Text Placeholder 8"/>
          <p:cNvSpPr>
            <a:spLocks noGrp="1"/>
          </p:cNvSpPr>
          <p:nvPr>
            <p:ph type="body" sz="quarter" idx="13"/>
          </p:nvPr>
        </p:nvSpPr>
        <p:spPr>
          <a:xfrm>
            <a:off x="1381989" y="4391450"/>
            <a:ext cx="2887937" cy="373063"/>
          </a:xfrm>
          <a:prstGeom prst="rect">
            <a:avLst/>
          </a:prstGeom>
        </p:spPr>
        <p:txBody>
          <a:bodyPr lIns="0" tIns="0" rIns="0" bIns="0">
            <a:noAutofit/>
          </a:bodyPr>
          <a:lstStyle>
            <a:lvl1pPr marL="0" indent="0">
              <a:buNone/>
              <a:defRPr sz="1600">
                <a:solidFill>
                  <a:srgbClr val="0B275E"/>
                </a:solidFill>
                <a:latin typeface="Arial"/>
                <a:cs typeface="Arial"/>
              </a:defRPr>
            </a:lvl1pPr>
            <a:lvl2pPr marL="609585" indent="0">
              <a:buNone/>
              <a:defRPr sz="1600"/>
            </a:lvl2pPr>
            <a:lvl3pPr marL="1219170" indent="0">
              <a:buNone/>
              <a:defRPr sz="1600"/>
            </a:lvl3pPr>
            <a:lvl4pPr marL="1828754" indent="0">
              <a:buNone/>
              <a:defRPr sz="1600"/>
            </a:lvl4pPr>
            <a:lvl5pPr marL="2438339" indent="0">
              <a:buNone/>
              <a:defRPr sz="1600"/>
            </a:lvl5pPr>
          </a:lstStyle>
          <a:p>
            <a:pPr lvl="0"/>
            <a:r>
              <a:rPr lang="en-US" dirty="0"/>
              <a:t>Click to edit Master text styles</a:t>
            </a:r>
          </a:p>
        </p:txBody>
      </p:sp>
      <p:sp>
        <p:nvSpPr>
          <p:cNvPr id="5" name="Rectangle 4"/>
          <p:cNvSpPr/>
          <p:nvPr userDrawn="1"/>
        </p:nvSpPr>
        <p:spPr>
          <a:xfrm>
            <a:off x="1236133" y="6096000"/>
            <a:ext cx="1473200" cy="55245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187267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Content Placeholder 8"/>
          <p:cNvSpPr>
            <a:spLocks noGrp="1"/>
          </p:cNvSpPr>
          <p:nvPr>
            <p:ph sz="quarter" idx="10"/>
          </p:nvPr>
        </p:nvSpPr>
        <p:spPr>
          <a:xfrm>
            <a:off x="588435" y="1687513"/>
            <a:ext cx="10993967" cy="24733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
        <p:nvSpPr>
          <p:cNvPr id="16"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Tree>
    <p:extLst>
      <p:ext uri="{BB962C8B-B14F-4D97-AF65-F5344CB8AC3E}">
        <p14:creationId xmlns:p14="http://schemas.microsoft.com/office/powerpoint/2010/main" val="31514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8"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4"/>
          <p:cNvSpPr>
            <a:spLocks noGrp="1"/>
          </p:cNvSpPr>
          <p:nvPr>
            <p:ph sz="quarter" idx="12"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99500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Tree>
    <p:extLst>
      <p:ext uri="{BB962C8B-B14F-4D97-AF65-F5344CB8AC3E}">
        <p14:creationId xmlns:p14="http://schemas.microsoft.com/office/powerpoint/2010/main" val="62144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000">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100">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26851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0"/>
          </p:nvPr>
        </p:nvSpPr>
        <p:spPr>
          <a:xfrm>
            <a:off x="588435" y="1448022"/>
            <a:ext cx="10993967" cy="4437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705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title"/>
          </p:nvPr>
        </p:nvSpPr>
        <p:spPr>
          <a:xfrm>
            <a:off x="1377696" y="1664209"/>
            <a:ext cx="10363200" cy="1362075"/>
          </a:xfrm>
        </p:spPr>
        <p:txBody>
          <a:bodyPr anchor="b">
            <a:normAutofit/>
          </a:bodyPr>
          <a:lstStyle>
            <a:lvl1pPr algn="l">
              <a:defRPr sz="4800" b="1" cap="all">
                <a:solidFill>
                  <a:srgbClr val="FFFFFF"/>
                </a:solidFill>
              </a:defRPr>
            </a:lvl1pPr>
          </a:lstStyle>
          <a:p>
            <a:r>
              <a:rPr lang="en-US" dirty="0"/>
              <a:t>Click to edit Master title style</a:t>
            </a:r>
          </a:p>
        </p:txBody>
      </p:sp>
      <p:sp>
        <p:nvSpPr>
          <p:cNvPr id="3" name="Text Placeholder 2"/>
          <p:cNvSpPr>
            <a:spLocks noGrp="1"/>
          </p:cNvSpPr>
          <p:nvPr>
            <p:ph type="body" idx="1"/>
          </p:nvPr>
        </p:nvSpPr>
        <p:spPr>
          <a:xfrm>
            <a:off x="1377696" y="3174451"/>
            <a:ext cx="10363200" cy="813351"/>
          </a:xfrm>
          <a:prstGeom prst="rect">
            <a:avLst/>
          </a:prstGeom>
        </p:spPr>
        <p:txBody>
          <a:bodyPr lIns="0" tIns="0" rIns="0" bIns="0" anchor="t">
            <a:normAutofit/>
          </a:bodyPr>
          <a:lstStyle>
            <a:lvl1pPr marL="0" indent="0">
              <a:buNone/>
              <a:defRPr sz="2133">
                <a:solidFill>
                  <a:srgbClr val="FFFFFF"/>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87536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893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93866"/>
            <a:ext cx="5386917"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5" name="Text Placeholder 4"/>
          <p:cNvSpPr>
            <a:spLocks noGrp="1"/>
          </p:cNvSpPr>
          <p:nvPr>
            <p:ph type="body" sz="quarter" idx="3"/>
          </p:nvPr>
        </p:nvSpPr>
        <p:spPr>
          <a:xfrm>
            <a:off x="6193369" y="1693866"/>
            <a:ext cx="5389033"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2" name="Content Placeholder 11"/>
          <p:cNvSpPr>
            <a:spLocks noGrp="1"/>
          </p:cNvSpPr>
          <p:nvPr>
            <p:ph sz="quarter" idx="11"/>
          </p:nvPr>
        </p:nvSpPr>
        <p:spPr>
          <a:xfrm>
            <a:off x="588434" y="2386013"/>
            <a:ext cx="5408084" cy="37385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2"/>
          </p:nvPr>
        </p:nvSpPr>
        <p:spPr>
          <a:xfrm>
            <a:off x="6191251" y="2386013"/>
            <a:ext cx="5386916" cy="373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253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20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0964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Tree>
    <p:extLst>
      <p:ext uri="{BB962C8B-B14F-4D97-AF65-F5344CB8AC3E}">
        <p14:creationId xmlns:p14="http://schemas.microsoft.com/office/powerpoint/2010/main" val="126767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140467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Placeholder 1"/>
          <p:cNvSpPr>
            <a:spLocks noGrp="1"/>
          </p:cNvSpPr>
          <p:nvPr>
            <p:ph type="title"/>
          </p:nvPr>
        </p:nvSpPr>
        <p:spPr>
          <a:xfrm>
            <a:off x="609600" y="274637"/>
            <a:ext cx="10972800" cy="1143000"/>
          </a:xfrm>
          <a:prstGeom prst="rect">
            <a:avLst/>
          </a:prstGeom>
        </p:spPr>
        <p:txBody>
          <a:bodyPr vert="horz" lIns="0" tIns="0" rIns="0" bIns="0" rtlCol="0" anchor="ctr" anchorCtr="0">
            <a:normAutofit/>
          </a:bodyPr>
          <a:lstStyle/>
          <a:p>
            <a:r>
              <a:rPr lang="en-US" dirty="0"/>
              <a:t>Click to edit Master title style</a:t>
            </a:r>
          </a:p>
        </p:txBody>
      </p:sp>
      <p:sp>
        <p:nvSpPr>
          <p:cNvPr id="9" name="Text Placeholder 8"/>
          <p:cNvSpPr>
            <a:spLocks noGrp="1"/>
          </p:cNvSpPr>
          <p:nvPr>
            <p:ph type="body" idx="1"/>
          </p:nvPr>
        </p:nvSpPr>
        <p:spPr>
          <a:xfrm>
            <a:off x="609600" y="1458907"/>
            <a:ext cx="10972800" cy="44386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marL="609585" lvl="3" indent="-224361" algn="l" defTabSz="609585" rtl="0" eaLnBrk="1" latinLnBrk="0" hangingPunct="1">
              <a:lnSpc>
                <a:spcPct val="95000"/>
              </a:lnSpc>
              <a:spcBef>
                <a:spcPts val="800"/>
              </a:spcBef>
              <a:buFont typeface="Arial"/>
              <a:buChar char="–"/>
            </a:pPr>
            <a:r>
              <a:rPr lang="en-US" dirty="0"/>
              <a:t>Third level</a:t>
            </a:r>
          </a:p>
          <a:p>
            <a:pPr lvl="3"/>
            <a:r>
              <a:rPr lang="en-US" dirty="0"/>
              <a:t>Fourth level</a:t>
            </a:r>
          </a:p>
          <a:p>
            <a:pPr lvl="4"/>
            <a:r>
              <a:rPr lang="en-US" dirty="0"/>
              <a:t>Fifth level</a:t>
            </a:r>
          </a:p>
        </p:txBody>
      </p:sp>
      <p:sp>
        <p:nvSpPr>
          <p:cNvPr id="5" name="Rectangle 4"/>
          <p:cNvSpPr/>
          <p:nvPr userDrawn="1"/>
        </p:nvSpPr>
        <p:spPr>
          <a:xfrm>
            <a:off x="297656" y="6223992"/>
            <a:ext cx="1369219" cy="3661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57199"/>
            <a:endParaRPr lang="en-GB" sz="3844" dirty="0">
              <a:solidFill>
                <a:prstClr val="white"/>
              </a:solidFill>
              <a:sym typeface="Gill Sans" charset="0"/>
            </a:endParaRPr>
          </a:p>
        </p:txBody>
      </p:sp>
    </p:spTree>
    <p:extLst>
      <p:ext uri="{BB962C8B-B14F-4D97-AF65-F5344CB8AC3E}">
        <p14:creationId xmlns:p14="http://schemas.microsoft.com/office/powerpoint/2010/main" val="1467632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609585" rtl="0" eaLnBrk="1" latinLnBrk="0" hangingPunct="1">
        <a:spcBef>
          <a:spcPct val="0"/>
        </a:spcBef>
        <a:buNone/>
        <a:defRPr sz="3200" b="1" kern="1200">
          <a:solidFill>
            <a:schemeClr val="accent2"/>
          </a:solidFill>
          <a:latin typeface="Arial"/>
          <a:ea typeface="+mj-ea"/>
          <a:cs typeface="Arial"/>
        </a:defRPr>
      </a:lvl1pPr>
    </p:titleStyle>
    <p:bodyStyle>
      <a:lvl1pPr marL="0" indent="0" algn="l" defTabSz="609585" rtl="0" eaLnBrk="1" latinLnBrk="0" hangingPunct="1">
        <a:lnSpc>
          <a:spcPct val="95000"/>
        </a:lnSpc>
        <a:spcBef>
          <a:spcPts val="800"/>
        </a:spcBef>
        <a:buFont typeface="Arial"/>
        <a:buNone/>
        <a:defRPr sz="2667" kern="1200">
          <a:solidFill>
            <a:schemeClr val="accent1"/>
          </a:solidFill>
          <a:latin typeface="Arial"/>
          <a:ea typeface="+mn-ea"/>
          <a:cs typeface="Arial"/>
        </a:defRPr>
      </a:lvl1pPr>
      <a:lvl2pPr marL="224361" indent="-224361" algn="l" defTabSz="609585" rtl="0" eaLnBrk="1" latinLnBrk="0" hangingPunct="1">
        <a:lnSpc>
          <a:spcPct val="95000"/>
        </a:lnSpc>
        <a:spcBef>
          <a:spcPts val="800"/>
        </a:spcBef>
        <a:buFont typeface="Arial"/>
        <a:buChar char="•"/>
        <a:defRPr sz="2667" kern="1200">
          <a:solidFill>
            <a:schemeClr val="accent2"/>
          </a:solidFill>
          <a:latin typeface="Arial"/>
          <a:ea typeface="+mn-ea"/>
          <a:cs typeface="Arial"/>
        </a:defRPr>
      </a:lvl2pPr>
      <a:lvl3pPr marL="609585" indent="-224361" algn="l" defTabSz="609585" rtl="0" eaLnBrk="1" latinLnBrk="0" hangingPunct="1">
        <a:lnSpc>
          <a:spcPct val="95000"/>
        </a:lnSpc>
        <a:spcBef>
          <a:spcPts val="800"/>
        </a:spcBef>
        <a:buFont typeface="Lucida Grande"/>
        <a:buChar char="–"/>
        <a:tabLst/>
        <a:defRPr sz="2400" kern="1200">
          <a:solidFill>
            <a:schemeClr val="accent2"/>
          </a:solidFill>
          <a:latin typeface="Arial"/>
          <a:ea typeface="+mn-ea"/>
          <a:cs typeface="Arial"/>
        </a:defRPr>
      </a:lvl3pPr>
      <a:lvl4pPr marL="910144" indent="-224361" algn="l" defTabSz="609585" rtl="0" eaLnBrk="1" latinLnBrk="0" hangingPunct="1">
        <a:lnSpc>
          <a:spcPct val="95000"/>
        </a:lnSpc>
        <a:spcBef>
          <a:spcPts val="800"/>
        </a:spcBef>
        <a:buFont typeface="Arial"/>
        <a:buChar char="•"/>
        <a:defRPr lang="en-US" sz="2400" kern="1200" dirty="0" smtClean="0">
          <a:solidFill>
            <a:schemeClr val="accent2"/>
          </a:solidFill>
          <a:latin typeface="Arial"/>
          <a:ea typeface="+mn-ea"/>
          <a:cs typeface="Arial"/>
        </a:defRPr>
      </a:lvl4pPr>
      <a:lvl5pPr marL="2743131" indent="-304792" algn="l" defTabSz="609585" rtl="0" eaLnBrk="1" latinLnBrk="0" hangingPunct="1">
        <a:lnSpc>
          <a:spcPct val="95000"/>
        </a:lnSpc>
        <a:spcBef>
          <a:spcPts val="800"/>
        </a:spcBef>
        <a:buFont typeface="Arial"/>
        <a:buChar char="»"/>
        <a:defRPr sz="2400" kern="1200">
          <a:solidFill>
            <a:schemeClr val="accent2"/>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5889-4D90-4B07-9B33-6BD1618FD255}"/>
              </a:ext>
            </a:extLst>
          </p:cNvPr>
          <p:cNvSpPr>
            <a:spLocks noGrp="1"/>
          </p:cNvSpPr>
          <p:nvPr>
            <p:ph type="ctrTitle"/>
          </p:nvPr>
        </p:nvSpPr>
        <p:spPr>
          <a:xfrm>
            <a:off x="1353414" y="2313298"/>
            <a:ext cx="9895612" cy="1470025"/>
          </a:xfrm>
        </p:spPr>
        <p:txBody>
          <a:bodyPr>
            <a:noAutofit/>
          </a:bodyPr>
          <a:lstStyle/>
          <a:p>
            <a:r>
              <a:rPr lang="en-GB" sz="3800" dirty="0"/>
              <a:t>Effects of nintedanib on </a:t>
            </a:r>
            <a:r>
              <a:rPr lang="en-GB" sz="3800" dirty="0" err="1"/>
              <a:t>dyspnea</a:t>
            </a:r>
            <a:r>
              <a:rPr lang="en-GB" sz="3800" dirty="0"/>
              <a:t>, cough and quality of life in patients with progressive fibrosing interstitial lung diseases (ILDs): findings from the INBUILD</a:t>
            </a:r>
            <a:r>
              <a:rPr lang="en-GB" sz="3800" baseline="30000" dirty="0"/>
              <a:t>®</a:t>
            </a:r>
            <a:r>
              <a:rPr lang="en-GB" sz="3800" dirty="0"/>
              <a:t> trial</a:t>
            </a:r>
          </a:p>
        </p:txBody>
      </p:sp>
      <p:sp>
        <p:nvSpPr>
          <p:cNvPr id="4" name="Text Placeholder 3">
            <a:extLst>
              <a:ext uri="{FF2B5EF4-FFF2-40B4-BE49-F238E27FC236}">
                <a16:creationId xmlns:a16="http://schemas.microsoft.com/office/drawing/2014/main" id="{827A19BB-8F4B-404C-BBF2-569C3292174B}"/>
              </a:ext>
            </a:extLst>
          </p:cNvPr>
          <p:cNvSpPr>
            <a:spLocks noGrp="1"/>
          </p:cNvSpPr>
          <p:nvPr>
            <p:ph type="body" sz="quarter" idx="13"/>
          </p:nvPr>
        </p:nvSpPr>
        <p:spPr>
          <a:xfrm>
            <a:off x="324714" y="6316662"/>
            <a:ext cx="11324980" cy="373063"/>
          </a:xfrm>
        </p:spPr>
        <p:txBody>
          <a:bodyPr/>
          <a:lstStyle/>
          <a:p>
            <a:r>
              <a:rPr lang="en-GB" sz="1400" dirty="0" err="1">
                <a:solidFill>
                  <a:schemeClr val="tx1"/>
                </a:solidFill>
              </a:rPr>
              <a:t>Swigris</a:t>
            </a:r>
            <a:r>
              <a:rPr lang="en-GB" sz="1400" dirty="0">
                <a:solidFill>
                  <a:schemeClr val="tx1"/>
                </a:solidFill>
              </a:rPr>
              <a:t> JJ et al. Effects of nintedanib on </a:t>
            </a:r>
            <a:r>
              <a:rPr lang="en-GB" sz="1400" dirty="0" err="1">
                <a:solidFill>
                  <a:schemeClr val="tx1"/>
                </a:solidFill>
              </a:rPr>
              <a:t>dyspnea</a:t>
            </a:r>
            <a:r>
              <a:rPr lang="en-GB" sz="1400" dirty="0">
                <a:solidFill>
                  <a:schemeClr val="tx1"/>
                </a:solidFill>
              </a:rPr>
              <a:t>, cough and quality of life in patients with progressive fibrosing interstitial lung diseases (ILDs): findings from the INBUILD trial. Poster developed for the American Thoracic Society International Conference, 2020.</a:t>
            </a:r>
          </a:p>
        </p:txBody>
      </p:sp>
    </p:spTree>
    <p:extLst>
      <p:ext uri="{BB962C8B-B14F-4D97-AF65-F5344CB8AC3E}">
        <p14:creationId xmlns:p14="http://schemas.microsoft.com/office/powerpoint/2010/main" val="39278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3135B2F-B2E8-474F-88BF-DDA832B8B8CB}"/>
              </a:ext>
            </a:extLst>
          </p:cNvPr>
          <p:cNvPicPr>
            <a:picLocks noChangeAspect="1"/>
          </p:cNvPicPr>
          <p:nvPr/>
        </p:nvPicPr>
        <p:blipFill>
          <a:blip r:embed="rId2"/>
          <a:stretch>
            <a:fillRect/>
          </a:stretch>
        </p:blipFill>
        <p:spPr>
          <a:xfrm>
            <a:off x="847619" y="1328737"/>
            <a:ext cx="9922399" cy="4766511"/>
          </a:xfrm>
          <a:prstGeom prst="rect">
            <a:avLst/>
          </a:prstGeom>
        </p:spPr>
      </p:pic>
      <p:sp>
        <p:nvSpPr>
          <p:cNvPr id="2" name="Title 1">
            <a:extLst>
              <a:ext uri="{FF2B5EF4-FFF2-40B4-BE49-F238E27FC236}">
                <a16:creationId xmlns:a16="http://schemas.microsoft.com/office/drawing/2014/main" id="{63C08029-B550-4C31-8E77-A8767125FE24}"/>
              </a:ext>
            </a:extLst>
          </p:cNvPr>
          <p:cNvSpPr>
            <a:spLocks noGrp="1"/>
          </p:cNvSpPr>
          <p:nvPr>
            <p:ph type="title"/>
          </p:nvPr>
        </p:nvSpPr>
        <p:spPr/>
        <p:txBody>
          <a:bodyPr/>
          <a:lstStyle/>
          <a:p>
            <a:r>
              <a:rPr lang="en-GB" dirty="0"/>
              <a:t>Changes from baseline in L-PF questionnaire scores at week 52</a:t>
            </a:r>
          </a:p>
        </p:txBody>
      </p:sp>
      <p:sp>
        <p:nvSpPr>
          <p:cNvPr id="5" name="TextBox 4">
            <a:extLst>
              <a:ext uri="{FF2B5EF4-FFF2-40B4-BE49-F238E27FC236}">
                <a16:creationId xmlns:a16="http://schemas.microsoft.com/office/drawing/2014/main" id="{2324EC3F-A537-47E9-96EF-4E670B308990}"/>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Higher scores represent worse health status.</a:t>
            </a:r>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2229505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5DAC085-570F-402D-BD05-8C85BE08DB72}"/>
              </a:ext>
            </a:extLst>
          </p:cNvPr>
          <p:cNvPicPr>
            <a:picLocks noChangeAspect="1"/>
          </p:cNvPicPr>
          <p:nvPr/>
        </p:nvPicPr>
        <p:blipFill>
          <a:blip r:embed="rId2"/>
          <a:stretch>
            <a:fillRect/>
          </a:stretch>
        </p:blipFill>
        <p:spPr>
          <a:xfrm>
            <a:off x="954088" y="1366837"/>
            <a:ext cx="10304556" cy="4695445"/>
          </a:xfrm>
          <a:prstGeom prst="rect">
            <a:avLst/>
          </a:prstGeom>
        </p:spPr>
      </p:pic>
      <p:sp>
        <p:nvSpPr>
          <p:cNvPr id="2" name="Title 1">
            <a:extLst>
              <a:ext uri="{FF2B5EF4-FFF2-40B4-BE49-F238E27FC236}">
                <a16:creationId xmlns:a16="http://schemas.microsoft.com/office/drawing/2014/main" id="{63C08029-B550-4C31-8E77-A8767125FE24}"/>
              </a:ext>
            </a:extLst>
          </p:cNvPr>
          <p:cNvSpPr>
            <a:spLocks noGrp="1"/>
          </p:cNvSpPr>
          <p:nvPr>
            <p:ph type="title"/>
          </p:nvPr>
        </p:nvSpPr>
        <p:spPr/>
        <p:txBody>
          <a:bodyPr/>
          <a:lstStyle/>
          <a:p>
            <a:r>
              <a:rPr lang="en-GB" dirty="0"/>
              <a:t>Change from baseline in PF-IQOLS summary score at week 52</a:t>
            </a:r>
          </a:p>
        </p:txBody>
      </p:sp>
      <p:sp>
        <p:nvSpPr>
          <p:cNvPr id="5" name="TextBox 4">
            <a:extLst>
              <a:ext uri="{FF2B5EF4-FFF2-40B4-BE49-F238E27FC236}">
                <a16:creationId xmlns:a16="http://schemas.microsoft.com/office/drawing/2014/main" id="{2324EC3F-A537-47E9-96EF-4E670B308990}"/>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Higher scores represent worse health status.</a:t>
            </a:r>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272032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0080-EC0F-474D-9A4A-3FFCA33CFB28}"/>
              </a:ext>
            </a:extLst>
          </p:cNvPr>
          <p:cNvSpPr>
            <a:spLocks noGrp="1"/>
          </p:cNvSpPr>
          <p:nvPr>
            <p:ph type="title"/>
          </p:nvPr>
        </p:nvSpPr>
        <p:spPr>
          <a:xfrm>
            <a:off x="609600" y="274637"/>
            <a:ext cx="10972800" cy="1143000"/>
          </a:xfrm>
        </p:spPr>
        <p:txBody>
          <a:bodyPr/>
          <a:lstStyle/>
          <a:p>
            <a:r>
              <a:rPr lang="en-GB" dirty="0"/>
              <a:t>Conclusions</a:t>
            </a:r>
          </a:p>
        </p:txBody>
      </p:sp>
      <p:sp>
        <p:nvSpPr>
          <p:cNvPr id="4" name="Rectangle: Rounded Corners 3">
            <a:extLst>
              <a:ext uri="{FF2B5EF4-FFF2-40B4-BE49-F238E27FC236}">
                <a16:creationId xmlns:a16="http://schemas.microsoft.com/office/drawing/2014/main" id="{719C93A7-470B-4493-83B0-B6185CCD6C2C}"/>
              </a:ext>
            </a:extLst>
          </p:cNvPr>
          <p:cNvSpPr/>
          <p:nvPr/>
        </p:nvSpPr>
        <p:spPr>
          <a:xfrm>
            <a:off x="682171" y="1511026"/>
            <a:ext cx="10972800" cy="4284662"/>
          </a:xfrm>
          <a:prstGeom prst="roundRect">
            <a:avLst/>
          </a:prstGeom>
          <a:solidFill>
            <a:srgbClr val="DBE6F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GB" sz="2300" dirty="0">
                <a:solidFill>
                  <a:schemeClr val="accent2"/>
                </a:solidFill>
                <a:latin typeface="Arial"/>
                <a:cs typeface="Arial"/>
              </a:rPr>
              <a:t>In the INBUILD trial in patients with chronic fibrosing ILDs and a progressive phenotype:</a:t>
            </a:r>
          </a:p>
          <a:p>
            <a:pPr marL="723900" lvl="1" indent="-368300">
              <a:buFont typeface="Arial" panose="020B0604020202020204" pitchFamily="34" charset="0"/>
              <a:buChar char="‒"/>
            </a:pPr>
            <a:r>
              <a:rPr lang="en-GB" sz="2300" dirty="0">
                <a:solidFill>
                  <a:schemeClr val="accent2"/>
                </a:solidFill>
                <a:latin typeface="Arial"/>
                <a:cs typeface="Arial"/>
              </a:rPr>
              <a:t>Changes in scores on the L-PF questionnaire suggested that nintedanib may prevent worsening of cough and reduce worsening of </a:t>
            </a:r>
            <a:r>
              <a:rPr lang="en-GB" sz="2300" dirty="0" err="1">
                <a:solidFill>
                  <a:schemeClr val="accent2"/>
                </a:solidFill>
                <a:latin typeface="Arial"/>
                <a:cs typeface="Arial"/>
              </a:rPr>
              <a:t>dyspnea</a:t>
            </a:r>
            <a:r>
              <a:rPr lang="en-GB" sz="2300" dirty="0">
                <a:solidFill>
                  <a:schemeClr val="accent2"/>
                </a:solidFill>
                <a:latin typeface="Arial"/>
                <a:cs typeface="Arial"/>
              </a:rPr>
              <a:t> </a:t>
            </a:r>
            <a:br>
              <a:rPr lang="en-GB" sz="2300" dirty="0">
                <a:solidFill>
                  <a:schemeClr val="accent2"/>
                </a:solidFill>
                <a:latin typeface="Arial"/>
                <a:cs typeface="Arial"/>
              </a:rPr>
            </a:br>
            <a:r>
              <a:rPr lang="en-GB" sz="2300" dirty="0">
                <a:solidFill>
                  <a:schemeClr val="accent2"/>
                </a:solidFill>
                <a:latin typeface="Arial"/>
                <a:cs typeface="Arial"/>
              </a:rPr>
              <a:t>over 52 weeks</a:t>
            </a:r>
          </a:p>
          <a:p>
            <a:pPr marL="723900" lvl="1" indent="-368300">
              <a:buFont typeface="Arial" panose="020B0604020202020204" pitchFamily="34" charset="0"/>
              <a:buChar char="‒"/>
            </a:pPr>
            <a:r>
              <a:rPr lang="en-GB" sz="2300" dirty="0">
                <a:solidFill>
                  <a:schemeClr val="accent2"/>
                </a:solidFill>
                <a:latin typeface="Arial"/>
                <a:cs typeface="Arial"/>
              </a:rPr>
              <a:t>Change in the PF-IQOLS summary score suggested that nintedanib may reduce worsening of HRQL over 52 weeks</a:t>
            </a:r>
          </a:p>
          <a:p>
            <a:pPr marL="342900" indent="-342900">
              <a:buFont typeface="Arial" panose="020B0604020202020204" pitchFamily="34" charset="0"/>
              <a:buChar char="•"/>
            </a:pPr>
            <a:endParaRPr lang="en-GB" sz="2300" dirty="0">
              <a:solidFill>
                <a:schemeClr val="accent2"/>
              </a:solidFill>
              <a:latin typeface="Arial"/>
              <a:cs typeface="Arial"/>
            </a:endParaRPr>
          </a:p>
          <a:p>
            <a:pPr marL="342900" indent="-342900">
              <a:buFont typeface="Arial" panose="020B0604020202020204" pitchFamily="34" charset="0"/>
              <a:buChar char="•"/>
            </a:pPr>
            <a:r>
              <a:rPr lang="en-GB" sz="2300" dirty="0">
                <a:solidFill>
                  <a:schemeClr val="accent2"/>
                </a:solidFill>
                <a:latin typeface="Arial"/>
                <a:cs typeface="Arial"/>
              </a:rPr>
              <a:t>Further data are needed on the validation of these patient-reported outcomes and on minimum clinically important differences in this patient population</a:t>
            </a:r>
          </a:p>
        </p:txBody>
      </p:sp>
      <p:sp>
        <p:nvSpPr>
          <p:cNvPr id="5" name="TextBox 4">
            <a:extLst>
              <a:ext uri="{FF2B5EF4-FFF2-40B4-BE49-F238E27FC236}">
                <a16:creationId xmlns:a16="http://schemas.microsoft.com/office/drawing/2014/main" id="{69F3EA19-7D18-4A3E-BCC0-B45B29E688C4}"/>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150049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4CD5-7608-41DF-AD11-869E44711CF4}"/>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7B4A16B4-FAAA-40C2-A616-7E15EA54ACDB}"/>
              </a:ext>
            </a:extLst>
          </p:cNvPr>
          <p:cNvSpPr>
            <a:spLocks noGrp="1"/>
          </p:cNvSpPr>
          <p:nvPr>
            <p:ph sz="quarter" idx="10"/>
          </p:nvPr>
        </p:nvSpPr>
        <p:spPr/>
        <p:txBody>
          <a:bodyPr>
            <a:noAutofit/>
          </a:bodyPr>
          <a:lstStyle/>
          <a:p>
            <a:pPr lvl="1"/>
            <a:r>
              <a:rPr lang="en-GB" sz="2300" dirty="0"/>
              <a:t>The INBUILD trial was funded by Boehringer Ingelheim</a:t>
            </a:r>
          </a:p>
          <a:p>
            <a:pPr lvl="1"/>
            <a:endParaRPr lang="en-GB" sz="2300" dirty="0"/>
          </a:p>
          <a:p>
            <a:pPr lvl="1"/>
            <a:r>
              <a:rPr lang="en-GB" sz="2300" dirty="0"/>
              <a:t>Editorial and formatting assistance, supported financially by Boehringer Ingelheim, was provided by Julie Fleming and Wendy Morris of FleishmanHillard </a:t>
            </a:r>
            <a:r>
              <a:rPr lang="en-GB" sz="2300" dirty="0" err="1"/>
              <a:t>Fishburn</a:t>
            </a:r>
            <a:r>
              <a:rPr lang="en-GB" sz="2300" dirty="0"/>
              <a:t>, London, UK, during preparation of the poster on which these slides were based. The authors were fully responsible for all content and editorial decisions, were involved at all stages of poster development and have approved the final version. The authors received no direct compensation related to the development of the poster or slides. Boehringer Ingelheim was given the opportunity to review the poster for medical and scientific accuracy as well as intellectual property considerations</a:t>
            </a:r>
          </a:p>
        </p:txBody>
      </p:sp>
    </p:spTree>
    <p:extLst>
      <p:ext uri="{BB962C8B-B14F-4D97-AF65-F5344CB8AC3E}">
        <p14:creationId xmlns:p14="http://schemas.microsoft.com/office/powerpoint/2010/main" val="309860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lstStyle/>
          <a:p>
            <a:r>
              <a:rPr lang="en-GB" dirty="0"/>
              <a:t>Introduction</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a:xfrm>
            <a:off x="588435" y="1390872"/>
            <a:ext cx="11108265" cy="4437063"/>
          </a:xfrm>
        </p:spPr>
        <p:txBody>
          <a:bodyPr>
            <a:normAutofit/>
          </a:bodyPr>
          <a:lstStyle/>
          <a:p>
            <a:pPr lvl="1"/>
            <a:r>
              <a:rPr lang="en-GB" sz="2300" dirty="0" err="1"/>
              <a:t>Dyspnea</a:t>
            </a:r>
            <a:r>
              <a:rPr lang="en-GB" sz="2300" dirty="0"/>
              <a:t>, cough and fatigue can affect the emotional and physical well-being of patients with fibrosing ILDs</a:t>
            </a:r>
            <a:r>
              <a:rPr lang="en-GB" sz="2300" baseline="30000" dirty="0"/>
              <a:t>1</a:t>
            </a:r>
          </a:p>
          <a:p>
            <a:pPr lvl="1"/>
            <a:endParaRPr lang="en-GB" sz="2300" dirty="0"/>
          </a:p>
          <a:p>
            <a:pPr lvl="1"/>
            <a:r>
              <a:rPr lang="en-GB" sz="2300" dirty="0"/>
              <a:t>In the INBUILD trial in patients with chronic fibrosing ILDs and a progressive phenotype (other than IPF):</a:t>
            </a:r>
          </a:p>
          <a:p>
            <a:pPr lvl="2">
              <a:lnSpc>
                <a:spcPct val="105000"/>
              </a:lnSpc>
            </a:pPr>
            <a:r>
              <a:rPr lang="en-GB" sz="2150" dirty="0"/>
              <a:t>nintedanib slowed the rate of decline in FVC versus placebo, with adverse events that were manageable for most patients</a:t>
            </a:r>
            <a:r>
              <a:rPr lang="en-GB" sz="2150" baseline="30000" dirty="0"/>
              <a:t>2</a:t>
            </a:r>
          </a:p>
          <a:p>
            <a:pPr lvl="2">
              <a:lnSpc>
                <a:spcPct val="105000"/>
              </a:lnSpc>
            </a:pPr>
            <a:r>
              <a:rPr lang="en-GB" sz="2150" dirty="0"/>
              <a:t>changes in HRQL measured using the King’s Brief Interstitial Lung Disease (K-BILD) questionnaire were small, with no meaningful difference between treatment groups</a:t>
            </a:r>
            <a:r>
              <a:rPr lang="en-GB" sz="2150" baseline="30000" dirty="0"/>
              <a:t>2</a:t>
            </a:r>
            <a:r>
              <a:rPr lang="en-GB" sz="2150" dirty="0"/>
              <a:t> </a:t>
            </a:r>
          </a:p>
          <a:p>
            <a:pPr lvl="2">
              <a:lnSpc>
                <a:spcPct val="105000"/>
              </a:lnSpc>
            </a:pPr>
            <a:r>
              <a:rPr lang="en-GB" sz="2150" dirty="0"/>
              <a:t>other novel questionnaires were used to assess changes in symptoms and HRQL  </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5720934"/>
            <a:ext cx="11836400" cy="938719"/>
          </a:xfrm>
          <a:prstGeom prst="rect">
            <a:avLst/>
          </a:prstGeom>
          <a:noFill/>
        </p:spPr>
        <p:txBody>
          <a:bodyPr wrap="square" rtlCol="0">
            <a:spAutoFit/>
          </a:bodyPr>
          <a:lstStyle/>
          <a:p>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IPF, idiopathic pulmonary fibrosis. HRQL, health-related quality of life. </a:t>
            </a:r>
          </a:p>
          <a:p>
            <a:r>
              <a:rPr lang="en-GB" sz="1100" dirty="0">
                <a:latin typeface="Arial" panose="020B0604020202020204" pitchFamily="34" charset="0"/>
                <a:cs typeface="Arial" panose="020B0604020202020204" pitchFamily="34" charset="0"/>
              </a:rPr>
              <a:t>1. </a:t>
            </a:r>
            <a:r>
              <a:rPr lang="da-DK" sz="1100" dirty="0">
                <a:latin typeface="Arial" panose="020B0604020202020204" pitchFamily="34" charset="0"/>
                <a:cs typeface="Arial" panose="020B0604020202020204" pitchFamily="34" charset="0"/>
              </a:rPr>
              <a:t>Swigris JJ et al. Eur Respir Rev 2018;27(150). 2. Flaherty KR et al. N Engl J Med 2019;381:1718–27.</a:t>
            </a:r>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398106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6FDD0-5D05-44AA-88C2-B01FA49CE493}"/>
              </a:ext>
            </a:extLst>
          </p:cNvPr>
          <p:cNvSpPr>
            <a:spLocks noGrp="1"/>
          </p:cNvSpPr>
          <p:nvPr>
            <p:ph type="title"/>
          </p:nvPr>
        </p:nvSpPr>
        <p:spPr/>
        <p:txBody>
          <a:bodyPr/>
          <a:lstStyle/>
          <a:p>
            <a:r>
              <a:rPr lang="en-GB" dirty="0"/>
              <a:t>Aim </a:t>
            </a:r>
          </a:p>
        </p:txBody>
      </p:sp>
      <p:sp>
        <p:nvSpPr>
          <p:cNvPr id="3" name="Content Placeholder 2">
            <a:extLst>
              <a:ext uri="{FF2B5EF4-FFF2-40B4-BE49-F238E27FC236}">
                <a16:creationId xmlns:a16="http://schemas.microsoft.com/office/drawing/2014/main" id="{8E807FF2-F743-4F54-B575-628167DAFB14}"/>
              </a:ext>
            </a:extLst>
          </p:cNvPr>
          <p:cNvSpPr>
            <a:spLocks noGrp="1"/>
          </p:cNvSpPr>
          <p:nvPr>
            <p:ph sz="quarter" idx="10"/>
          </p:nvPr>
        </p:nvSpPr>
        <p:spPr/>
        <p:txBody>
          <a:bodyPr>
            <a:normAutofit/>
          </a:bodyPr>
          <a:lstStyle/>
          <a:p>
            <a:pPr lvl="1"/>
            <a:r>
              <a:rPr lang="en-GB" sz="2300" dirty="0"/>
              <a:t>To assess the effects of nintedanib on symptoms and HRQL in the INBUILD trial using the Living with Pulmonary Fibrosis (L-PF) questionnaire and the Pulmonary Fibrosis Impact on Quality of Life Scale (PF-IQOLS)</a:t>
            </a:r>
          </a:p>
        </p:txBody>
      </p:sp>
      <p:sp>
        <p:nvSpPr>
          <p:cNvPr id="4" name="TextBox 3">
            <a:extLst>
              <a:ext uri="{FF2B5EF4-FFF2-40B4-BE49-F238E27FC236}">
                <a16:creationId xmlns:a16="http://schemas.microsoft.com/office/drawing/2014/main" id="{C7018811-ADC8-4639-B6FF-6F5F58C8D211}"/>
              </a:ext>
            </a:extLst>
          </p:cNvPr>
          <p:cNvSpPr txBox="1"/>
          <p:nvPr/>
        </p:nvSpPr>
        <p:spPr>
          <a:xfrm>
            <a:off x="355600" y="5854284"/>
            <a:ext cx="11836400" cy="769441"/>
          </a:xfrm>
          <a:prstGeom prst="rect">
            <a:avLst/>
          </a:prstGeom>
          <a:noFill/>
        </p:spPr>
        <p:txBody>
          <a:bodyPr wrap="square" rtlCol="0">
            <a:spAutoFit/>
          </a:bodyPr>
          <a:lstStyle/>
          <a:p>
            <a:endParaRPr lang="en-GB" sz="1100" dirty="0">
              <a:latin typeface="Arial" panose="020B0604020202020204" pitchFamily="34" charset="0"/>
              <a:cs typeface="Arial" panose="020B0604020202020204" pitchFamily="34" charset="0"/>
            </a:endParaRPr>
          </a:p>
          <a:p>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339570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56DB-1BB1-4222-A989-0EBB6F28E88F}"/>
              </a:ext>
            </a:extLst>
          </p:cNvPr>
          <p:cNvSpPr>
            <a:spLocks noGrp="1"/>
          </p:cNvSpPr>
          <p:nvPr>
            <p:ph type="title"/>
          </p:nvPr>
        </p:nvSpPr>
        <p:spPr/>
        <p:txBody>
          <a:bodyPr/>
          <a:lstStyle/>
          <a:p>
            <a:r>
              <a:rPr lang="en-GB" dirty="0"/>
              <a:t>Trial design </a:t>
            </a:r>
          </a:p>
        </p:txBody>
      </p:sp>
      <p:sp>
        <p:nvSpPr>
          <p:cNvPr id="3" name="Content Placeholder 2">
            <a:extLst>
              <a:ext uri="{FF2B5EF4-FFF2-40B4-BE49-F238E27FC236}">
                <a16:creationId xmlns:a16="http://schemas.microsoft.com/office/drawing/2014/main" id="{DBEEDE53-8796-4243-8D65-3DB323D20EB9}"/>
              </a:ext>
            </a:extLst>
          </p:cNvPr>
          <p:cNvSpPr>
            <a:spLocks noGrp="1"/>
          </p:cNvSpPr>
          <p:nvPr>
            <p:ph sz="quarter" idx="10"/>
          </p:nvPr>
        </p:nvSpPr>
        <p:spPr>
          <a:xfrm>
            <a:off x="588435" y="1448022"/>
            <a:ext cx="10993967" cy="4437063"/>
          </a:xfrm>
        </p:spPr>
        <p:txBody>
          <a:bodyPr>
            <a:noAutofit/>
          </a:bodyPr>
          <a:lstStyle/>
          <a:p>
            <a:pPr lvl="1"/>
            <a:r>
              <a:rPr lang="en-GB" sz="2050" dirty="0"/>
              <a:t>Subjects had an ILD other than IPF, reticular abnormality with traction bronchiectasis         (with or without honeycombing) of &gt;10% extent on HRCT, FVC ≥45% predicted and      </a:t>
            </a:r>
            <a:r>
              <a:rPr lang="en-GB" sz="2050" dirty="0" err="1"/>
              <a:t>DLco</a:t>
            </a:r>
            <a:r>
              <a:rPr lang="en-GB" sz="2050" dirty="0"/>
              <a:t> ≥30%–&lt;80% predicted</a:t>
            </a:r>
          </a:p>
          <a:p>
            <a:pPr lvl="1"/>
            <a:r>
              <a:rPr lang="en-GB" sz="2050" dirty="0"/>
              <a:t>Subjects met ≥1 of the following criteria for ILD progression in the 24 months before screening, despite management as deemed appropriate in clinical practice:</a:t>
            </a:r>
          </a:p>
          <a:p>
            <a:pPr lvl="1"/>
            <a:endParaRPr lang="en-GB" sz="2300" dirty="0"/>
          </a:p>
          <a:p>
            <a:pPr lvl="1"/>
            <a:endParaRPr lang="en-GB" sz="2300" dirty="0"/>
          </a:p>
          <a:p>
            <a:endParaRPr lang="en-GB" sz="2300" dirty="0"/>
          </a:p>
          <a:p>
            <a:endParaRPr lang="en-GB" sz="2300" dirty="0"/>
          </a:p>
          <a:p>
            <a:pPr lvl="1"/>
            <a:r>
              <a:rPr lang="en-GB" sz="2050" dirty="0"/>
              <a:t>Subjects were randomized 1:1 to receive nintedanib or placebo, stratified by HRCT pattern (UIP-like fibrotic pattern or other fibrotic patterns)</a:t>
            </a:r>
          </a:p>
          <a:p>
            <a:pPr lvl="1"/>
            <a:r>
              <a:rPr lang="en-GB" sz="2050" dirty="0"/>
              <a:t>The L-PF questionnaire and PF-IQOLS were completed at baseline and week 52 </a:t>
            </a:r>
          </a:p>
        </p:txBody>
      </p:sp>
      <p:sp>
        <p:nvSpPr>
          <p:cNvPr id="8" name="TextBox 7">
            <a:extLst>
              <a:ext uri="{FF2B5EF4-FFF2-40B4-BE49-F238E27FC236}">
                <a16:creationId xmlns:a16="http://schemas.microsoft.com/office/drawing/2014/main" id="{E119B5B2-17C1-4BB2-8467-410F038C7761}"/>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r>
              <a:rPr lang="da-DK" sz="1100" dirty="0">
                <a:latin typeface="Arial" panose="020B0604020202020204" pitchFamily="34" charset="0"/>
                <a:cs typeface="Arial" panose="020B0604020202020204" pitchFamily="34" charset="0"/>
              </a:rPr>
              <a:t>UIP, usual interstitial pneumonia.</a:t>
            </a:r>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pic>
        <p:nvPicPr>
          <p:cNvPr id="9" name="Picture 8">
            <a:extLst>
              <a:ext uri="{FF2B5EF4-FFF2-40B4-BE49-F238E27FC236}">
                <a16:creationId xmlns:a16="http://schemas.microsoft.com/office/drawing/2014/main" id="{98CFF091-9317-4FA2-A42A-5529275C5D5B}"/>
              </a:ext>
            </a:extLst>
          </p:cNvPr>
          <p:cNvPicPr>
            <a:picLocks noChangeAspect="1"/>
          </p:cNvPicPr>
          <p:nvPr/>
        </p:nvPicPr>
        <p:blipFill>
          <a:blip r:embed="rId2"/>
          <a:stretch>
            <a:fillRect/>
          </a:stretch>
        </p:blipFill>
        <p:spPr>
          <a:xfrm>
            <a:off x="758045" y="3182192"/>
            <a:ext cx="2642759" cy="1628428"/>
          </a:xfrm>
          <a:prstGeom prst="rect">
            <a:avLst/>
          </a:prstGeom>
        </p:spPr>
      </p:pic>
      <p:pic>
        <p:nvPicPr>
          <p:cNvPr id="10" name="Picture 9">
            <a:extLst>
              <a:ext uri="{FF2B5EF4-FFF2-40B4-BE49-F238E27FC236}">
                <a16:creationId xmlns:a16="http://schemas.microsoft.com/office/drawing/2014/main" id="{AA8E8F20-ED09-44FE-8185-9C9C7511FAA5}"/>
              </a:ext>
            </a:extLst>
          </p:cNvPr>
          <p:cNvPicPr>
            <a:picLocks noChangeAspect="1"/>
          </p:cNvPicPr>
          <p:nvPr/>
        </p:nvPicPr>
        <p:blipFill>
          <a:blip r:embed="rId3"/>
          <a:stretch>
            <a:fillRect/>
          </a:stretch>
        </p:blipFill>
        <p:spPr>
          <a:xfrm>
            <a:off x="3411877" y="3170317"/>
            <a:ext cx="2632421" cy="1628428"/>
          </a:xfrm>
          <a:prstGeom prst="rect">
            <a:avLst/>
          </a:prstGeom>
        </p:spPr>
      </p:pic>
      <p:pic>
        <p:nvPicPr>
          <p:cNvPr id="11" name="Picture 10">
            <a:extLst>
              <a:ext uri="{FF2B5EF4-FFF2-40B4-BE49-F238E27FC236}">
                <a16:creationId xmlns:a16="http://schemas.microsoft.com/office/drawing/2014/main" id="{4687B178-D6EF-4E0E-823E-A65087580F6F}"/>
              </a:ext>
            </a:extLst>
          </p:cNvPr>
          <p:cNvPicPr>
            <a:picLocks noChangeAspect="1"/>
          </p:cNvPicPr>
          <p:nvPr/>
        </p:nvPicPr>
        <p:blipFill>
          <a:blip r:embed="rId4"/>
          <a:stretch>
            <a:fillRect/>
          </a:stretch>
        </p:blipFill>
        <p:spPr>
          <a:xfrm>
            <a:off x="6064274" y="3179906"/>
            <a:ext cx="2675472" cy="1637414"/>
          </a:xfrm>
          <a:prstGeom prst="rect">
            <a:avLst/>
          </a:prstGeom>
        </p:spPr>
      </p:pic>
      <p:pic>
        <p:nvPicPr>
          <p:cNvPr id="12" name="Picture 11">
            <a:extLst>
              <a:ext uri="{FF2B5EF4-FFF2-40B4-BE49-F238E27FC236}">
                <a16:creationId xmlns:a16="http://schemas.microsoft.com/office/drawing/2014/main" id="{E5ABE70F-478A-4D3E-A4D7-E051755ADA2B}"/>
              </a:ext>
            </a:extLst>
          </p:cNvPr>
          <p:cNvPicPr>
            <a:picLocks noChangeAspect="1"/>
          </p:cNvPicPr>
          <p:nvPr/>
        </p:nvPicPr>
        <p:blipFill>
          <a:blip r:embed="rId5"/>
          <a:stretch>
            <a:fillRect/>
          </a:stretch>
        </p:blipFill>
        <p:spPr>
          <a:xfrm>
            <a:off x="8789855" y="3178541"/>
            <a:ext cx="2635837" cy="1637414"/>
          </a:xfrm>
          <a:prstGeom prst="rect">
            <a:avLst/>
          </a:prstGeom>
        </p:spPr>
      </p:pic>
    </p:spTree>
    <p:extLst>
      <p:ext uri="{BB962C8B-B14F-4D97-AF65-F5344CB8AC3E}">
        <p14:creationId xmlns:p14="http://schemas.microsoft.com/office/powerpoint/2010/main" val="301031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CA098-3923-4F71-849D-FC9AEA54CC5B}"/>
              </a:ext>
            </a:extLst>
          </p:cNvPr>
          <p:cNvSpPr>
            <a:spLocks noGrp="1"/>
          </p:cNvSpPr>
          <p:nvPr>
            <p:ph type="title"/>
          </p:nvPr>
        </p:nvSpPr>
        <p:spPr/>
        <p:txBody>
          <a:bodyPr/>
          <a:lstStyle/>
          <a:p>
            <a:r>
              <a:rPr lang="en-GB" dirty="0"/>
              <a:t>Living with Pulmonary Fibrosis (L-PF) questionnaire</a:t>
            </a:r>
          </a:p>
        </p:txBody>
      </p:sp>
      <p:sp>
        <p:nvSpPr>
          <p:cNvPr id="5" name="TextBox 4">
            <a:extLst>
              <a:ext uri="{FF2B5EF4-FFF2-40B4-BE49-F238E27FC236}">
                <a16:creationId xmlns:a16="http://schemas.microsoft.com/office/drawing/2014/main" id="{0A50B31D-A2C9-4939-8B88-D9088E28ED8B}"/>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
        <p:nvSpPr>
          <p:cNvPr id="8" name="Rectangle: Rounded Corners 7">
            <a:extLst>
              <a:ext uri="{FF2B5EF4-FFF2-40B4-BE49-F238E27FC236}">
                <a16:creationId xmlns:a16="http://schemas.microsoft.com/office/drawing/2014/main" id="{AA053599-86FD-4541-8DD6-FDB9E73F7C03}"/>
              </a:ext>
            </a:extLst>
          </p:cNvPr>
          <p:cNvSpPr/>
          <p:nvPr/>
        </p:nvSpPr>
        <p:spPr>
          <a:xfrm>
            <a:off x="646546" y="1358225"/>
            <a:ext cx="9435605" cy="4633200"/>
          </a:xfrm>
          <a:prstGeom prst="roundRect">
            <a:avLst/>
          </a:prstGeom>
          <a:noFill/>
          <a:ln w="38100">
            <a:solidFill>
              <a:srgbClr val="166874"/>
            </a:solidFill>
          </a:ln>
          <a:effectLst/>
        </p:spPr>
        <p:style>
          <a:lnRef idx="1">
            <a:schemeClr val="accent1"/>
          </a:lnRef>
          <a:fillRef idx="3">
            <a:schemeClr val="accent1"/>
          </a:fillRef>
          <a:effectRef idx="2">
            <a:schemeClr val="accent1"/>
          </a:effectRef>
          <a:fontRef idx="minor">
            <a:schemeClr val="lt1"/>
          </a:fontRef>
        </p:style>
        <p:txBody>
          <a:bodyPr rtlCol="0" anchor="t" anchorCtr="0"/>
          <a:lstStyle/>
          <a:p>
            <a:pPr marL="622300" indent="-355600">
              <a:buClr>
                <a:srgbClr val="166874"/>
              </a:buClr>
              <a:buFont typeface="Arial" panose="020B0604020202020204" pitchFamily="34" charset="0"/>
              <a:buChar char="•"/>
            </a:pPr>
            <a:r>
              <a:rPr lang="en-GB" sz="2000" dirty="0">
                <a:solidFill>
                  <a:schemeClr val="accent2"/>
                </a:solidFill>
                <a:latin typeface="Arial"/>
                <a:cs typeface="Arial"/>
              </a:rPr>
              <a:t>Assesses health status in patients with pulmonary fibrosis</a:t>
            </a:r>
          </a:p>
          <a:p>
            <a:pPr marL="622300" indent="-355600">
              <a:buClr>
                <a:srgbClr val="166874"/>
              </a:buClr>
              <a:buFont typeface="Arial" panose="020B0604020202020204" pitchFamily="34" charset="0"/>
              <a:buChar char="•"/>
            </a:pPr>
            <a:r>
              <a:rPr lang="en-GB" sz="2000" dirty="0">
                <a:solidFill>
                  <a:schemeClr val="accent2"/>
                </a:solidFill>
                <a:latin typeface="Arial"/>
                <a:cs typeface="Arial"/>
              </a:rPr>
              <a:t>44-item questionnaire with two modules:</a:t>
            </a: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r>
              <a:rPr lang="en-GB" sz="2000" dirty="0">
                <a:solidFill>
                  <a:schemeClr val="accent2"/>
                </a:solidFill>
                <a:latin typeface="Arial"/>
                <a:cs typeface="Arial"/>
              </a:rPr>
              <a:t>The symptoms module has three domains:</a:t>
            </a: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endParaRPr lang="en-GB" sz="2000" dirty="0">
              <a:solidFill>
                <a:schemeClr val="tx1"/>
              </a:solidFill>
              <a:latin typeface="Arial"/>
              <a:cs typeface="Arial"/>
            </a:endParaRPr>
          </a:p>
          <a:p>
            <a:pPr marL="622300" indent="-355600">
              <a:buClr>
                <a:srgbClr val="166874"/>
              </a:buClr>
              <a:buFont typeface="Arial" panose="020B0604020202020204" pitchFamily="34" charset="0"/>
              <a:buChar char="•"/>
            </a:pPr>
            <a:r>
              <a:rPr lang="en-GB" sz="2000" dirty="0">
                <a:solidFill>
                  <a:schemeClr val="accent2"/>
                </a:solidFill>
                <a:latin typeface="Arial"/>
                <a:cs typeface="Arial"/>
              </a:rPr>
              <a:t>Symptoms and impacts scores are used to calculate a total score</a:t>
            </a:r>
          </a:p>
        </p:txBody>
      </p:sp>
      <p:grpSp>
        <p:nvGrpSpPr>
          <p:cNvPr id="11" name="Group 10">
            <a:extLst>
              <a:ext uri="{FF2B5EF4-FFF2-40B4-BE49-F238E27FC236}">
                <a16:creationId xmlns:a16="http://schemas.microsoft.com/office/drawing/2014/main" id="{2AF408CA-4EEB-4DF4-8074-6BC77CC307A5}"/>
              </a:ext>
            </a:extLst>
          </p:cNvPr>
          <p:cNvGrpSpPr/>
          <p:nvPr/>
        </p:nvGrpSpPr>
        <p:grpSpPr>
          <a:xfrm>
            <a:off x="8835243" y="1751817"/>
            <a:ext cx="2671949" cy="3860801"/>
            <a:chOff x="9417132" y="2060575"/>
            <a:chExt cx="2671949" cy="3860801"/>
          </a:xfrm>
        </p:grpSpPr>
        <p:sp>
          <p:nvSpPr>
            <p:cNvPr id="9" name="Rectangle: Rounded Corners 8">
              <a:extLst>
                <a:ext uri="{FF2B5EF4-FFF2-40B4-BE49-F238E27FC236}">
                  <a16:creationId xmlns:a16="http://schemas.microsoft.com/office/drawing/2014/main" id="{3494399C-F00B-44B5-B7ED-F9C0452F12DC}"/>
                </a:ext>
              </a:extLst>
            </p:cNvPr>
            <p:cNvSpPr/>
            <p:nvPr/>
          </p:nvSpPr>
          <p:spPr>
            <a:xfrm>
              <a:off x="9417132" y="2060575"/>
              <a:ext cx="2671949" cy="3860801"/>
            </a:xfrm>
            <a:prstGeom prst="roundRect">
              <a:avLst/>
            </a:prstGeom>
            <a:solidFill>
              <a:srgbClr val="E2E8EC"/>
            </a:solidFill>
            <a:ln w="38100">
              <a:solidFill>
                <a:srgbClr val="166874"/>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E6BB8EED-0DA4-403E-8FDE-3FDC4716C019}"/>
                </a:ext>
              </a:extLst>
            </p:cNvPr>
            <p:cNvPicPr>
              <a:picLocks noChangeAspect="1"/>
            </p:cNvPicPr>
            <p:nvPr/>
          </p:nvPicPr>
          <p:blipFill>
            <a:blip r:embed="rId2"/>
            <a:stretch>
              <a:fillRect/>
            </a:stretch>
          </p:blipFill>
          <p:spPr>
            <a:xfrm>
              <a:off x="9654640" y="2268670"/>
              <a:ext cx="2229262" cy="3537248"/>
            </a:xfrm>
            <a:prstGeom prst="rect">
              <a:avLst/>
            </a:prstGeom>
          </p:spPr>
        </p:pic>
      </p:grpSp>
      <p:pic>
        <p:nvPicPr>
          <p:cNvPr id="12" name="Picture 11">
            <a:extLst>
              <a:ext uri="{FF2B5EF4-FFF2-40B4-BE49-F238E27FC236}">
                <a16:creationId xmlns:a16="http://schemas.microsoft.com/office/drawing/2014/main" id="{52146A2D-D356-4C7C-B650-8AD5C1D19EAA}"/>
              </a:ext>
            </a:extLst>
          </p:cNvPr>
          <p:cNvPicPr>
            <a:picLocks noChangeAspect="1"/>
          </p:cNvPicPr>
          <p:nvPr/>
        </p:nvPicPr>
        <p:blipFill>
          <a:blip r:embed="rId3"/>
          <a:stretch>
            <a:fillRect/>
          </a:stretch>
        </p:blipFill>
        <p:spPr>
          <a:xfrm>
            <a:off x="1461201" y="2294481"/>
            <a:ext cx="4340184" cy="1413342"/>
          </a:xfrm>
          <a:prstGeom prst="rect">
            <a:avLst/>
          </a:prstGeom>
        </p:spPr>
      </p:pic>
      <p:pic>
        <p:nvPicPr>
          <p:cNvPr id="13" name="Picture 12">
            <a:extLst>
              <a:ext uri="{FF2B5EF4-FFF2-40B4-BE49-F238E27FC236}">
                <a16:creationId xmlns:a16="http://schemas.microsoft.com/office/drawing/2014/main" id="{202DB88E-E3EB-497F-948A-36A2A1C0617D}"/>
              </a:ext>
            </a:extLst>
          </p:cNvPr>
          <p:cNvPicPr>
            <a:picLocks noChangeAspect="1"/>
          </p:cNvPicPr>
          <p:nvPr/>
        </p:nvPicPr>
        <p:blipFill rotWithShape="1">
          <a:blip r:embed="rId4"/>
          <a:srcRect l="1404"/>
          <a:stretch/>
        </p:blipFill>
        <p:spPr>
          <a:xfrm>
            <a:off x="1482685" y="4187427"/>
            <a:ext cx="4340184" cy="1386861"/>
          </a:xfrm>
          <a:prstGeom prst="rect">
            <a:avLst/>
          </a:prstGeom>
        </p:spPr>
      </p:pic>
    </p:spTree>
    <p:extLst>
      <p:ext uri="{BB962C8B-B14F-4D97-AF65-F5344CB8AC3E}">
        <p14:creationId xmlns:p14="http://schemas.microsoft.com/office/powerpoint/2010/main" val="720891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CA098-3923-4F71-849D-FC9AEA54CC5B}"/>
              </a:ext>
            </a:extLst>
          </p:cNvPr>
          <p:cNvSpPr>
            <a:spLocks noGrp="1"/>
          </p:cNvSpPr>
          <p:nvPr>
            <p:ph type="title"/>
          </p:nvPr>
        </p:nvSpPr>
        <p:spPr/>
        <p:txBody>
          <a:bodyPr/>
          <a:lstStyle/>
          <a:p>
            <a:r>
              <a:rPr lang="en-GB" dirty="0"/>
              <a:t>Pulmonary Fibrosis Impact on Quality of Life Scale </a:t>
            </a:r>
            <a:br>
              <a:rPr lang="en-GB" dirty="0"/>
            </a:br>
            <a:r>
              <a:rPr lang="en-GB" dirty="0"/>
              <a:t>(PF-IQOLS)</a:t>
            </a:r>
          </a:p>
        </p:txBody>
      </p:sp>
      <p:sp>
        <p:nvSpPr>
          <p:cNvPr id="4" name="Rectangle: Rounded Corners 3">
            <a:extLst>
              <a:ext uri="{FF2B5EF4-FFF2-40B4-BE49-F238E27FC236}">
                <a16:creationId xmlns:a16="http://schemas.microsoft.com/office/drawing/2014/main" id="{7DB40B6A-3699-44D3-A4CF-BBFEF25512AA}"/>
              </a:ext>
            </a:extLst>
          </p:cNvPr>
          <p:cNvSpPr/>
          <p:nvPr/>
        </p:nvSpPr>
        <p:spPr>
          <a:xfrm>
            <a:off x="646546" y="1358225"/>
            <a:ext cx="9435605" cy="4633200"/>
          </a:xfrm>
          <a:prstGeom prst="roundRect">
            <a:avLst/>
          </a:prstGeom>
          <a:noFill/>
          <a:ln w="38100">
            <a:solidFill>
              <a:srgbClr val="6E838D"/>
            </a:solidFill>
          </a:ln>
          <a:effectLst/>
        </p:spPr>
        <p:style>
          <a:lnRef idx="1">
            <a:schemeClr val="accent1"/>
          </a:lnRef>
          <a:fillRef idx="3">
            <a:schemeClr val="accent1"/>
          </a:fillRef>
          <a:effectRef idx="2">
            <a:schemeClr val="accent1"/>
          </a:effectRef>
          <a:fontRef idx="minor">
            <a:schemeClr val="lt1"/>
          </a:fontRef>
        </p:style>
        <p:txBody>
          <a:bodyPr rIns="1728000" rtlCol="0" anchor="t" anchorCtr="0"/>
          <a:lstStyle/>
          <a:p>
            <a:pPr marL="2692400" indent="-355600">
              <a:buClr>
                <a:srgbClr val="6E838D"/>
              </a:buClr>
              <a:buFont typeface="Arial" panose="020B0604020202020204" pitchFamily="34" charset="0"/>
              <a:buChar char="•"/>
            </a:pPr>
            <a:r>
              <a:rPr lang="en-GB" sz="2000" dirty="0">
                <a:solidFill>
                  <a:schemeClr val="accent2"/>
                </a:solidFill>
                <a:latin typeface="Arial"/>
                <a:cs typeface="Arial"/>
              </a:rPr>
              <a:t>Assesses the impact of pulmonary fibrosis on domains including:</a:t>
            </a:r>
          </a:p>
          <a:p>
            <a:pPr marL="3149600" lvl="1" indent="-355600">
              <a:buClr>
                <a:srgbClr val="6E838D"/>
              </a:buClr>
              <a:buFont typeface="Arial" panose="020B0604020202020204" pitchFamily="34" charset="0"/>
              <a:buChar char="‒"/>
            </a:pPr>
            <a:r>
              <a:rPr lang="en-GB" sz="2000" dirty="0">
                <a:solidFill>
                  <a:schemeClr val="accent2"/>
                </a:solidFill>
                <a:latin typeface="Arial"/>
                <a:cs typeface="Arial"/>
              </a:rPr>
              <a:t>material and physical</a:t>
            </a:r>
          </a:p>
          <a:p>
            <a:pPr marL="2794000" lvl="1">
              <a:buClr>
                <a:srgbClr val="6E838D"/>
              </a:buClr>
            </a:pPr>
            <a:r>
              <a:rPr lang="en-GB" sz="2000" dirty="0">
                <a:solidFill>
                  <a:schemeClr val="accent2"/>
                </a:solidFill>
                <a:latin typeface="Arial"/>
                <a:cs typeface="Arial"/>
              </a:rPr>
              <a:t>     well-being</a:t>
            </a:r>
          </a:p>
          <a:p>
            <a:pPr marL="3149600" lvl="1" indent="-355600">
              <a:buClr>
                <a:srgbClr val="6E838D"/>
              </a:buClr>
              <a:buFont typeface="Arial" panose="020B0604020202020204" pitchFamily="34" charset="0"/>
              <a:buChar char="‒"/>
            </a:pPr>
            <a:r>
              <a:rPr lang="en-GB" sz="2000" dirty="0">
                <a:solidFill>
                  <a:schemeClr val="accent2"/>
                </a:solidFill>
                <a:latin typeface="Arial"/>
                <a:cs typeface="Arial"/>
              </a:rPr>
              <a:t>relationships</a:t>
            </a:r>
          </a:p>
          <a:p>
            <a:pPr marL="3149600" lvl="1" indent="-355600">
              <a:buClr>
                <a:srgbClr val="6E838D"/>
              </a:buClr>
              <a:buFont typeface="Arial" panose="020B0604020202020204" pitchFamily="34" charset="0"/>
              <a:buChar char="‒"/>
            </a:pPr>
            <a:r>
              <a:rPr lang="en-GB" sz="2000" dirty="0">
                <a:solidFill>
                  <a:schemeClr val="accent2"/>
                </a:solidFill>
                <a:latin typeface="Arial"/>
                <a:cs typeface="Arial"/>
              </a:rPr>
              <a:t>work, social, community and civic activities</a:t>
            </a:r>
          </a:p>
          <a:p>
            <a:pPr marL="3149600" lvl="1" indent="-355600">
              <a:buClr>
                <a:srgbClr val="6E838D"/>
              </a:buClr>
              <a:buFont typeface="Arial" panose="020B0604020202020204" pitchFamily="34" charset="0"/>
              <a:buChar char="‒"/>
            </a:pPr>
            <a:r>
              <a:rPr lang="en-GB" sz="2000" dirty="0">
                <a:solidFill>
                  <a:schemeClr val="accent2"/>
                </a:solidFill>
                <a:latin typeface="Arial"/>
                <a:cs typeface="Arial"/>
              </a:rPr>
              <a:t>recreation</a:t>
            </a:r>
          </a:p>
          <a:p>
            <a:pPr marL="3149600" lvl="1" indent="-355600">
              <a:buClr>
                <a:srgbClr val="6E838D"/>
              </a:buClr>
              <a:buFont typeface="Arial" panose="020B0604020202020204" pitchFamily="34" charset="0"/>
              <a:buChar char="‒"/>
            </a:pPr>
            <a:r>
              <a:rPr lang="en-GB" sz="2000" dirty="0">
                <a:solidFill>
                  <a:schemeClr val="accent2"/>
                </a:solidFill>
                <a:latin typeface="Arial"/>
                <a:cs typeface="Arial"/>
              </a:rPr>
              <a:t>independence</a:t>
            </a:r>
          </a:p>
          <a:p>
            <a:pPr marL="2692400" indent="-355600">
              <a:buClr>
                <a:srgbClr val="6E838D"/>
              </a:buClr>
              <a:buFont typeface="Arial" panose="020B0604020202020204" pitchFamily="34" charset="0"/>
              <a:buChar char="•"/>
            </a:pPr>
            <a:r>
              <a:rPr lang="en-GB" sz="2000" dirty="0">
                <a:solidFill>
                  <a:schemeClr val="accent2"/>
                </a:solidFill>
                <a:latin typeface="Arial"/>
                <a:cs typeface="Arial"/>
              </a:rPr>
              <a:t>Questionnaire comprises 16 domains, each with 5-point response scale</a:t>
            </a:r>
          </a:p>
          <a:p>
            <a:pPr marL="2692400" indent="-355600">
              <a:buClr>
                <a:srgbClr val="6E838D"/>
              </a:buClr>
              <a:buFont typeface="Arial" panose="020B0604020202020204" pitchFamily="34" charset="0"/>
              <a:buChar char="•"/>
            </a:pPr>
            <a:r>
              <a:rPr lang="en-GB" sz="2000" dirty="0">
                <a:solidFill>
                  <a:schemeClr val="accent2"/>
                </a:solidFill>
                <a:latin typeface="Arial"/>
                <a:cs typeface="Arial"/>
              </a:rPr>
              <a:t>The summary score is the mean of the domain ratings</a:t>
            </a:r>
          </a:p>
        </p:txBody>
      </p:sp>
      <p:sp>
        <p:nvSpPr>
          <p:cNvPr id="5" name="TextBox 4">
            <a:extLst>
              <a:ext uri="{FF2B5EF4-FFF2-40B4-BE49-F238E27FC236}">
                <a16:creationId xmlns:a16="http://schemas.microsoft.com/office/drawing/2014/main" id="{7EF836DA-8465-4273-95B5-034D2C9C9860}"/>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r>
              <a:rPr lang="da-DK" sz="1100" dirty="0">
                <a:latin typeface="Arial" panose="020B0604020202020204" pitchFamily="34" charset="0"/>
                <a:cs typeface="Arial" panose="020B0604020202020204" pitchFamily="34" charset="0"/>
              </a:rPr>
              <a:t>Burckhardt CS et al. Res Nurs Health 1989;12:347–54. Flanagan JC. Am Psychol 1978;33:138–47.</a:t>
            </a:r>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grpSp>
        <p:nvGrpSpPr>
          <p:cNvPr id="10" name="Group 9">
            <a:extLst>
              <a:ext uri="{FF2B5EF4-FFF2-40B4-BE49-F238E27FC236}">
                <a16:creationId xmlns:a16="http://schemas.microsoft.com/office/drawing/2014/main" id="{E9E9F167-86DC-4CA0-83ED-DE17CBBBE6BD}"/>
              </a:ext>
            </a:extLst>
          </p:cNvPr>
          <p:cNvGrpSpPr/>
          <p:nvPr/>
        </p:nvGrpSpPr>
        <p:grpSpPr>
          <a:xfrm>
            <a:off x="8835243" y="1751817"/>
            <a:ext cx="2671949" cy="3860801"/>
            <a:chOff x="8835243" y="1751817"/>
            <a:chExt cx="2671949" cy="3860801"/>
          </a:xfrm>
        </p:grpSpPr>
        <p:sp>
          <p:nvSpPr>
            <p:cNvPr id="7" name="Rectangle: Rounded Corners 6">
              <a:extLst>
                <a:ext uri="{FF2B5EF4-FFF2-40B4-BE49-F238E27FC236}">
                  <a16:creationId xmlns:a16="http://schemas.microsoft.com/office/drawing/2014/main" id="{725F447C-E67A-41CF-AB74-180223454DC4}"/>
                </a:ext>
              </a:extLst>
            </p:cNvPr>
            <p:cNvSpPr/>
            <p:nvPr/>
          </p:nvSpPr>
          <p:spPr>
            <a:xfrm>
              <a:off x="8835243" y="1751817"/>
              <a:ext cx="2671949" cy="3860801"/>
            </a:xfrm>
            <a:prstGeom prst="roundRect">
              <a:avLst/>
            </a:prstGeom>
            <a:solidFill>
              <a:srgbClr val="EDEEF0"/>
            </a:solidFill>
            <a:ln w="38100">
              <a:solidFill>
                <a:srgbClr val="6E838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A9ABD2F3-DD89-443C-BDAE-784B6C15A02E}"/>
                </a:ext>
              </a:extLst>
            </p:cNvPr>
            <p:cNvPicPr>
              <a:picLocks noChangeAspect="1"/>
            </p:cNvPicPr>
            <p:nvPr/>
          </p:nvPicPr>
          <p:blipFill>
            <a:blip r:embed="rId2"/>
            <a:stretch>
              <a:fillRect/>
            </a:stretch>
          </p:blipFill>
          <p:spPr>
            <a:xfrm>
              <a:off x="9078045" y="1971675"/>
              <a:ext cx="2178044" cy="3495552"/>
            </a:xfrm>
            <a:prstGeom prst="rect">
              <a:avLst/>
            </a:prstGeom>
          </p:spPr>
        </p:pic>
      </p:grpSp>
      <p:pic>
        <p:nvPicPr>
          <p:cNvPr id="11" name="Picture 10">
            <a:extLst>
              <a:ext uri="{FF2B5EF4-FFF2-40B4-BE49-F238E27FC236}">
                <a16:creationId xmlns:a16="http://schemas.microsoft.com/office/drawing/2014/main" id="{F070DE8C-2843-416F-9F0D-056BCF13C7CF}"/>
              </a:ext>
            </a:extLst>
          </p:cNvPr>
          <p:cNvPicPr>
            <a:picLocks noChangeAspect="1"/>
          </p:cNvPicPr>
          <p:nvPr/>
        </p:nvPicPr>
        <p:blipFill>
          <a:blip r:embed="rId3"/>
          <a:stretch>
            <a:fillRect/>
          </a:stretch>
        </p:blipFill>
        <p:spPr>
          <a:xfrm>
            <a:off x="1312689" y="1471491"/>
            <a:ext cx="1594319" cy="4395493"/>
          </a:xfrm>
          <a:prstGeom prst="rect">
            <a:avLst/>
          </a:prstGeom>
        </p:spPr>
      </p:pic>
    </p:spTree>
    <p:extLst>
      <p:ext uri="{BB962C8B-B14F-4D97-AF65-F5344CB8AC3E}">
        <p14:creationId xmlns:p14="http://schemas.microsoft.com/office/powerpoint/2010/main" val="1173100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BFCB7-D6A3-4DDA-A1CB-0F5642366725}"/>
              </a:ext>
            </a:extLst>
          </p:cNvPr>
          <p:cNvSpPr>
            <a:spLocks noGrp="1"/>
          </p:cNvSpPr>
          <p:nvPr>
            <p:ph type="title"/>
          </p:nvPr>
        </p:nvSpPr>
        <p:spPr/>
        <p:txBody>
          <a:bodyPr/>
          <a:lstStyle/>
          <a:p>
            <a:r>
              <a:rPr lang="en-GB" dirty="0"/>
              <a:t>Analyses</a:t>
            </a:r>
          </a:p>
        </p:txBody>
      </p:sp>
      <p:sp>
        <p:nvSpPr>
          <p:cNvPr id="3" name="Content Placeholder 2">
            <a:extLst>
              <a:ext uri="{FF2B5EF4-FFF2-40B4-BE49-F238E27FC236}">
                <a16:creationId xmlns:a16="http://schemas.microsoft.com/office/drawing/2014/main" id="{11F5ECF5-C0B0-403D-932D-2353FDDA9D09}"/>
              </a:ext>
            </a:extLst>
          </p:cNvPr>
          <p:cNvSpPr>
            <a:spLocks noGrp="1"/>
          </p:cNvSpPr>
          <p:nvPr>
            <p:ph sz="quarter" idx="10"/>
          </p:nvPr>
        </p:nvSpPr>
        <p:spPr/>
        <p:txBody>
          <a:bodyPr>
            <a:normAutofit/>
          </a:bodyPr>
          <a:lstStyle/>
          <a:p>
            <a:pPr lvl="1"/>
            <a:r>
              <a:rPr lang="en-GB" sz="2300" dirty="0"/>
              <a:t>In pre-specified analyses, we assessed changes from baseline at week 52 in the L-PF total score, impact score, symptoms score and symptoms domain scores, and the PF-IQOLS summary score</a:t>
            </a:r>
          </a:p>
          <a:p>
            <a:pPr lvl="2"/>
            <a:r>
              <a:rPr lang="en-GB" sz="2300" dirty="0"/>
              <a:t>Changes in the L-PF symptoms </a:t>
            </a:r>
            <a:r>
              <a:rPr lang="en-GB" sz="2300" dirty="0" err="1"/>
              <a:t>dyspnea</a:t>
            </a:r>
            <a:r>
              <a:rPr lang="en-GB" sz="2300" dirty="0"/>
              <a:t> domain score and the L-PF  symptoms cough domain score were secondary endpoints</a:t>
            </a:r>
          </a:p>
          <a:p>
            <a:pPr lvl="2"/>
            <a:r>
              <a:rPr lang="en-GB" sz="2300" dirty="0"/>
              <a:t>Changes in all other scores were further endpoints</a:t>
            </a:r>
          </a:p>
          <a:p>
            <a:pPr lvl="1"/>
            <a:endParaRPr lang="en-GB" sz="2300" dirty="0"/>
          </a:p>
          <a:p>
            <a:pPr lvl="1"/>
            <a:r>
              <a:rPr lang="en-GB" sz="2300" dirty="0"/>
              <a:t>Data were </a:t>
            </a:r>
            <a:r>
              <a:rPr lang="en-GB" sz="2300" dirty="0" err="1"/>
              <a:t>analyzed</a:t>
            </a:r>
            <a:r>
              <a:rPr lang="en-GB" sz="2300" dirty="0"/>
              <a:t> using a mixed model for repeated measures, with fixed effects for baseline, HRCT pattern, visit, treatment-by-visit interaction, baseline-by-visit interaction and random effect for subject</a:t>
            </a:r>
          </a:p>
        </p:txBody>
      </p:sp>
      <p:sp>
        <p:nvSpPr>
          <p:cNvPr id="4" name="TextBox 3">
            <a:extLst>
              <a:ext uri="{FF2B5EF4-FFF2-40B4-BE49-F238E27FC236}">
                <a16:creationId xmlns:a16="http://schemas.microsoft.com/office/drawing/2014/main" id="{0C262AF2-955F-43A8-84BF-CE4AA09D3F97}"/>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1431655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085E1-6316-4D09-B794-896EA41F477C}"/>
              </a:ext>
            </a:extLst>
          </p:cNvPr>
          <p:cNvSpPr>
            <a:spLocks noGrp="1"/>
          </p:cNvSpPr>
          <p:nvPr>
            <p:ph type="title"/>
          </p:nvPr>
        </p:nvSpPr>
        <p:spPr/>
        <p:txBody>
          <a:bodyPr/>
          <a:lstStyle/>
          <a:p>
            <a:r>
              <a:rPr lang="en-GB" dirty="0"/>
              <a:t>Baseline characteristics</a:t>
            </a:r>
          </a:p>
        </p:txBody>
      </p:sp>
      <p:pic>
        <p:nvPicPr>
          <p:cNvPr id="4" name="Picture 3">
            <a:extLst>
              <a:ext uri="{FF2B5EF4-FFF2-40B4-BE49-F238E27FC236}">
                <a16:creationId xmlns:a16="http://schemas.microsoft.com/office/drawing/2014/main" id="{CB2948D7-A0B5-46F0-9567-E57AAFBD89DE}"/>
              </a:ext>
            </a:extLst>
          </p:cNvPr>
          <p:cNvPicPr>
            <a:picLocks noChangeAspect="1"/>
          </p:cNvPicPr>
          <p:nvPr/>
        </p:nvPicPr>
        <p:blipFill rotWithShape="1">
          <a:blip r:embed="rId2"/>
          <a:srcRect t="3555"/>
          <a:stretch/>
        </p:blipFill>
        <p:spPr>
          <a:xfrm>
            <a:off x="623888" y="1361587"/>
            <a:ext cx="11074400" cy="4623288"/>
          </a:xfrm>
          <a:prstGeom prst="rect">
            <a:avLst/>
          </a:prstGeom>
        </p:spPr>
      </p:pic>
      <p:sp>
        <p:nvSpPr>
          <p:cNvPr id="5" name="TextBox 4">
            <a:extLst>
              <a:ext uri="{FF2B5EF4-FFF2-40B4-BE49-F238E27FC236}">
                <a16:creationId xmlns:a16="http://schemas.microsoft.com/office/drawing/2014/main" id="{36ECA1FB-0277-443F-9BC5-163294750824}"/>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146802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9D78872-CD44-4427-9BC8-AF468CA3E2D6}"/>
              </a:ext>
            </a:extLst>
          </p:cNvPr>
          <p:cNvPicPr>
            <a:picLocks noChangeAspect="1"/>
          </p:cNvPicPr>
          <p:nvPr/>
        </p:nvPicPr>
        <p:blipFill rotWithShape="1">
          <a:blip r:embed="rId2"/>
          <a:srcRect t="4807"/>
          <a:stretch/>
        </p:blipFill>
        <p:spPr>
          <a:xfrm>
            <a:off x="1441449" y="1125120"/>
            <a:ext cx="8790241" cy="4983580"/>
          </a:xfrm>
          <a:prstGeom prst="rect">
            <a:avLst/>
          </a:prstGeom>
        </p:spPr>
      </p:pic>
      <p:sp>
        <p:nvSpPr>
          <p:cNvPr id="2" name="Title 1">
            <a:extLst>
              <a:ext uri="{FF2B5EF4-FFF2-40B4-BE49-F238E27FC236}">
                <a16:creationId xmlns:a16="http://schemas.microsoft.com/office/drawing/2014/main" id="{63C08029-B550-4C31-8E77-A8767125FE24}"/>
              </a:ext>
            </a:extLst>
          </p:cNvPr>
          <p:cNvSpPr>
            <a:spLocks noGrp="1"/>
          </p:cNvSpPr>
          <p:nvPr>
            <p:ph type="title"/>
          </p:nvPr>
        </p:nvSpPr>
        <p:spPr/>
        <p:txBody>
          <a:bodyPr/>
          <a:lstStyle/>
          <a:p>
            <a:r>
              <a:rPr lang="en-GB" dirty="0"/>
              <a:t>L-PF questionnaire and PF-IQOLS scores at baseline</a:t>
            </a:r>
          </a:p>
        </p:txBody>
      </p:sp>
      <p:sp>
        <p:nvSpPr>
          <p:cNvPr id="5" name="TextBox 4">
            <a:extLst>
              <a:ext uri="{FF2B5EF4-FFF2-40B4-BE49-F238E27FC236}">
                <a16:creationId xmlns:a16="http://schemas.microsoft.com/office/drawing/2014/main" id="{2324EC3F-A537-47E9-96EF-4E670B308990}"/>
              </a:ext>
            </a:extLst>
          </p:cNvPr>
          <p:cNvSpPr txBox="1"/>
          <p:nvPr/>
        </p:nvSpPr>
        <p:spPr>
          <a:xfrm>
            <a:off x="355600" y="5854284"/>
            <a:ext cx="11836400" cy="769441"/>
          </a:xfrm>
          <a:prstGeom prst="rect">
            <a:avLst/>
          </a:prstGeom>
          <a:noFill/>
        </p:spPr>
        <p:txBody>
          <a:bodyPr wrap="square" rtlCol="0">
            <a:spAutoFit/>
          </a:bodyPr>
          <a:lstStyle/>
          <a:p>
            <a:endParaRPr lang="da-DK"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Data are mean (SD). Higher scores represent worse health status.</a:t>
            </a:r>
            <a:br>
              <a:rPr lang="da-DK" sz="1100" dirty="0">
                <a:latin typeface="Arial" panose="020B0604020202020204" pitchFamily="34" charset="0"/>
                <a:cs typeface="Arial" panose="020B0604020202020204" pitchFamily="34" charset="0"/>
              </a:rPr>
            </a:br>
            <a:r>
              <a:rPr lang="en-GB" sz="1100" dirty="0" err="1">
                <a:latin typeface="Arial" panose="020B0604020202020204" pitchFamily="34" charset="0"/>
                <a:cs typeface="Arial" panose="020B0604020202020204" pitchFamily="34" charset="0"/>
              </a:rPr>
              <a:t>Swigris</a:t>
            </a:r>
            <a:r>
              <a:rPr lang="en-GB" sz="1100" dirty="0">
                <a:latin typeface="Arial" panose="020B0604020202020204" pitchFamily="34" charset="0"/>
                <a:cs typeface="Arial" panose="020B0604020202020204" pitchFamily="34" charset="0"/>
              </a:rPr>
              <a:t> JJ et al. Effects of nintedanib on </a:t>
            </a:r>
            <a:r>
              <a:rPr lang="en-GB" sz="1100" dirty="0" err="1">
                <a:latin typeface="Arial" panose="020B0604020202020204" pitchFamily="34" charset="0"/>
                <a:cs typeface="Arial" panose="020B0604020202020204" pitchFamily="34" charset="0"/>
              </a:rPr>
              <a:t>dyspnea</a:t>
            </a:r>
            <a:r>
              <a:rPr lang="en-GB" sz="1100" dirty="0">
                <a:latin typeface="Arial" panose="020B0604020202020204" pitchFamily="34" charset="0"/>
                <a:cs typeface="Arial" panose="020B0604020202020204" pitchFamily="34" charset="0"/>
              </a:rPr>
              <a:t>, cough and quality of life in patients with progressive fibrosing interstitial lung diseases (ILDs): findings from the INBUILD trial.</a:t>
            </a:r>
          </a:p>
          <a:p>
            <a:r>
              <a:rPr lang="en-GB" sz="1100" dirty="0">
                <a:latin typeface="Arial" panose="020B0604020202020204" pitchFamily="34" charset="0"/>
                <a:cs typeface="Arial" panose="020B0604020202020204" pitchFamily="34" charset="0"/>
              </a:rPr>
              <a:t>Poster developed for the American Thoracic Society International Conference, 2020.</a:t>
            </a:r>
          </a:p>
        </p:txBody>
      </p:sp>
    </p:spTree>
    <p:extLst>
      <p:ext uri="{BB962C8B-B14F-4D97-AF65-F5344CB8AC3E}">
        <p14:creationId xmlns:p14="http://schemas.microsoft.com/office/powerpoint/2010/main" val="3643202148"/>
      </p:ext>
    </p:extLst>
  </p:cSld>
  <p:clrMapOvr>
    <a:masterClrMapping/>
  </p:clrMapOvr>
</p:sld>
</file>

<file path=ppt/theme/theme1.xml><?xml version="1.0" encoding="utf-8"?>
<a:theme xmlns:a="http://schemas.openxmlformats.org/drawingml/2006/main" name="3_Office Theme">
  <a:themeElements>
    <a:clrScheme name="OFEV_2">
      <a:dk1>
        <a:sysClr val="windowText" lastClr="000000"/>
      </a:dk1>
      <a:lt1>
        <a:sysClr val="window" lastClr="FFFFFF"/>
      </a:lt1>
      <a:dk2>
        <a:srgbClr val="1F497D"/>
      </a:dk2>
      <a:lt2>
        <a:srgbClr val="E5E9ED"/>
      </a:lt2>
      <a:accent1>
        <a:srgbClr val="F2650F"/>
      </a:accent1>
      <a:accent2>
        <a:srgbClr val="001E55"/>
      </a:accent2>
      <a:accent3>
        <a:srgbClr val="F19700"/>
      </a:accent3>
      <a:accent4>
        <a:srgbClr val="FED123"/>
      </a:accent4>
      <a:accent5>
        <a:srgbClr val="7A99AC"/>
      </a:accent5>
      <a:accent6>
        <a:srgbClr val="FDD3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2521</TotalTime>
  <Words>762</Words>
  <Application>Microsoft Office PowerPoint</Application>
  <PresentationFormat>Widescreen</PresentationFormat>
  <Paragraphs>101</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Lucida Grande</vt:lpstr>
      <vt:lpstr>3_Office Theme</vt:lpstr>
      <vt:lpstr>Effects of nintedanib on dyspnea, cough and quality of life in patients with progressive fibrosing interstitial lung diseases (ILDs): findings from the INBUILD® trial</vt:lpstr>
      <vt:lpstr>Introduction</vt:lpstr>
      <vt:lpstr>Aim </vt:lpstr>
      <vt:lpstr>Trial design </vt:lpstr>
      <vt:lpstr>Living with Pulmonary Fibrosis (L-PF) questionnaire</vt:lpstr>
      <vt:lpstr>Pulmonary Fibrosis Impact on Quality of Life Scale  (PF-IQOLS)</vt:lpstr>
      <vt:lpstr>Analyses</vt:lpstr>
      <vt:lpstr>Baseline characteristics</vt:lpstr>
      <vt:lpstr>L-PF questionnaire and PF-IQOLS scores at baseline</vt:lpstr>
      <vt:lpstr>Changes from baseline in L-PF questionnaire scores at week 52</vt:lpstr>
      <vt:lpstr>Change from baseline in PF-IQOLS summary score at week 52</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INBUILD® trial</dc:title>
  <dc:creator>Ng, Elizabeth</dc:creator>
  <cp:lastModifiedBy>Fleming, Julie</cp:lastModifiedBy>
  <cp:revision>860</cp:revision>
  <cp:lastPrinted>2019-10-03T08:12:52Z</cp:lastPrinted>
  <dcterms:created xsi:type="dcterms:W3CDTF">2019-06-25T13:13:58Z</dcterms:created>
  <dcterms:modified xsi:type="dcterms:W3CDTF">2020-06-01T08:18:29Z</dcterms:modified>
</cp:coreProperties>
</file>