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2" r:id="rId2"/>
  </p:sldMasterIdLst>
  <p:notesMasterIdLst>
    <p:notesMasterId r:id="rId19"/>
  </p:notesMasterIdLst>
  <p:sldIdLst>
    <p:sldId id="273" r:id="rId3"/>
    <p:sldId id="259" r:id="rId4"/>
    <p:sldId id="373" r:id="rId5"/>
    <p:sldId id="265" r:id="rId6"/>
    <p:sldId id="268" r:id="rId7"/>
    <p:sldId id="289" r:id="rId8"/>
    <p:sldId id="267" r:id="rId9"/>
    <p:sldId id="264" r:id="rId10"/>
    <p:sldId id="285" r:id="rId11"/>
    <p:sldId id="287" r:id="rId12"/>
    <p:sldId id="291" r:id="rId13"/>
    <p:sldId id="294" r:id="rId14"/>
    <p:sldId id="290" r:id="rId15"/>
    <p:sldId id="260" r:id="rId16"/>
    <p:sldId id="293" r:id="rId17"/>
    <p:sldId id="372" r:id="rId18"/>
  </p:sldIdLst>
  <p:sldSz cx="9144000" cy="5143500" type="screen16x9"/>
  <p:notesSz cx="6858000" cy="91440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31" userDrawn="1">
          <p15:clr>
            <a:srgbClr val="A4A3A4"/>
          </p15:clr>
        </p15:guide>
        <p15:guide id="3" pos="4558" userDrawn="1">
          <p15:clr>
            <a:srgbClr val="A4A3A4"/>
          </p15:clr>
        </p15:guide>
        <p15:guide id="4" pos="3628" userDrawn="1">
          <p15:clr>
            <a:srgbClr val="A4A3A4"/>
          </p15:clr>
        </p15:guide>
        <p15:guide id="5" pos="3107" userDrawn="1">
          <p15:clr>
            <a:srgbClr val="A4A3A4"/>
          </p15:clr>
        </p15:guide>
        <p15:guide id="6" pos="635" userDrawn="1">
          <p15:clr>
            <a:srgbClr val="A4A3A4"/>
          </p15:clr>
        </p15:guide>
        <p15:guide id="7" orient="horz" pos="2368" userDrawn="1">
          <p15:clr>
            <a:srgbClr val="A4A3A4"/>
          </p15:clr>
        </p15:guide>
        <p15:guide id="8" pos="499" userDrawn="1">
          <p15:clr>
            <a:srgbClr val="A4A3A4"/>
          </p15:clr>
        </p15:guide>
        <p15:guide id="9" orient="horz" pos="19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g, Elizabeth" initials="EN" lastIdx="22" clrIdx="0">
    <p:extLst>
      <p:ext uri="{19B8F6BF-5375-455C-9EA6-DF929625EA0E}">
        <p15:presenceInfo xmlns:p15="http://schemas.microsoft.com/office/powerpoint/2012/main" userId="Ng, Elizabeth" providerId="None"/>
      </p:ext>
    </p:extLst>
  </p:cmAuthor>
  <p:cmAuthor id="2" name="Morris, Wendy" initials="MW" lastIdx="21" clrIdx="1">
    <p:extLst>
      <p:ext uri="{19B8F6BF-5375-455C-9EA6-DF929625EA0E}">
        <p15:presenceInfo xmlns:p15="http://schemas.microsoft.com/office/powerpoint/2012/main" userId="S::wendy.morris@fhflondon.co.uk::0abfe841-cd44-49c6-ab27-b3339359c792" providerId="AD"/>
      </p:ext>
    </p:extLst>
  </p:cmAuthor>
  <p:cmAuthor id="3" name="Ng, Elizabeth" initials="NE" lastIdx="12" clrIdx="2">
    <p:extLst>
      <p:ext uri="{19B8F6BF-5375-455C-9EA6-DF929625EA0E}">
        <p15:presenceInfo xmlns:p15="http://schemas.microsoft.com/office/powerpoint/2012/main" userId="S::elizabeth.ng@fhflondon.co.uk::00c2d059-c68c-4457-a1b3-26ad2bed78a7" providerId="AD"/>
      </p:ext>
    </p:extLst>
  </p:cmAuthor>
  <p:cmAuthor id="4" name="Jamie Todd" initials="JT" lastIdx="2" clrIdx="3">
    <p:extLst>
      <p:ext uri="{19B8F6BF-5375-455C-9EA6-DF929625EA0E}">
        <p15:presenceInfo xmlns:p15="http://schemas.microsoft.com/office/powerpoint/2012/main" userId="S-1-5-21-2053149899-1891010372-398732264-3051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723B"/>
    <a:srgbClr val="595959"/>
    <a:srgbClr val="D7E8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91159" autoAdjust="0"/>
  </p:normalViewPr>
  <p:slideViewPr>
    <p:cSldViewPr snapToGrid="0" snapToObjects="1">
      <p:cViewPr varScale="1">
        <p:scale>
          <a:sx n="146" d="100"/>
          <a:sy n="146" d="100"/>
        </p:scale>
        <p:origin x="438" y="108"/>
      </p:cViewPr>
      <p:guideLst>
        <p:guide orient="horz" pos="531"/>
        <p:guide pos="4558"/>
        <p:guide pos="3628"/>
        <p:guide pos="3107"/>
        <p:guide pos="635"/>
        <p:guide orient="horz" pos="2368"/>
        <p:guide pos="499"/>
        <p:guide orient="horz" pos="1960"/>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F4FEA0-B12E-4ED9-8EA5-357D55F47919}" type="datetimeFigureOut">
              <a:rPr lang="en-GB" smtClean="0"/>
              <a:t>18/06/2020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005DDD-E1FC-4675-8A2C-26FD692A9752}" type="slidenum">
              <a:rPr lang="en-GB" smtClean="0"/>
              <a:t>‹#›</a:t>
            </a:fld>
            <a:endParaRPr lang="en-GB"/>
          </a:p>
        </p:txBody>
      </p:sp>
    </p:spTree>
    <p:extLst>
      <p:ext uri="{BB962C8B-B14F-4D97-AF65-F5344CB8AC3E}">
        <p14:creationId xmlns:p14="http://schemas.microsoft.com/office/powerpoint/2010/main" val="1363656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ound Single Corner Rectangle 6"/>
          <p:cNvSpPr/>
          <p:nvPr userDrawn="1"/>
        </p:nvSpPr>
        <p:spPr>
          <a:xfrm rot="10800000">
            <a:off x="359760" y="349906"/>
            <a:ext cx="8439615" cy="4324951"/>
          </a:xfrm>
          <a:prstGeom prst="round1Rect">
            <a:avLst>
              <a:gd name="adj" fmla="val 36068"/>
            </a:avLst>
          </a:prstGeom>
          <a:solidFill>
            <a:srgbClr val="0E72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 Same Side Corner Rectangle 7"/>
          <p:cNvSpPr/>
          <p:nvPr userDrawn="1"/>
        </p:nvSpPr>
        <p:spPr>
          <a:xfrm rot="16200000">
            <a:off x="7540765" y="-876531"/>
            <a:ext cx="726700" cy="2479771"/>
          </a:xfrm>
          <a:prstGeom prst="round2SameRect">
            <a:avLst>
              <a:gd name="adj1" fmla="val 40324"/>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 Same Side Corner Rectangle 8"/>
          <p:cNvSpPr/>
          <p:nvPr userDrawn="1"/>
        </p:nvSpPr>
        <p:spPr>
          <a:xfrm rot="16200000">
            <a:off x="7579639" y="-875118"/>
            <a:ext cx="689242" cy="2439479"/>
          </a:xfrm>
          <a:prstGeom prst="round2SameRect">
            <a:avLst>
              <a:gd name="adj1" fmla="val 37319"/>
              <a:gd name="adj2" fmla="val 0"/>
            </a:avLst>
          </a:prstGeom>
          <a:solidFill>
            <a:srgbClr val="0E72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9760" y="4757767"/>
            <a:ext cx="1465786" cy="298671"/>
          </a:xfrm>
          <a:prstGeom prst="rect">
            <a:avLst/>
          </a:prstGeom>
        </p:spPr>
      </p:pic>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31259" y="4752751"/>
            <a:ext cx="785735" cy="298671"/>
          </a:xfrm>
          <a:prstGeom prst="rect">
            <a:avLst/>
          </a:prstGeom>
        </p:spPr>
      </p:pic>
      <p:sp>
        <p:nvSpPr>
          <p:cNvPr id="2" name="Title 1"/>
          <p:cNvSpPr>
            <a:spLocks noGrp="1"/>
          </p:cNvSpPr>
          <p:nvPr>
            <p:ph type="title"/>
          </p:nvPr>
        </p:nvSpPr>
        <p:spPr>
          <a:xfrm>
            <a:off x="636217" y="1038342"/>
            <a:ext cx="7886700" cy="1689868"/>
          </a:xfrm>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p:txBody>
      </p:sp>
      <p:sp>
        <p:nvSpPr>
          <p:cNvPr id="4" name="Date Placeholder 3"/>
          <p:cNvSpPr>
            <a:spLocks noGrp="1"/>
          </p:cNvSpPr>
          <p:nvPr>
            <p:ph type="dt" sz="half" idx="10"/>
          </p:nvPr>
        </p:nvSpPr>
        <p:spPr/>
        <p:txBody>
          <a:bodyPr/>
          <a:lstStyle/>
          <a:p>
            <a:fld id="{F42BA86B-5501-444E-BDC8-FD5A23EF170A}" type="datetimeFigureOut">
              <a:rPr lang="en-US" smtClean="0"/>
              <a:t>6/18/2020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206B9A-D203-634E-B7AE-F28BB32CBF72}" type="slidenum">
              <a:rPr lang="en-US" smtClean="0"/>
              <a:t>‹#›</a:t>
            </a:fld>
            <a:endParaRPr lang="en-US"/>
          </a:p>
        </p:txBody>
      </p:sp>
      <p:pic>
        <p:nvPicPr>
          <p:cNvPr id="13" name="Picture 1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024127" y="94252"/>
            <a:ext cx="1815944" cy="503889"/>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2BA86B-5501-444E-BDC8-FD5A23EF170A}" type="datetimeFigureOut">
              <a:rPr lang="en-US" smtClean="0"/>
              <a:t>6/18/2020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206B9A-D203-634E-B7AE-F28BB32CBF7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2BA86B-5501-444E-BDC8-FD5A23EF170A}" type="datetimeFigureOut">
              <a:rPr lang="en-US" smtClean="0"/>
              <a:t>6/18/2020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206B9A-D203-634E-B7AE-F28BB32CBF7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Slide">
    <p:spTree>
      <p:nvGrpSpPr>
        <p:cNvPr id="1" name=""/>
        <p:cNvGrpSpPr/>
        <p:nvPr/>
      </p:nvGrpSpPr>
      <p:grpSpPr>
        <a:xfrm>
          <a:off x="0" y="0"/>
          <a:ext cx="0" cy="0"/>
          <a:chOff x="0" y="0"/>
          <a:chExt cx="0" cy="0"/>
        </a:xfrm>
      </p:grpSpPr>
      <p:sp>
        <p:nvSpPr>
          <p:cNvPr id="7" name="Title 1"/>
          <p:cNvSpPr>
            <a:spLocks noGrp="1"/>
          </p:cNvSpPr>
          <p:nvPr>
            <p:ph type="title"/>
          </p:nvPr>
        </p:nvSpPr>
        <p:spPr>
          <a:xfrm>
            <a:off x="504824" y="433743"/>
            <a:ext cx="8105775" cy="673099"/>
          </a:xfrm>
        </p:spPr>
        <p:txBody>
          <a:bodyPr lIns="0" anchor="ctr" anchorCtr="0">
            <a:normAutofit/>
          </a:bodyPr>
          <a:lstStyle>
            <a:lvl1pPr>
              <a:defRPr sz="2400" b="1">
                <a:solidFill>
                  <a:srgbClr val="0E723B"/>
                </a:solidFill>
                <a:latin typeface="Arial" charset="0"/>
                <a:ea typeface="Arial" charset="0"/>
                <a:cs typeface="Arial" charset="0"/>
              </a:defRPr>
            </a:lvl1pPr>
          </a:lstStyle>
          <a:p>
            <a:r>
              <a:rPr lang="en-US" dirty="0"/>
              <a:t>Click to edit Master title style</a:t>
            </a:r>
          </a:p>
        </p:txBody>
      </p:sp>
      <p:sp>
        <p:nvSpPr>
          <p:cNvPr id="8" name="Content Placeholder 2"/>
          <p:cNvSpPr>
            <a:spLocks noGrp="1"/>
          </p:cNvSpPr>
          <p:nvPr>
            <p:ph idx="1"/>
          </p:nvPr>
        </p:nvSpPr>
        <p:spPr>
          <a:xfrm>
            <a:off x="504824" y="1338171"/>
            <a:ext cx="8105775" cy="2086808"/>
          </a:xfrm>
        </p:spPr>
        <p:txBody>
          <a:bodyPr>
            <a:noAutofit/>
          </a:bodyPr>
          <a:lstStyle>
            <a:lvl1pPr marL="179388" indent="-179388">
              <a:lnSpc>
                <a:spcPts val="2060"/>
              </a:lnSpc>
              <a:buClr>
                <a:srgbClr val="0E723B"/>
              </a:buClr>
              <a:tabLst/>
              <a:defRPr sz="1800">
                <a:solidFill>
                  <a:schemeClr val="tx1"/>
                </a:solidFill>
                <a:latin typeface="Arial" charset="0"/>
                <a:ea typeface="Arial" charset="0"/>
                <a:cs typeface="Arial" charset="0"/>
              </a:defRPr>
            </a:lvl1pPr>
            <a:lvl2pPr marL="625475" indent="-168275">
              <a:lnSpc>
                <a:spcPts val="1820"/>
              </a:lnSpc>
              <a:buClr>
                <a:srgbClr val="0E723B"/>
              </a:buClr>
              <a:tabLst/>
              <a:defRPr sz="1600">
                <a:latin typeface="Arial" charset="0"/>
                <a:ea typeface="Arial" charset="0"/>
                <a:cs typeface="Arial" charset="0"/>
              </a:defRPr>
            </a:lvl2pPr>
            <a:lvl3pPr marL="1069975" indent="-155575">
              <a:lnSpc>
                <a:spcPts val="1480"/>
              </a:lnSpc>
              <a:buClr>
                <a:srgbClr val="0E723B"/>
              </a:buClr>
              <a:tabLst/>
              <a:defRPr sz="1400">
                <a:latin typeface="Arial" charset="0"/>
                <a:ea typeface="Arial" charset="0"/>
                <a:cs typeface="Arial" charset="0"/>
              </a:defRPr>
            </a:lvl3pPr>
            <a:lvl4pPr marL="1516063" indent="-144463">
              <a:lnSpc>
                <a:spcPts val="1440"/>
              </a:lnSpc>
              <a:buClr>
                <a:srgbClr val="0E723B"/>
              </a:buClr>
              <a:tabLst/>
              <a:defRPr sz="1200">
                <a:latin typeface="Arial" charset="0"/>
                <a:ea typeface="Arial" charset="0"/>
                <a:cs typeface="Arial" charset="0"/>
              </a:defRPr>
            </a:lvl4pPr>
            <a:lvl5pPr marL="1960563" indent="-131763">
              <a:lnSpc>
                <a:spcPts val="1440"/>
              </a:lnSpc>
              <a:buClr>
                <a:srgbClr val="0E723B"/>
              </a:buClr>
              <a:tabLst/>
              <a:defRPr sz="1200">
                <a:latin typeface="Arial" charset="0"/>
                <a:ea typeface="Arial" charset="0"/>
                <a:cs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ound Same Side Corner Rectangle 9"/>
          <p:cNvSpPr/>
          <p:nvPr/>
        </p:nvSpPr>
        <p:spPr>
          <a:xfrm rot="16200000">
            <a:off x="7482155" y="3481653"/>
            <a:ext cx="732193" cy="2591501"/>
          </a:xfrm>
          <a:prstGeom prst="round2SameRect">
            <a:avLst>
              <a:gd name="adj1" fmla="val 37319"/>
              <a:gd name="adj2" fmla="val 0"/>
            </a:avLst>
          </a:prstGeom>
          <a:solidFill>
            <a:srgbClr val="0E72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504824" y="4411306"/>
            <a:ext cx="8639176" cy="0"/>
          </a:xfrm>
          <a:prstGeom prst="line">
            <a:avLst/>
          </a:prstGeom>
          <a:ln w="15875">
            <a:solidFill>
              <a:srgbClr val="0E723B"/>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62252" y="4525459"/>
            <a:ext cx="1815944" cy="503889"/>
          </a:xfrm>
          <a:prstGeom prst="rect">
            <a:avLst/>
          </a:prstGeom>
        </p:spPr>
      </p:pic>
    </p:spTree>
    <p:extLst>
      <p:ext uri="{BB962C8B-B14F-4D97-AF65-F5344CB8AC3E}">
        <p14:creationId xmlns:p14="http://schemas.microsoft.com/office/powerpoint/2010/main" val="18320965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7" name="Title 1"/>
          <p:cNvSpPr>
            <a:spLocks noGrp="1"/>
          </p:cNvSpPr>
          <p:nvPr>
            <p:ph type="title"/>
          </p:nvPr>
        </p:nvSpPr>
        <p:spPr>
          <a:xfrm>
            <a:off x="504824" y="435572"/>
            <a:ext cx="8105775" cy="673099"/>
          </a:xfrm>
        </p:spPr>
        <p:txBody>
          <a:bodyPr lIns="0" anchor="ctr" anchorCtr="0">
            <a:normAutofit/>
          </a:bodyPr>
          <a:lstStyle>
            <a:lvl1pPr>
              <a:defRPr sz="2400" b="1">
                <a:solidFill>
                  <a:srgbClr val="0E723B"/>
                </a:solidFill>
                <a:latin typeface="Arial" charset="0"/>
                <a:ea typeface="Arial" charset="0"/>
                <a:cs typeface="Arial" charset="0"/>
              </a:defRPr>
            </a:lvl1pPr>
          </a:lstStyle>
          <a:p>
            <a:r>
              <a:rPr lang="en-US" dirty="0"/>
              <a:t>Click to edit Master title style</a:t>
            </a:r>
          </a:p>
        </p:txBody>
      </p:sp>
      <p:sp>
        <p:nvSpPr>
          <p:cNvPr id="10" name="Round Same Side Corner Rectangle 9"/>
          <p:cNvSpPr/>
          <p:nvPr/>
        </p:nvSpPr>
        <p:spPr>
          <a:xfrm rot="16200000">
            <a:off x="7482155" y="3481653"/>
            <a:ext cx="732193" cy="2591501"/>
          </a:xfrm>
          <a:prstGeom prst="round2SameRect">
            <a:avLst>
              <a:gd name="adj1" fmla="val 37319"/>
              <a:gd name="adj2" fmla="val 0"/>
            </a:avLst>
          </a:prstGeom>
          <a:solidFill>
            <a:srgbClr val="0E72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504824" y="4411306"/>
            <a:ext cx="8639176" cy="0"/>
          </a:xfrm>
          <a:prstGeom prst="line">
            <a:avLst/>
          </a:prstGeom>
          <a:ln w="15875">
            <a:solidFill>
              <a:srgbClr val="0E723B"/>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62252" y="4525459"/>
            <a:ext cx="1815944" cy="503889"/>
          </a:xfrm>
          <a:prstGeom prst="rect">
            <a:avLst/>
          </a:prstGeom>
        </p:spPr>
      </p:pic>
    </p:spTree>
    <p:extLst>
      <p:ext uri="{BB962C8B-B14F-4D97-AF65-F5344CB8AC3E}">
        <p14:creationId xmlns:p14="http://schemas.microsoft.com/office/powerpoint/2010/main" val="1425344814"/>
      </p:ext>
    </p:extLst>
  </p:cSld>
  <p:clrMapOvr>
    <a:masterClrMapping/>
  </p:clrMapOvr>
  <p:extLst>
    <p:ext uri="{DCECCB84-F9BA-43D5-87BE-67443E8EF086}">
      <p15:sldGuideLst xmlns:p15="http://schemas.microsoft.com/office/powerpoint/2012/main">
        <p15:guide id="1" orient="horz" pos="713" userDrawn="1">
          <p15:clr>
            <a:srgbClr val="FBAE40"/>
          </p15:clr>
        </p15:guide>
        <p15:guide id="2" pos="288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e Chart">
    <p:spTree>
      <p:nvGrpSpPr>
        <p:cNvPr id="1" name=""/>
        <p:cNvGrpSpPr/>
        <p:nvPr/>
      </p:nvGrpSpPr>
      <p:grpSpPr>
        <a:xfrm>
          <a:off x="0" y="0"/>
          <a:ext cx="0" cy="0"/>
          <a:chOff x="0" y="0"/>
          <a:chExt cx="0" cy="0"/>
        </a:xfrm>
      </p:grpSpPr>
      <p:sp>
        <p:nvSpPr>
          <p:cNvPr id="7" name="Title 1"/>
          <p:cNvSpPr>
            <a:spLocks noGrp="1"/>
          </p:cNvSpPr>
          <p:nvPr>
            <p:ph type="title"/>
          </p:nvPr>
        </p:nvSpPr>
        <p:spPr>
          <a:xfrm>
            <a:off x="504824" y="435572"/>
            <a:ext cx="8105775" cy="673099"/>
          </a:xfrm>
        </p:spPr>
        <p:txBody>
          <a:bodyPr lIns="0" anchor="ctr" anchorCtr="0">
            <a:normAutofit/>
          </a:bodyPr>
          <a:lstStyle>
            <a:lvl1pPr>
              <a:defRPr sz="2400" b="1">
                <a:solidFill>
                  <a:srgbClr val="0E723B"/>
                </a:solidFill>
                <a:latin typeface="Arial" charset="0"/>
                <a:ea typeface="Arial" charset="0"/>
                <a:cs typeface="Arial" charset="0"/>
              </a:defRPr>
            </a:lvl1pPr>
          </a:lstStyle>
          <a:p>
            <a:r>
              <a:rPr lang="en-US" dirty="0"/>
              <a:t>Click to edit Master title style</a:t>
            </a:r>
          </a:p>
        </p:txBody>
      </p:sp>
      <p:sp>
        <p:nvSpPr>
          <p:cNvPr id="8" name="Round Same Side Corner Rectangle 7"/>
          <p:cNvSpPr/>
          <p:nvPr userDrawn="1"/>
        </p:nvSpPr>
        <p:spPr>
          <a:xfrm rot="16200000">
            <a:off x="7482155" y="3481653"/>
            <a:ext cx="732193" cy="2591501"/>
          </a:xfrm>
          <a:prstGeom prst="round2SameRect">
            <a:avLst>
              <a:gd name="adj1" fmla="val 37319"/>
              <a:gd name="adj2" fmla="val 0"/>
            </a:avLst>
          </a:prstGeom>
          <a:solidFill>
            <a:srgbClr val="0E72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p:cNvCxnSpPr/>
          <p:nvPr userDrawn="1"/>
        </p:nvCxnSpPr>
        <p:spPr>
          <a:xfrm>
            <a:off x="504824" y="4411306"/>
            <a:ext cx="8639176" cy="0"/>
          </a:xfrm>
          <a:prstGeom prst="line">
            <a:avLst/>
          </a:prstGeom>
          <a:ln w="15875">
            <a:solidFill>
              <a:srgbClr val="0E723B"/>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62252" y="4525459"/>
            <a:ext cx="1815944" cy="503889"/>
          </a:xfrm>
          <a:prstGeom prst="rect">
            <a:avLst/>
          </a:prstGeom>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clusions">
    <p:spTree>
      <p:nvGrpSpPr>
        <p:cNvPr id="1" name=""/>
        <p:cNvGrpSpPr/>
        <p:nvPr/>
      </p:nvGrpSpPr>
      <p:grpSpPr>
        <a:xfrm>
          <a:off x="0" y="0"/>
          <a:ext cx="0" cy="0"/>
          <a:chOff x="0" y="0"/>
          <a:chExt cx="0" cy="0"/>
        </a:xfrm>
      </p:grpSpPr>
      <p:sp>
        <p:nvSpPr>
          <p:cNvPr id="7" name="Rounded Rectangle 6"/>
          <p:cNvSpPr/>
          <p:nvPr userDrawn="1"/>
        </p:nvSpPr>
        <p:spPr>
          <a:xfrm>
            <a:off x="524655" y="690568"/>
            <a:ext cx="8139659" cy="3509052"/>
          </a:xfrm>
          <a:prstGeom prst="roundRect">
            <a:avLst>
              <a:gd name="adj" fmla="val 5534"/>
            </a:avLst>
          </a:prstGeom>
          <a:solidFill>
            <a:srgbClr val="D7E8CC"/>
          </a:solidFill>
          <a:ln w="38100">
            <a:solidFill>
              <a:srgbClr val="0E723B"/>
            </a:solidFill>
          </a:ln>
          <a:effectLst>
            <a:outerShdw blurRad="508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userDrawn="1"/>
        </p:nvSpPr>
        <p:spPr>
          <a:xfrm>
            <a:off x="941588" y="473440"/>
            <a:ext cx="1906543" cy="427250"/>
          </a:xfrm>
          <a:prstGeom prst="roundRect">
            <a:avLst>
              <a:gd name="adj" fmla="val 39618"/>
            </a:avLst>
          </a:prstGeom>
          <a:solidFill>
            <a:srgbClr val="0E72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userDrawn="1"/>
        </p:nvSpPr>
        <p:spPr>
          <a:xfrm>
            <a:off x="941585" y="466823"/>
            <a:ext cx="1906546" cy="400110"/>
          </a:xfrm>
          <a:prstGeom prst="rect">
            <a:avLst/>
          </a:prstGeom>
          <a:noFill/>
        </p:spPr>
        <p:txBody>
          <a:bodyPr wrap="square" rtlCol="0">
            <a:spAutoFit/>
          </a:bodyPr>
          <a:lstStyle/>
          <a:p>
            <a:pPr algn="ctr"/>
            <a:r>
              <a:rPr lang="en-US" sz="2000" b="1" dirty="0">
                <a:solidFill>
                  <a:schemeClr val="bg1"/>
                </a:solidFill>
              </a:rPr>
              <a:t>Conclusions</a:t>
            </a:r>
          </a:p>
        </p:txBody>
      </p:sp>
      <p:sp>
        <p:nvSpPr>
          <p:cNvPr id="10" name="Content Placeholder 2"/>
          <p:cNvSpPr>
            <a:spLocks noGrp="1"/>
          </p:cNvSpPr>
          <p:nvPr userDrawn="1">
            <p:ph idx="1"/>
          </p:nvPr>
        </p:nvSpPr>
        <p:spPr>
          <a:xfrm>
            <a:off x="914397" y="987356"/>
            <a:ext cx="7429503" cy="2915476"/>
          </a:xfrm>
        </p:spPr>
        <p:txBody>
          <a:bodyPr>
            <a:normAutofit/>
          </a:bodyPr>
          <a:lstStyle>
            <a:lvl1pPr marL="179388" indent="-179388">
              <a:lnSpc>
                <a:spcPts val="2660"/>
              </a:lnSpc>
              <a:buClr>
                <a:srgbClr val="0E723B"/>
              </a:buClr>
              <a:tabLst/>
              <a:defRPr sz="1800">
                <a:latin typeface="Arial" charset="0"/>
                <a:ea typeface="Arial" charset="0"/>
                <a:cs typeface="Arial" charset="0"/>
              </a:defRPr>
            </a:lvl1pPr>
            <a:lvl2pPr marL="625475" indent="-168275">
              <a:lnSpc>
                <a:spcPts val="2420"/>
              </a:lnSpc>
              <a:buClr>
                <a:srgbClr val="0E723B"/>
              </a:buClr>
              <a:tabLst/>
              <a:defRPr sz="1600">
                <a:latin typeface="Arial" charset="0"/>
                <a:ea typeface="Arial" charset="0"/>
                <a:cs typeface="Arial" charset="0"/>
              </a:defRPr>
            </a:lvl2pPr>
            <a:lvl3pPr marL="1069975" indent="-155575">
              <a:lnSpc>
                <a:spcPts val="2180"/>
              </a:lnSpc>
              <a:buClr>
                <a:srgbClr val="0E723B"/>
              </a:buClr>
              <a:tabLst/>
              <a:defRPr sz="1400">
                <a:latin typeface="Arial" charset="0"/>
                <a:ea typeface="Arial" charset="0"/>
                <a:cs typeface="Arial" charset="0"/>
              </a:defRPr>
            </a:lvl3pPr>
            <a:lvl4pPr marL="1516063" indent="-144463">
              <a:lnSpc>
                <a:spcPts val="1940"/>
              </a:lnSpc>
              <a:buClr>
                <a:srgbClr val="0E723B"/>
              </a:buClr>
              <a:tabLst/>
              <a:defRPr sz="1200">
                <a:latin typeface="Arial" charset="0"/>
                <a:ea typeface="Arial" charset="0"/>
                <a:cs typeface="Arial" charset="0"/>
              </a:defRPr>
            </a:lvl4pPr>
            <a:lvl5pPr marL="1960563" indent="-131763">
              <a:lnSpc>
                <a:spcPts val="1940"/>
              </a:lnSpc>
              <a:buClr>
                <a:srgbClr val="0E723B"/>
              </a:buClr>
              <a:tabLst/>
              <a:defRPr sz="1200">
                <a:latin typeface="Arial" charset="0"/>
                <a:ea typeface="Arial" charset="0"/>
                <a:cs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ound Same Side Corner Rectangle 10"/>
          <p:cNvSpPr/>
          <p:nvPr userDrawn="1"/>
        </p:nvSpPr>
        <p:spPr>
          <a:xfrm rot="16200000">
            <a:off x="7482155" y="3481653"/>
            <a:ext cx="732193" cy="2591501"/>
          </a:xfrm>
          <a:prstGeom prst="round2SameRect">
            <a:avLst>
              <a:gd name="adj1" fmla="val 37319"/>
              <a:gd name="adj2" fmla="val 0"/>
            </a:avLst>
          </a:prstGeom>
          <a:solidFill>
            <a:srgbClr val="0E72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p:nvPr userDrawn="1"/>
        </p:nvCxnSpPr>
        <p:spPr>
          <a:xfrm>
            <a:off x="504824" y="4411306"/>
            <a:ext cx="8639176" cy="0"/>
          </a:xfrm>
          <a:prstGeom prst="line">
            <a:avLst/>
          </a:prstGeom>
          <a:ln w="15875">
            <a:solidFill>
              <a:srgbClr val="0E723B"/>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62252" y="4525459"/>
            <a:ext cx="1815944" cy="503889"/>
          </a:xfrm>
          <a:prstGeom prst="rect">
            <a:avLst/>
          </a:prstGeom>
        </p:spPr>
      </p:pic>
    </p:spTree>
    <p:extLst>
      <p:ext uri="{BB962C8B-B14F-4D97-AF65-F5344CB8AC3E}">
        <p14:creationId xmlns:p14="http://schemas.microsoft.com/office/powerpoint/2010/main" val="5902066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370013"/>
            <a:ext cx="3867150" cy="3262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0013"/>
            <a:ext cx="3867150" cy="3262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906325A-CEC2-2547-9F71-A70C6B0B14B6}" type="datetimeFigureOut">
              <a:rPr lang="en-US" smtClean="0"/>
              <a:t>6/18/2020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13B4B2-E731-E746-B8DA-AFC6D236CE27}" type="slidenum">
              <a:rPr lang="en-US" smtClean="0"/>
              <a:t>‹#›</a:t>
            </a:fld>
            <a:endParaRPr lang="en-US"/>
          </a:p>
        </p:txBody>
      </p:sp>
    </p:spTree>
    <p:extLst>
      <p:ext uri="{BB962C8B-B14F-4D97-AF65-F5344CB8AC3E}">
        <p14:creationId xmlns:p14="http://schemas.microsoft.com/office/powerpoint/2010/main" val="3755791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274638"/>
            <a:ext cx="7886700" cy="993775"/>
          </a:xfrm>
        </p:spPr>
        <p:txBody>
          <a:bodyPr/>
          <a:lstStyle/>
          <a:p>
            <a:r>
              <a:rPr lang="en-US"/>
              <a:t>Click to edit Master title style</a:t>
            </a:r>
          </a:p>
        </p:txBody>
      </p:sp>
      <p:sp>
        <p:nvSpPr>
          <p:cNvPr id="3" name="Text Placeholder 2"/>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1879600"/>
            <a:ext cx="3868737" cy="2762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1879600"/>
            <a:ext cx="3887788" cy="2762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906325A-CEC2-2547-9F71-A70C6B0B14B6}" type="datetimeFigureOut">
              <a:rPr lang="en-US" smtClean="0"/>
              <a:t>6/18/2020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13B4B2-E731-E746-B8DA-AFC6D236CE27}" type="slidenum">
              <a:rPr lang="en-US" smtClean="0"/>
              <a:t>‹#›</a:t>
            </a:fld>
            <a:endParaRPr lang="en-US"/>
          </a:p>
        </p:txBody>
      </p:sp>
    </p:spTree>
    <p:extLst>
      <p:ext uri="{BB962C8B-B14F-4D97-AF65-F5344CB8AC3E}">
        <p14:creationId xmlns:p14="http://schemas.microsoft.com/office/powerpoint/2010/main" val="9051422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906325A-CEC2-2547-9F71-A70C6B0B14B6}" type="datetimeFigureOut">
              <a:rPr lang="en-US" smtClean="0"/>
              <a:t>6/18/2020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13B4B2-E731-E746-B8DA-AFC6D236CE27}" type="slidenum">
              <a:rPr lang="en-US" smtClean="0"/>
              <a:t>‹#›</a:t>
            </a:fld>
            <a:endParaRPr lang="en-US"/>
          </a:p>
        </p:txBody>
      </p:sp>
    </p:spTree>
    <p:extLst>
      <p:ext uri="{BB962C8B-B14F-4D97-AF65-F5344CB8AC3E}">
        <p14:creationId xmlns:p14="http://schemas.microsoft.com/office/powerpoint/2010/main" val="20991744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06325A-CEC2-2547-9F71-A70C6B0B14B6}" type="datetimeFigureOut">
              <a:rPr lang="en-US" smtClean="0"/>
              <a:t>6/18/2020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13B4B2-E731-E746-B8DA-AFC6D236CE27}" type="slidenum">
              <a:rPr lang="en-US" smtClean="0"/>
              <a:t>‹#›</a:t>
            </a:fld>
            <a:endParaRPr lang="en-US"/>
          </a:p>
        </p:txBody>
      </p:sp>
    </p:spTree>
    <p:extLst>
      <p:ext uri="{BB962C8B-B14F-4D97-AF65-F5344CB8AC3E}">
        <p14:creationId xmlns:p14="http://schemas.microsoft.com/office/powerpoint/2010/main" val="1963964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342900"/>
            <a:ext cx="2949575" cy="120015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906325A-CEC2-2547-9F71-A70C6B0B14B6}" type="datetimeFigureOut">
              <a:rPr lang="en-US" smtClean="0"/>
              <a:t>6/18/2020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13B4B2-E731-E746-B8DA-AFC6D236CE27}" type="slidenum">
              <a:rPr lang="en-US" smtClean="0"/>
              <a:t>‹#›</a:t>
            </a:fld>
            <a:endParaRPr lang="en-US"/>
          </a:p>
        </p:txBody>
      </p:sp>
    </p:spTree>
    <p:extLst>
      <p:ext uri="{BB962C8B-B14F-4D97-AF65-F5344CB8AC3E}">
        <p14:creationId xmlns:p14="http://schemas.microsoft.com/office/powerpoint/2010/main" val="15255794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342900"/>
            <a:ext cx="2949575" cy="120015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741363"/>
            <a:ext cx="4629150" cy="3654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906325A-CEC2-2547-9F71-A70C6B0B14B6}" type="datetimeFigureOut">
              <a:rPr lang="en-US" smtClean="0"/>
              <a:t>6/18/2020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13B4B2-E731-E746-B8DA-AFC6D236CE27}" type="slidenum">
              <a:rPr lang="en-US" smtClean="0"/>
              <a:t>‹#›</a:t>
            </a:fld>
            <a:endParaRPr lang="en-US"/>
          </a:p>
        </p:txBody>
      </p:sp>
    </p:spTree>
    <p:extLst>
      <p:ext uri="{BB962C8B-B14F-4D97-AF65-F5344CB8AC3E}">
        <p14:creationId xmlns:p14="http://schemas.microsoft.com/office/powerpoint/2010/main" val="16061848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06325A-CEC2-2547-9F71-A70C6B0B14B6}" type="datetimeFigureOut">
              <a:rPr lang="en-US" smtClean="0"/>
              <a:t>6/18/2020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13B4B2-E731-E746-B8DA-AFC6D236CE27}" type="slidenum">
              <a:rPr lang="en-US" smtClean="0"/>
              <a:t>‹#›</a:t>
            </a:fld>
            <a:endParaRPr lang="en-US"/>
          </a:p>
        </p:txBody>
      </p:sp>
    </p:spTree>
    <p:extLst>
      <p:ext uri="{BB962C8B-B14F-4D97-AF65-F5344CB8AC3E}">
        <p14:creationId xmlns:p14="http://schemas.microsoft.com/office/powerpoint/2010/main" val="127954965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4638"/>
            <a:ext cx="1971675" cy="43576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274638"/>
            <a:ext cx="5762625" cy="4357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06325A-CEC2-2547-9F71-A70C6B0B14B6}" type="datetimeFigureOut">
              <a:rPr lang="en-US" smtClean="0"/>
              <a:t>6/18/2020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13B4B2-E731-E746-B8DA-AFC6D236CE27}" type="slidenum">
              <a:rPr lang="en-US" smtClean="0"/>
              <a:t>‹#›</a:t>
            </a:fld>
            <a:endParaRPr lang="en-US"/>
          </a:p>
        </p:txBody>
      </p:sp>
    </p:spTree>
    <p:extLst>
      <p:ext uri="{BB962C8B-B14F-4D97-AF65-F5344CB8AC3E}">
        <p14:creationId xmlns:p14="http://schemas.microsoft.com/office/powerpoint/2010/main" val="489743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2BA86B-5501-444E-BDC8-FD5A23EF170A}" type="datetimeFigureOut">
              <a:rPr lang="en-US" smtClean="0"/>
              <a:t>6/18/2020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206B9A-D203-634E-B7AE-F28BB32CBF7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42BA86B-5501-444E-BDC8-FD5A23EF170A}" type="datetimeFigureOut">
              <a:rPr lang="en-US" smtClean="0"/>
              <a:t>6/18/2020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206B9A-D203-634E-B7AE-F28BB32CBF7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42BA86B-5501-444E-BDC8-FD5A23EF170A}" type="datetimeFigureOut">
              <a:rPr lang="en-US" smtClean="0"/>
              <a:t>6/18/2020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206B9A-D203-634E-B7AE-F28BB32CBF7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42BA86B-5501-444E-BDC8-FD5A23EF170A}" type="datetimeFigureOut">
              <a:rPr lang="en-US" smtClean="0"/>
              <a:t>6/18/2020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206B9A-D203-634E-B7AE-F28BB32CBF7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2BA86B-5501-444E-BDC8-FD5A23EF170A}" type="datetimeFigureOut">
              <a:rPr lang="en-US" smtClean="0"/>
              <a:t>6/18/2020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206B9A-D203-634E-B7AE-F28BB32CBF7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42BA86B-5501-444E-BDC8-FD5A23EF170A}" type="datetimeFigureOut">
              <a:rPr lang="en-US" smtClean="0"/>
              <a:t>6/18/2020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206B9A-D203-634E-B7AE-F28BB32CBF7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42BA86B-5501-444E-BDC8-FD5A23EF170A}" type="datetimeFigureOut">
              <a:rPr lang="en-US" smtClean="0"/>
              <a:t>6/18/2020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206B9A-D203-634E-B7AE-F28BB32CBF7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1038342"/>
            <a:ext cx="7886700" cy="1689868"/>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628650" y="3485213"/>
            <a:ext cx="7886700" cy="1147509"/>
          </a:xfrm>
          <a:prstGeom prst="rect">
            <a:avLst/>
          </a:prstGeom>
        </p:spPr>
        <p:txBody>
          <a:bodyPr vert="horz" lIns="91440" tIns="45720" rIns="91440" bIns="45720" rtlCol="0">
            <a:normAutofit/>
          </a:bodyPr>
          <a:lstStyle/>
          <a:p>
            <a:endParaRPr lang="en-US" dirty="0">
              <a:effectLst/>
              <a:latin typeface="Arial" charset="0"/>
            </a:endParaRPr>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F42BA86B-5501-444E-BDC8-FD5A23EF170A}" type="datetimeFigureOut">
              <a:rPr lang="en-US" smtClean="0"/>
              <a:t>6/18/2020</a:t>
            </a:fld>
            <a:endParaRPr 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62206B9A-D203-634E-B7AE-F28BB32CBF72}" type="slidenum">
              <a:rPr lang="en-US" smtClean="0"/>
              <a:t>‹#›</a:t>
            </a:fld>
            <a:endParaRPr lang="en-US"/>
          </a:p>
        </p:txBody>
      </p:sp>
    </p:spTree>
    <p:extLst>
      <p:ext uri="{BB962C8B-B14F-4D97-AF65-F5344CB8AC3E}">
        <p14:creationId xmlns:p14="http://schemas.microsoft.com/office/powerpoint/2010/main" val="1650666229"/>
      </p:ext>
    </p:extLst>
  </p:cSld>
  <p:clrMap bg1="lt1" tx1="dk1" bg2="lt2" tx2="dk2" accent1="accent1" accent2="accent2" accent3="accent3" accent4="accent4" accent5="accent5" accent6="accent6" hlink="hlink" folHlink="folHlink"/>
  <p:sldLayoutIdLst>
    <p:sldLayoutId id="2147483662" r:id="rId1"/>
    <p:sldLayoutId id="2147483661"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685800" rtl="0" eaLnBrk="1" latinLnBrk="0" hangingPunct="1">
        <a:lnSpc>
          <a:spcPct val="90000"/>
        </a:lnSpc>
        <a:spcBef>
          <a:spcPct val="0"/>
        </a:spcBef>
        <a:buNone/>
        <a:defRPr sz="4400" b="1" kern="1200">
          <a:solidFill>
            <a:schemeClr val="bg1"/>
          </a:solidFill>
          <a:latin typeface="+mj-lt"/>
          <a:ea typeface="+mj-ea"/>
          <a:cs typeface="+mj-cs"/>
        </a:defRPr>
      </a:lvl1pPr>
    </p:titleStyle>
    <p:bodyStyle>
      <a:lvl1pPr marL="0" indent="0" algn="ctr" defTabSz="685800" rtl="0" eaLnBrk="1" latinLnBrk="0" hangingPunct="1">
        <a:lnSpc>
          <a:spcPct val="90000"/>
        </a:lnSpc>
        <a:spcBef>
          <a:spcPts val="750"/>
        </a:spcBef>
        <a:buFont typeface="Arial" panose="020B0604020202020204" pitchFamily="34" charset="0"/>
        <a:buNone/>
        <a:defRPr lang="en-US" sz="2400" kern="1200" baseline="30000" smtClean="0">
          <a:solidFill>
            <a:schemeClr val="bg1"/>
          </a:solidFill>
          <a:effectLst/>
          <a:latin typeface="+mn-lt"/>
          <a:ea typeface="+mn-ea"/>
          <a:cs typeface="+mn-cs"/>
        </a:defRPr>
      </a:lvl1pPr>
      <a:lvl2pPr marL="342900" indent="0" algn="l" defTabSz="685800" rtl="0" eaLnBrk="1" latinLnBrk="0" hangingPunct="1">
        <a:lnSpc>
          <a:spcPct val="90000"/>
        </a:lnSpc>
        <a:spcBef>
          <a:spcPts val="375"/>
        </a:spcBef>
        <a:buFont typeface="Arial" panose="020B0604020202020204" pitchFamily="34" charset="0"/>
        <a:buNone/>
        <a:defRPr sz="1800" kern="1200">
          <a:solidFill>
            <a:schemeClr val="bg1"/>
          </a:solidFill>
          <a:latin typeface="+mn-lt"/>
          <a:ea typeface="+mn-ea"/>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kern="1200">
          <a:solidFill>
            <a:schemeClr val="bg1"/>
          </a:solidFill>
          <a:latin typeface="+mn-lt"/>
          <a:ea typeface="+mn-ea"/>
          <a:cs typeface="+mn-cs"/>
        </a:defRPr>
      </a:lvl3pPr>
      <a:lvl4pPr marL="1028700" indent="0" algn="l" defTabSz="685800" rtl="0" eaLnBrk="1" latinLnBrk="0" hangingPunct="1">
        <a:lnSpc>
          <a:spcPct val="90000"/>
        </a:lnSpc>
        <a:spcBef>
          <a:spcPts val="375"/>
        </a:spcBef>
        <a:buFont typeface="Arial" panose="020B0604020202020204" pitchFamily="34" charset="0"/>
        <a:buNone/>
        <a:defRPr sz="1350" kern="1200">
          <a:solidFill>
            <a:schemeClr val="bg1"/>
          </a:solidFill>
          <a:latin typeface="+mn-lt"/>
          <a:ea typeface="+mn-ea"/>
          <a:cs typeface="+mn-cs"/>
        </a:defRPr>
      </a:lvl4pPr>
      <a:lvl5pPr marL="1371600" indent="0" algn="l" defTabSz="685800" rtl="0" eaLnBrk="1" latinLnBrk="0" hangingPunct="1">
        <a:lnSpc>
          <a:spcPct val="90000"/>
        </a:lnSpc>
        <a:spcBef>
          <a:spcPts val="375"/>
        </a:spcBef>
        <a:buFont typeface="Arial" panose="020B0604020202020204" pitchFamily="34" charset="0"/>
        <a:buNone/>
        <a:defRPr sz="1350" kern="1200">
          <a:solidFill>
            <a:schemeClr val="bg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9906325A-CEC2-2547-9F71-A70C6B0B14B6}" type="datetimeFigureOut">
              <a:rPr lang="en-US" smtClean="0"/>
              <a:t>6/18/2020</a:t>
            </a:fld>
            <a:endParaRPr lang="en-US"/>
          </a:p>
        </p:txBody>
      </p:sp>
      <p:sp>
        <p:nvSpPr>
          <p:cNvPr id="5" name="Footer Placeholder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DB13B4B2-E731-E746-B8DA-AFC6D236CE27}" type="slidenum">
              <a:rPr lang="en-US" smtClean="0"/>
              <a:t>‹#›</a:t>
            </a:fld>
            <a:endParaRPr lang="en-US"/>
          </a:p>
        </p:txBody>
      </p:sp>
    </p:spTree>
    <p:extLst>
      <p:ext uri="{BB962C8B-B14F-4D97-AF65-F5344CB8AC3E}">
        <p14:creationId xmlns:p14="http://schemas.microsoft.com/office/powerpoint/2010/main" val="73314367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7249" y="738063"/>
            <a:ext cx="7178146" cy="2720715"/>
          </a:xfrm>
        </p:spPr>
        <p:txBody>
          <a:bodyPr/>
          <a:lstStyle/>
          <a:p>
            <a:r>
              <a:rPr lang="en-GB" sz="2800" dirty="0">
                <a:latin typeface="Arial" charset="0"/>
                <a:ea typeface="Arial" charset="0"/>
                <a:cs typeface="Arial" charset="0"/>
              </a:rPr>
              <a:t>Association of circulating proteins with death or lung transplant in the </a:t>
            </a:r>
            <a:br>
              <a:rPr lang="en-GB" sz="2800" dirty="0">
                <a:latin typeface="Arial" charset="0"/>
                <a:ea typeface="Arial" charset="0"/>
                <a:cs typeface="Arial" charset="0"/>
              </a:rPr>
            </a:br>
            <a:r>
              <a:rPr lang="en-GB" sz="2800" dirty="0">
                <a:latin typeface="Arial" charset="0"/>
                <a:ea typeface="Arial" charset="0"/>
                <a:cs typeface="Arial" charset="0"/>
              </a:rPr>
              <a:t>IPF-PRO™ Registry cohort</a:t>
            </a:r>
            <a:endParaRPr lang="en-US" sz="2800" dirty="0"/>
          </a:p>
        </p:txBody>
      </p:sp>
      <p:sp>
        <p:nvSpPr>
          <p:cNvPr id="3" name="Content Placeholder 2"/>
          <p:cNvSpPr>
            <a:spLocks noGrp="1"/>
          </p:cNvSpPr>
          <p:nvPr>
            <p:ph idx="1"/>
          </p:nvPr>
        </p:nvSpPr>
        <p:spPr>
          <a:xfrm>
            <a:off x="1337204" y="3045079"/>
            <a:ext cx="7178146" cy="1147509"/>
          </a:xfrm>
        </p:spPr>
        <p:txBody>
          <a:bodyPr anchor="b">
            <a:noAutofit/>
          </a:bodyPr>
          <a:lstStyle/>
          <a:p>
            <a:pPr algn="l">
              <a:spcBef>
                <a:spcPts val="0"/>
              </a:spcBef>
            </a:pPr>
            <a:r>
              <a:rPr lang="en-US" sz="1800" baseline="-25000" dirty="0">
                <a:ea typeface="Arial" charset="0"/>
                <a:cs typeface="Arial" charset="0"/>
              </a:rPr>
              <a:t>Todd JL et al. </a:t>
            </a:r>
            <a:r>
              <a:rPr lang="en-GB" sz="1800" baseline="-25000" dirty="0">
                <a:ea typeface="Arial" charset="0"/>
                <a:cs typeface="Arial" charset="0"/>
              </a:rPr>
              <a:t>Association of circulating proteins with death or lung transplant in the </a:t>
            </a:r>
            <a:br>
              <a:rPr lang="en-GB" sz="1800" baseline="-25000" dirty="0">
                <a:ea typeface="Arial" charset="0"/>
                <a:cs typeface="Arial" charset="0"/>
              </a:rPr>
            </a:br>
            <a:r>
              <a:rPr lang="en-GB" sz="1800" baseline="-25000" dirty="0">
                <a:ea typeface="Arial" charset="0"/>
                <a:cs typeface="Arial" charset="0"/>
              </a:rPr>
              <a:t>IPF-PRO™ Registry cohort. Poster developed for the American Thoracic Society International Conference, 2020.</a:t>
            </a:r>
            <a:endParaRPr lang="en-GB" sz="1600" baseline="-25000" dirty="0">
              <a:ea typeface="Arial" charset="0"/>
              <a:cs typeface="Arial" charset="0"/>
            </a:endParaRPr>
          </a:p>
        </p:txBody>
      </p:sp>
    </p:spTree>
    <p:extLst>
      <p:ext uri="{BB962C8B-B14F-4D97-AF65-F5344CB8AC3E}">
        <p14:creationId xmlns:p14="http://schemas.microsoft.com/office/powerpoint/2010/main" val="9006902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A819E296-0DD8-4FBE-B1AC-C8E2F3649D65}"/>
              </a:ext>
            </a:extLst>
          </p:cNvPr>
          <p:cNvPicPr>
            <a:picLocks noChangeAspect="1"/>
          </p:cNvPicPr>
          <p:nvPr/>
        </p:nvPicPr>
        <p:blipFill>
          <a:blip r:embed="rId2"/>
          <a:stretch>
            <a:fillRect/>
          </a:stretch>
        </p:blipFill>
        <p:spPr>
          <a:xfrm>
            <a:off x="548225" y="1261781"/>
            <a:ext cx="5324311" cy="3119549"/>
          </a:xfrm>
          <a:prstGeom prst="rect">
            <a:avLst/>
          </a:prstGeom>
        </p:spPr>
      </p:pic>
      <p:sp>
        <p:nvSpPr>
          <p:cNvPr id="2" name="Title 1">
            <a:extLst>
              <a:ext uri="{FF2B5EF4-FFF2-40B4-BE49-F238E27FC236}">
                <a16:creationId xmlns:a16="http://schemas.microsoft.com/office/drawing/2014/main" id="{1D826358-4E8E-48F1-8280-54F1736E75A1}"/>
              </a:ext>
            </a:extLst>
          </p:cNvPr>
          <p:cNvSpPr>
            <a:spLocks noGrp="1"/>
          </p:cNvSpPr>
          <p:nvPr>
            <p:ph type="title"/>
          </p:nvPr>
        </p:nvSpPr>
        <p:spPr>
          <a:xfrm>
            <a:off x="504824" y="309737"/>
            <a:ext cx="8105775" cy="673099"/>
          </a:xfrm>
        </p:spPr>
        <p:txBody>
          <a:bodyPr>
            <a:normAutofit fontScale="90000"/>
          </a:bodyPr>
          <a:lstStyle/>
          <a:p>
            <a:r>
              <a:rPr lang="en-GB" dirty="0"/>
              <a:t>Univariable association between each protein and composite of respiratory death or lung transplant</a:t>
            </a:r>
          </a:p>
        </p:txBody>
      </p:sp>
      <p:sp>
        <p:nvSpPr>
          <p:cNvPr id="6" name="TextBox 5">
            <a:extLst>
              <a:ext uri="{FF2B5EF4-FFF2-40B4-BE49-F238E27FC236}">
                <a16:creationId xmlns:a16="http://schemas.microsoft.com/office/drawing/2014/main" id="{CD343D4E-88B2-4F3B-93A9-974932416930}"/>
              </a:ext>
            </a:extLst>
          </p:cNvPr>
          <p:cNvSpPr txBox="1"/>
          <p:nvPr/>
        </p:nvSpPr>
        <p:spPr>
          <a:xfrm>
            <a:off x="438150" y="4381330"/>
            <a:ext cx="6004595" cy="738664"/>
          </a:xfrm>
          <a:prstGeom prst="rect">
            <a:avLst/>
          </a:prstGeom>
          <a:noFill/>
        </p:spPr>
        <p:txBody>
          <a:bodyPr wrap="square" rtlCol="0">
            <a:spAutoFit/>
          </a:bodyPr>
          <a:lstStyle/>
          <a:p>
            <a:r>
              <a:rPr lang="en-GB" sz="700" dirty="0"/>
              <a:t>*Analyte failed linearity or proportional hazards assumption. For analytes that failed the linearity assumption, the hazard ratio associated with the maximum relative effect from 2-3 piece-wise linear (PWL) components used to represent this analyte is shown. For analytes that failed the proportional hazards assumption, the time-dependent hazard ratio associated with the maximum relative effect at 12, 24, or 36 months is shown. For analytes that failed both, the maximum hazard ratio associated with PWL components at 12, 24, or 36 months is shown.</a:t>
            </a:r>
          </a:p>
          <a:p>
            <a:r>
              <a:rPr lang="en-GB" sz="700" dirty="0"/>
              <a:t>Todd JL et al. Association of circulating proteins with death or lung transplant in the IPF-PRO Registry cohort. Poster developed for the American Thoracic Society International Conference, 2020.</a:t>
            </a:r>
          </a:p>
        </p:txBody>
      </p:sp>
      <p:sp>
        <p:nvSpPr>
          <p:cNvPr id="14" name="TextBox 13">
            <a:extLst>
              <a:ext uri="{FF2B5EF4-FFF2-40B4-BE49-F238E27FC236}">
                <a16:creationId xmlns:a16="http://schemas.microsoft.com/office/drawing/2014/main" id="{D64E62CA-9DD9-4EF9-8E63-E27941C9227A}"/>
              </a:ext>
            </a:extLst>
          </p:cNvPr>
          <p:cNvSpPr txBox="1"/>
          <p:nvPr/>
        </p:nvSpPr>
        <p:spPr>
          <a:xfrm>
            <a:off x="742716" y="1100999"/>
            <a:ext cx="2065020" cy="300082"/>
          </a:xfrm>
          <a:prstGeom prst="rect">
            <a:avLst/>
          </a:prstGeom>
          <a:noFill/>
        </p:spPr>
        <p:txBody>
          <a:bodyPr wrap="square" rtlCol="0">
            <a:spAutoFit/>
          </a:bodyPr>
          <a:lstStyle/>
          <a:p>
            <a:pPr algn="ctr"/>
            <a:r>
              <a:rPr lang="en-GB" dirty="0">
                <a:solidFill>
                  <a:schemeClr val="accent1"/>
                </a:solidFill>
              </a:rPr>
              <a:t>Unadjusted analyses</a:t>
            </a:r>
          </a:p>
        </p:txBody>
      </p:sp>
      <p:sp>
        <p:nvSpPr>
          <p:cNvPr id="8" name="Content Placeholder 2">
            <a:extLst>
              <a:ext uri="{FF2B5EF4-FFF2-40B4-BE49-F238E27FC236}">
                <a16:creationId xmlns:a16="http://schemas.microsoft.com/office/drawing/2014/main" id="{9E5CF647-20C5-49E9-A966-BC38F87FD4D9}"/>
              </a:ext>
            </a:extLst>
          </p:cNvPr>
          <p:cNvSpPr txBox="1">
            <a:spLocks/>
          </p:cNvSpPr>
          <p:nvPr/>
        </p:nvSpPr>
        <p:spPr>
          <a:xfrm>
            <a:off x="5868385" y="1114797"/>
            <a:ext cx="2594302" cy="2970538"/>
          </a:xfrm>
          <a:prstGeom prst="roundRect">
            <a:avLst/>
          </a:prstGeom>
        </p:spPr>
        <p:style>
          <a:lnRef idx="2">
            <a:schemeClr val="accent1"/>
          </a:lnRef>
          <a:fillRef idx="1">
            <a:schemeClr val="lt1"/>
          </a:fillRef>
          <a:effectRef idx="0">
            <a:schemeClr val="accent1"/>
          </a:effectRef>
          <a:fontRef idx="minor">
            <a:schemeClr val="dk1"/>
          </a:fontRef>
        </p:style>
        <p:txBody>
          <a:bodyPr lIns="72000" rIns="7200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None/>
            </a:pPr>
            <a:r>
              <a:rPr lang="en-GB" sz="1400" dirty="0"/>
              <a:t>In unadjusted analyses, </a:t>
            </a:r>
            <a:br>
              <a:rPr lang="en-GB" sz="1400" dirty="0"/>
            </a:br>
            <a:r>
              <a:rPr lang="en-GB" sz="1400" b="1" dirty="0"/>
              <a:t>61 proteins </a:t>
            </a:r>
            <a:r>
              <a:rPr lang="en-GB" sz="1400" dirty="0"/>
              <a:t>were significantly associated</a:t>
            </a:r>
            <a:r>
              <a:rPr lang="en-GB" sz="1400" baseline="30000" dirty="0"/>
              <a:t>†</a:t>
            </a:r>
            <a:r>
              <a:rPr lang="en-GB" sz="1400" dirty="0"/>
              <a:t> </a:t>
            </a:r>
            <a:br>
              <a:rPr lang="en-GB" sz="1400" dirty="0"/>
            </a:br>
            <a:r>
              <a:rPr lang="en-GB" sz="1400" dirty="0"/>
              <a:t>with the composite of respiratory death or lung transplant</a:t>
            </a:r>
          </a:p>
          <a:p>
            <a:pPr marL="0" indent="0" algn="ctr">
              <a:buNone/>
            </a:pPr>
            <a:endParaRPr lang="en-GB" sz="1400" dirty="0"/>
          </a:p>
          <a:p>
            <a:pPr marL="0" indent="0" algn="ctr">
              <a:buNone/>
            </a:pPr>
            <a:r>
              <a:rPr lang="en-GB" sz="1400" dirty="0"/>
              <a:t>After adjustment for clinical factors, </a:t>
            </a:r>
            <a:r>
              <a:rPr lang="en-GB" sz="1400" b="1" dirty="0"/>
              <a:t>22 proteins</a:t>
            </a:r>
            <a:r>
              <a:rPr lang="en-GB" sz="1400" dirty="0"/>
              <a:t> were significantly associated</a:t>
            </a:r>
            <a:r>
              <a:rPr lang="en-GB" sz="1400" baseline="30000" dirty="0"/>
              <a:t>†</a:t>
            </a:r>
            <a:r>
              <a:rPr lang="en-GB" sz="1400" dirty="0"/>
              <a:t> </a:t>
            </a:r>
            <a:br>
              <a:rPr lang="en-GB" sz="1400" dirty="0"/>
            </a:br>
            <a:r>
              <a:rPr lang="en-GB" sz="1400" dirty="0"/>
              <a:t>with the composite of respiratory death or lung transplant</a:t>
            </a:r>
          </a:p>
        </p:txBody>
      </p:sp>
      <p:sp>
        <p:nvSpPr>
          <p:cNvPr id="16" name="Arrow: Down 15">
            <a:extLst>
              <a:ext uri="{FF2B5EF4-FFF2-40B4-BE49-F238E27FC236}">
                <a16:creationId xmlns:a16="http://schemas.microsoft.com/office/drawing/2014/main" id="{E6F363B4-3407-418C-B739-4E2E385F833D}"/>
              </a:ext>
            </a:extLst>
          </p:cNvPr>
          <p:cNvSpPr/>
          <p:nvPr/>
        </p:nvSpPr>
        <p:spPr>
          <a:xfrm>
            <a:off x="7004246" y="2469404"/>
            <a:ext cx="322580" cy="422695"/>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9FE2AB23-D304-4930-8985-0506696C2BF3}"/>
              </a:ext>
            </a:extLst>
          </p:cNvPr>
          <p:cNvSpPr txBox="1"/>
          <p:nvPr/>
        </p:nvSpPr>
        <p:spPr>
          <a:xfrm>
            <a:off x="5954561" y="4120498"/>
            <a:ext cx="2580457" cy="215444"/>
          </a:xfrm>
          <a:prstGeom prst="rect">
            <a:avLst/>
          </a:prstGeom>
          <a:noFill/>
        </p:spPr>
        <p:txBody>
          <a:bodyPr wrap="square" rtlCol="0">
            <a:spAutoFit/>
          </a:bodyPr>
          <a:lstStyle/>
          <a:p>
            <a:r>
              <a:rPr lang="en-GB" sz="800" baseline="30000" dirty="0"/>
              <a:t>†</a:t>
            </a:r>
            <a:r>
              <a:rPr lang="en-GB" sz="800" dirty="0"/>
              <a:t>Hazard ratio &gt;2 or &lt;0.5 and adjusted p&lt;0.05.</a:t>
            </a:r>
            <a:endParaRPr lang="en-GB" dirty="0"/>
          </a:p>
        </p:txBody>
      </p:sp>
    </p:spTree>
    <p:extLst>
      <p:ext uri="{BB962C8B-B14F-4D97-AF65-F5344CB8AC3E}">
        <p14:creationId xmlns:p14="http://schemas.microsoft.com/office/powerpoint/2010/main" val="12914606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26358-4E8E-48F1-8280-54F1736E75A1}"/>
              </a:ext>
            </a:extLst>
          </p:cNvPr>
          <p:cNvSpPr>
            <a:spLocks noGrp="1"/>
          </p:cNvSpPr>
          <p:nvPr>
            <p:ph type="title"/>
          </p:nvPr>
        </p:nvSpPr>
        <p:spPr/>
        <p:txBody>
          <a:bodyPr>
            <a:normAutofit fontScale="90000"/>
          </a:bodyPr>
          <a:lstStyle/>
          <a:p>
            <a:r>
              <a:rPr lang="en-GB" dirty="0"/>
              <a:t>Multivariable analyses of predictors of respiratory death or lung transplant: model performance metrics</a:t>
            </a:r>
          </a:p>
        </p:txBody>
      </p:sp>
      <p:sp>
        <p:nvSpPr>
          <p:cNvPr id="6" name="TextBox 5">
            <a:extLst>
              <a:ext uri="{FF2B5EF4-FFF2-40B4-BE49-F238E27FC236}">
                <a16:creationId xmlns:a16="http://schemas.microsoft.com/office/drawing/2014/main" id="{CD343D4E-88B2-4F3B-93A9-974932416930}"/>
              </a:ext>
            </a:extLst>
          </p:cNvPr>
          <p:cNvSpPr txBox="1"/>
          <p:nvPr/>
        </p:nvSpPr>
        <p:spPr>
          <a:xfrm>
            <a:off x="438150" y="4426155"/>
            <a:ext cx="6267450" cy="707886"/>
          </a:xfrm>
          <a:prstGeom prst="rect">
            <a:avLst/>
          </a:prstGeom>
          <a:noFill/>
        </p:spPr>
        <p:txBody>
          <a:bodyPr wrap="square" rtlCol="0">
            <a:spAutoFit/>
          </a:bodyPr>
          <a:lstStyle/>
          <a:p>
            <a:r>
              <a:rPr lang="en-GB" sz="1000" dirty="0"/>
              <a:t>*Co</a:t>
            </a:r>
            <a:r>
              <a:rPr lang="en-US" sz="1000" dirty="0" err="1"/>
              <a:t>rrected</a:t>
            </a:r>
            <a:r>
              <a:rPr lang="en-US" sz="1000" dirty="0"/>
              <a:t> for optimism. </a:t>
            </a:r>
            <a:r>
              <a:rPr lang="en-US" sz="1000" baseline="30000" dirty="0"/>
              <a:t>†</a:t>
            </a:r>
            <a:r>
              <a:rPr lang="en-GB" sz="1000" dirty="0"/>
              <a:t>Sex, age, FVC % predicted, DLco % predicted, oxygen use at rest, oxygen use with activity (all assessed at </a:t>
            </a:r>
            <a:r>
              <a:rPr lang="en-GB" sz="1000" dirty="0" err="1"/>
              <a:t>enrollment</a:t>
            </a:r>
            <a:r>
              <a:rPr lang="en-GB" sz="1000" dirty="0"/>
              <a:t>). </a:t>
            </a:r>
          </a:p>
          <a:p>
            <a:r>
              <a:rPr lang="en-GB" sz="1000" dirty="0"/>
              <a:t>Todd JL et al. Association of circulating proteins with death or lung transplant in the IPF-PRO Registry cohort. Poster developed for the American Thoracic Society International Conference, 2020.</a:t>
            </a:r>
          </a:p>
        </p:txBody>
      </p:sp>
      <p:sp>
        <p:nvSpPr>
          <p:cNvPr id="5" name="Rectangle: Rounded Corners 4">
            <a:extLst>
              <a:ext uri="{FF2B5EF4-FFF2-40B4-BE49-F238E27FC236}">
                <a16:creationId xmlns:a16="http://schemas.microsoft.com/office/drawing/2014/main" id="{B7D22820-BF42-4622-93B8-45D583E0277B}"/>
              </a:ext>
            </a:extLst>
          </p:cNvPr>
          <p:cNvSpPr/>
          <p:nvPr/>
        </p:nvSpPr>
        <p:spPr>
          <a:xfrm>
            <a:off x="264000" y="1400175"/>
            <a:ext cx="4176000" cy="19335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algn="ctr"/>
            <a:r>
              <a:rPr lang="en-GB" sz="1800" dirty="0"/>
              <a:t>In analyses considering proteins only, </a:t>
            </a:r>
          </a:p>
          <a:p>
            <a:pPr algn="ctr"/>
            <a:r>
              <a:rPr lang="en-GB" sz="1800" dirty="0"/>
              <a:t>a set of </a:t>
            </a:r>
            <a:r>
              <a:rPr lang="en-GB" sz="1800" b="1" dirty="0"/>
              <a:t>55 proteins </a:t>
            </a:r>
            <a:r>
              <a:rPr lang="en-GB" sz="1800" dirty="0"/>
              <a:t>predicted the probability of respiratory death or </a:t>
            </a:r>
            <a:br>
              <a:rPr lang="en-GB" sz="1800" dirty="0"/>
            </a:br>
            <a:r>
              <a:rPr lang="en-GB" sz="1800" dirty="0"/>
              <a:t>lung transplant </a:t>
            </a:r>
            <a:br>
              <a:rPr lang="en-GB" sz="1800" dirty="0"/>
            </a:br>
            <a:r>
              <a:rPr lang="en-GB" sz="1800" dirty="0"/>
              <a:t>with a C-index* of 0.76</a:t>
            </a:r>
            <a:endParaRPr lang="en-GB" sz="1600" dirty="0"/>
          </a:p>
        </p:txBody>
      </p:sp>
      <p:sp>
        <p:nvSpPr>
          <p:cNvPr id="9" name="Rectangle: Rounded Corners 8">
            <a:extLst>
              <a:ext uri="{FF2B5EF4-FFF2-40B4-BE49-F238E27FC236}">
                <a16:creationId xmlns:a16="http://schemas.microsoft.com/office/drawing/2014/main" id="{C3278D24-9875-4F41-B3EC-56B6E51DFE2A}"/>
              </a:ext>
            </a:extLst>
          </p:cNvPr>
          <p:cNvSpPr/>
          <p:nvPr/>
        </p:nvSpPr>
        <p:spPr>
          <a:xfrm>
            <a:off x="4704000" y="1409700"/>
            <a:ext cx="4176000" cy="19335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1800" dirty="0"/>
              <a:t>In analyses considering proteins and clinical factors</a:t>
            </a:r>
            <a:r>
              <a:rPr lang="en-GB" sz="1800" baseline="30000" dirty="0"/>
              <a:t>†</a:t>
            </a:r>
            <a:r>
              <a:rPr lang="en-GB" sz="1800" dirty="0"/>
              <a:t>, a set of </a:t>
            </a:r>
            <a:r>
              <a:rPr lang="en-GB" sz="1800" b="1" dirty="0"/>
              <a:t>56 predictors </a:t>
            </a:r>
            <a:br>
              <a:rPr lang="en-GB" sz="1800" b="1" dirty="0"/>
            </a:br>
            <a:r>
              <a:rPr lang="en-GB" sz="1800" b="1" dirty="0"/>
              <a:t>(52 proteins, 4 clinical) </a:t>
            </a:r>
          </a:p>
          <a:p>
            <a:pPr algn="ctr"/>
            <a:r>
              <a:rPr lang="en-GB" sz="1800" dirty="0"/>
              <a:t>were selected </a:t>
            </a:r>
            <a:br>
              <a:rPr lang="en-GB" sz="1800" dirty="0"/>
            </a:br>
            <a:r>
              <a:rPr lang="en-GB" sz="1800" dirty="0"/>
              <a:t>with a C-index* of 0.77</a:t>
            </a:r>
            <a:endParaRPr lang="en-GB" sz="1600" dirty="0"/>
          </a:p>
        </p:txBody>
      </p:sp>
    </p:spTree>
    <p:extLst>
      <p:ext uri="{BB962C8B-B14F-4D97-AF65-F5344CB8AC3E}">
        <p14:creationId xmlns:p14="http://schemas.microsoft.com/office/powerpoint/2010/main" val="2152793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904EA19-DD46-4D0E-BC4C-E45E79E92F68}"/>
              </a:ext>
            </a:extLst>
          </p:cNvPr>
          <p:cNvPicPr>
            <a:picLocks noChangeAspect="1"/>
          </p:cNvPicPr>
          <p:nvPr/>
        </p:nvPicPr>
        <p:blipFill rotWithShape="1">
          <a:blip r:embed="rId2"/>
          <a:srcRect b="1778"/>
          <a:stretch/>
        </p:blipFill>
        <p:spPr>
          <a:xfrm>
            <a:off x="680646" y="1104944"/>
            <a:ext cx="4788000" cy="3273382"/>
          </a:xfrm>
          <a:prstGeom prst="rect">
            <a:avLst/>
          </a:prstGeom>
        </p:spPr>
      </p:pic>
      <p:sp>
        <p:nvSpPr>
          <p:cNvPr id="2" name="Title 1">
            <a:extLst>
              <a:ext uri="{FF2B5EF4-FFF2-40B4-BE49-F238E27FC236}">
                <a16:creationId xmlns:a16="http://schemas.microsoft.com/office/drawing/2014/main" id="{130FE204-A489-4674-922C-62E5B6181C85}"/>
              </a:ext>
            </a:extLst>
          </p:cNvPr>
          <p:cNvSpPr>
            <a:spLocks noGrp="1"/>
          </p:cNvSpPr>
          <p:nvPr>
            <p:ph type="title"/>
          </p:nvPr>
        </p:nvSpPr>
        <p:spPr>
          <a:xfrm>
            <a:off x="504824" y="368460"/>
            <a:ext cx="8309992" cy="673099"/>
          </a:xfrm>
        </p:spPr>
        <p:txBody>
          <a:bodyPr>
            <a:normAutofit fontScale="90000"/>
          </a:bodyPr>
          <a:lstStyle/>
          <a:p>
            <a:r>
              <a:rPr lang="en-GB" dirty="0">
                <a:solidFill>
                  <a:schemeClr val="accent1"/>
                </a:solidFill>
              </a:rPr>
              <a:t>Variable importance of p</a:t>
            </a:r>
            <a:r>
              <a:rPr lang="en-GB" dirty="0"/>
              <a:t>redictors of respiratory death or lung transplant: model considering proteins only</a:t>
            </a:r>
          </a:p>
        </p:txBody>
      </p:sp>
      <p:sp>
        <p:nvSpPr>
          <p:cNvPr id="4" name="Content Placeholder 2">
            <a:extLst>
              <a:ext uri="{FF2B5EF4-FFF2-40B4-BE49-F238E27FC236}">
                <a16:creationId xmlns:a16="http://schemas.microsoft.com/office/drawing/2014/main" id="{8FBB1737-4976-4160-88FB-2057440A22A1}"/>
              </a:ext>
            </a:extLst>
          </p:cNvPr>
          <p:cNvSpPr txBox="1">
            <a:spLocks/>
          </p:cNvSpPr>
          <p:nvPr/>
        </p:nvSpPr>
        <p:spPr>
          <a:xfrm>
            <a:off x="5929156" y="1512000"/>
            <a:ext cx="2621880" cy="1331784"/>
          </a:xfrm>
          <a:prstGeom prst="roundRect">
            <a:avLst/>
          </a:prstGeom>
        </p:spPr>
        <p:style>
          <a:lnRef idx="2">
            <a:schemeClr val="accent1"/>
          </a:lnRef>
          <a:fillRef idx="1">
            <a:schemeClr val="lt1"/>
          </a:fillRef>
          <a:effectRef idx="0">
            <a:schemeClr val="accent1"/>
          </a:effectRef>
          <a:fontRef idx="minor">
            <a:schemeClr val="dk1"/>
          </a:fontRef>
        </p:style>
        <p:txBody>
          <a:bodyPr lIns="72000" rIns="72000" anchor="ctr">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None/>
            </a:pPr>
            <a:r>
              <a:rPr lang="en-GB" sz="1600" dirty="0"/>
              <a:t>Many proteins in the </a:t>
            </a:r>
            <a:br>
              <a:rPr lang="en-GB" sz="1600" dirty="0"/>
            </a:br>
            <a:r>
              <a:rPr lang="en-GB" sz="1600" dirty="0"/>
              <a:t>55-protein set are related to immune activation</a:t>
            </a:r>
          </a:p>
        </p:txBody>
      </p:sp>
      <p:sp>
        <p:nvSpPr>
          <p:cNvPr id="5" name="Content Placeholder 2">
            <a:extLst>
              <a:ext uri="{FF2B5EF4-FFF2-40B4-BE49-F238E27FC236}">
                <a16:creationId xmlns:a16="http://schemas.microsoft.com/office/drawing/2014/main" id="{C9C346FD-0012-4173-8D61-AFC402D9D68B}"/>
              </a:ext>
            </a:extLst>
          </p:cNvPr>
          <p:cNvSpPr txBox="1">
            <a:spLocks/>
          </p:cNvSpPr>
          <p:nvPr/>
        </p:nvSpPr>
        <p:spPr>
          <a:xfrm>
            <a:off x="1506606" y="1090575"/>
            <a:ext cx="1987896" cy="747369"/>
          </a:xfrm>
          <a:prstGeom prst="round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lIns="72000" rIns="72000" anchor="ctr">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None/>
            </a:pPr>
            <a:endParaRPr lang="en-GB" sz="1800" dirty="0"/>
          </a:p>
        </p:txBody>
      </p:sp>
      <p:pic>
        <p:nvPicPr>
          <p:cNvPr id="6" name="Picture 5">
            <a:extLst>
              <a:ext uri="{FF2B5EF4-FFF2-40B4-BE49-F238E27FC236}">
                <a16:creationId xmlns:a16="http://schemas.microsoft.com/office/drawing/2014/main" id="{37F44170-27DB-41E2-841C-7554B094C5BA}"/>
              </a:ext>
            </a:extLst>
          </p:cNvPr>
          <p:cNvPicPr>
            <a:picLocks noChangeAspect="1"/>
          </p:cNvPicPr>
          <p:nvPr/>
        </p:nvPicPr>
        <p:blipFill>
          <a:blip r:embed="rId3"/>
          <a:stretch>
            <a:fillRect/>
          </a:stretch>
        </p:blipFill>
        <p:spPr>
          <a:xfrm>
            <a:off x="3311157" y="1228732"/>
            <a:ext cx="1608417" cy="534942"/>
          </a:xfrm>
          <a:prstGeom prst="rect">
            <a:avLst/>
          </a:prstGeom>
        </p:spPr>
      </p:pic>
      <p:sp>
        <p:nvSpPr>
          <p:cNvPr id="8" name="TextBox 7">
            <a:extLst>
              <a:ext uri="{FF2B5EF4-FFF2-40B4-BE49-F238E27FC236}">
                <a16:creationId xmlns:a16="http://schemas.microsoft.com/office/drawing/2014/main" id="{5DB3A0C7-5773-4E45-BF4D-78A701A698EC}"/>
              </a:ext>
            </a:extLst>
          </p:cNvPr>
          <p:cNvSpPr txBox="1"/>
          <p:nvPr/>
        </p:nvSpPr>
        <p:spPr>
          <a:xfrm>
            <a:off x="438150" y="4414024"/>
            <a:ext cx="6186768" cy="400110"/>
          </a:xfrm>
          <a:prstGeom prst="rect">
            <a:avLst/>
          </a:prstGeom>
          <a:noFill/>
        </p:spPr>
        <p:txBody>
          <a:bodyPr wrap="square" rtlCol="0">
            <a:spAutoFit/>
          </a:bodyPr>
          <a:lstStyle/>
          <a:p>
            <a:r>
              <a:rPr lang="en-GB" sz="1000" dirty="0"/>
              <a:t>Todd JL et al. Association of circulating proteins with death or lung transplant in the IPF-PRO Registry cohort. Poster developed for the American Thoracic Society International Conference, 2020.</a:t>
            </a:r>
          </a:p>
        </p:txBody>
      </p:sp>
    </p:spTree>
    <p:extLst>
      <p:ext uri="{BB962C8B-B14F-4D97-AF65-F5344CB8AC3E}">
        <p14:creationId xmlns:p14="http://schemas.microsoft.com/office/powerpoint/2010/main" val="28717597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76E2607B-3722-47BE-B6B1-B1E765B814B0}"/>
              </a:ext>
            </a:extLst>
          </p:cNvPr>
          <p:cNvPicPr>
            <a:picLocks noChangeAspect="1"/>
          </p:cNvPicPr>
          <p:nvPr/>
        </p:nvPicPr>
        <p:blipFill rotWithShape="1">
          <a:blip r:embed="rId2"/>
          <a:srcRect l="311" r="50398" b="2752"/>
          <a:stretch/>
        </p:blipFill>
        <p:spPr>
          <a:xfrm>
            <a:off x="621517" y="1059639"/>
            <a:ext cx="4788000" cy="3329826"/>
          </a:xfrm>
          <a:prstGeom prst="rect">
            <a:avLst/>
          </a:prstGeom>
        </p:spPr>
      </p:pic>
      <p:sp>
        <p:nvSpPr>
          <p:cNvPr id="2" name="Title 1">
            <a:extLst>
              <a:ext uri="{FF2B5EF4-FFF2-40B4-BE49-F238E27FC236}">
                <a16:creationId xmlns:a16="http://schemas.microsoft.com/office/drawing/2014/main" id="{1D826358-4E8E-48F1-8280-54F1736E75A1}"/>
              </a:ext>
            </a:extLst>
          </p:cNvPr>
          <p:cNvSpPr>
            <a:spLocks noGrp="1"/>
          </p:cNvSpPr>
          <p:nvPr>
            <p:ph type="title"/>
          </p:nvPr>
        </p:nvSpPr>
        <p:spPr>
          <a:xfrm>
            <a:off x="504824" y="376849"/>
            <a:ext cx="8385176" cy="673099"/>
          </a:xfrm>
        </p:spPr>
        <p:txBody>
          <a:bodyPr>
            <a:normAutofit fontScale="90000"/>
          </a:bodyPr>
          <a:lstStyle/>
          <a:p>
            <a:r>
              <a:rPr lang="en-GB" sz="2400" dirty="0">
                <a:solidFill>
                  <a:schemeClr val="accent1"/>
                </a:solidFill>
              </a:rPr>
              <a:t>Variable importance of p</a:t>
            </a:r>
            <a:r>
              <a:rPr lang="en-GB" sz="2400" dirty="0"/>
              <a:t>redictors of respiratory death or lung transplant: model considering proteins and clinical factors</a:t>
            </a:r>
          </a:p>
        </p:txBody>
      </p:sp>
      <p:sp>
        <p:nvSpPr>
          <p:cNvPr id="4" name="Content Placeholder 2">
            <a:extLst>
              <a:ext uri="{FF2B5EF4-FFF2-40B4-BE49-F238E27FC236}">
                <a16:creationId xmlns:a16="http://schemas.microsoft.com/office/drawing/2014/main" id="{9E5CF647-20C5-49E9-A966-BC38F87FD4D9}"/>
              </a:ext>
            </a:extLst>
          </p:cNvPr>
          <p:cNvSpPr txBox="1">
            <a:spLocks/>
          </p:cNvSpPr>
          <p:nvPr/>
        </p:nvSpPr>
        <p:spPr>
          <a:xfrm>
            <a:off x="5576047" y="1512000"/>
            <a:ext cx="3334870" cy="2139256"/>
          </a:xfrm>
          <a:prstGeom prst="roundRect">
            <a:avLst/>
          </a:prstGeom>
        </p:spPr>
        <p:style>
          <a:lnRef idx="2">
            <a:schemeClr val="accent1"/>
          </a:lnRef>
          <a:fillRef idx="1">
            <a:schemeClr val="lt1"/>
          </a:fillRef>
          <a:effectRef idx="0">
            <a:schemeClr val="accent1"/>
          </a:effectRef>
          <a:fontRef idx="minor">
            <a:schemeClr val="dk1"/>
          </a:fontRef>
        </p:style>
        <p:txBody>
          <a:bodyPr lIns="36000" rIns="36000" anchor="ctr">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spcBef>
                <a:spcPts val="1800"/>
              </a:spcBef>
              <a:buNone/>
            </a:pPr>
            <a:r>
              <a:rPr lang="en-GB" sz="1600" dirty="0"/>
              <a:t>Selected clinical factors were oxygen use at rest, oxygen use with activity, DLco % predicted, FVC % predicted</a:t>
            </a:r>
          </a:p>
          <a:p>
            <a:pPr marL="0" indent="0" algn="ctr">
              <a:spcBef>
                <a:spcPts val="1800"/>
              </a:spcBef>
              <a:buNone/>
            </a:pPr>
            <a:r>
              <a:rPr lang="en-GB" sz="1600" dirty="0"/>
              <a:t>Only oxygen use had greater importance than proteins in predicting the composite outcome</a:t>
            </a:r>
          </a:p>
        </p:txBody>
      </p:sp>
      <p:sp>
        <p:nvSpPr>
          <p:cNvPr id="6" name="Content Placeholder 2">
            <a:extLst>
              <a:ext uri="{FF2B5EF4-FFF2-40B4-BE49-F238E27FC236}">
                <a16:creationId xmlns:a16="http://schemas.microsoft.com/office/drawing/2014/main" id="{7AAC1FB5-D158-4805-80D4-FB2606F75B3D}"/>
              </a:ext>
            </a:extLst>
          </p:cNvPr>
          <p:cNvSpPr txBox="1">
            <a:spLocks/>
          </p:cNvSpPr>
          <p:nvPr/>
        </p:nvSpPr>
        <p:spPr>
          <a:xfrm>
            <a:off x="1302737" y="1137390"/>
            <a:ext cx="1987896" cy="1175504"/>
          </a:xfrm>
          <a:prstGeom prst="round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lIns="72000" rIns="72000" anchor="ctr">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None/>
            </a:pPr>
            <a:endParaRPr lang="en-GB" sz="1800" dirty="0"/>
          </a:p>
        </p:txBody>
      </p:sp>
      <p:pic>
        <p:nvPicPr>
          <p:cNvPr id="7" name="Picture 6">
            <a:extLst>
              <a:ext uri="{FF2B5EF4-FFF2-40B4-BE49-F238E27FC236}">
                <a16:creationId xmlns:a16="http://schemas.microsoft.com/office/drawing/2014/main" id="{2EF0089F-FD33-4612-8BE4-672CE0D3DB65}"/>
              </a:ext>
            </a:extLst>
          </p:cNvPr>
          <p:cNvPicPr>
            <a:picLocks noChangeAspect="1"/>
          </p:cNvPicPr>
          <p:nvPr/>
        </p:nvPicPr>
        <p:blipFill>
          <a:blip r:embed="rId3"/>
          <a:stretch>
            <a:fillRect/>
          </a:stretch>
        </p:blipFill>
        <p:spPr>
          <a:xfrm>
            <a:off x="3311159" y="1228732"/>
            <a:ext cx="1608417" cy="534942"/>
          </a:xfrm>
          <a:prstGeom prst="rect">
            <a:avLst/>
          </a:prstGeom>
        </p:spPr>
      </p:pic>
      <p:sp>
        <p:nvSpPr>
          <p:cNvPr id="8" name="TextBox 7">
            <a:extLst>
              <a:ext uri="{FF2B5EF4-FFF2-40B4-BE49-F238E27FC236}">
                <a16:creationId xmlns:a16="http://schemas.microsoft.com/office/drawing/2014/main" id="{75FEC5B6-2383-4BC5-AEEB-7A27E8C2CBCA}"/>
              </a:ext>
            </a:extLst>
          </p:cNvPr>
          <p:cNvSpPr txBox="1"/>
          <p:nvPr/>
        </p:nvSpPr>
        <p:spPr>
          <a:xfrm>
            <a:off x="438150" y="4414024"/>
            <a:ext cx="6186768" cy="400110"/>
          </a:xfrm>
          <a:prstGeom prst="rect">
            <a:avLst/>
          </a:prstGeom>
          <a:noFill/>
        </p:spPr>
        <p:txBody>
          <a:bodyPr wrap="square" rtlCol="0">
            <a:spAutoFit/>
          </a:bodyPr>
          <a:lstStyle/>
          <a:p>
            <a:r>
              <a:rPr lang="en-GB" sz="1000" dirty="0"/>
              <a:t>Todd JL et al. Association of circulating proteins with death or lung transplant in the IPF-PRO Registry cohort. Poster developed for the American Thoracic Society International Conference, 2020.</a:t>
            </a:r>
          </a:p>
        </p:txBody>
      </p:sp>
    </p:spTree>
    <p:extLst>
      <p:ext uri="{BB962C8B-B14F-4D97-AF65-F5344CB8AC3E}">
        <p14:creationId xmlns:p14="http://schemas.microsoft.com/office/powerpoint/2010/main" val="15593377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397" y="1121833"/>
            <a:ext cx="7416803" cy="2556632"/>
          </a:xfrm>
        </p:spPr>
        <p:txBody>
          <a:bodyPr rIns="36000">
            <a:noAutofit/>
          </a:bodyPr>
          <a:lstStyle/>
          <a:p>
            <a:pPr lvl="0">
              <a:lnSpc>
                <a:spcPct val="100000"/>
              </a:lnSpc>
            </a:pPr>
            <a:r>
              <a:rPr lang="en-US" dirty="0"/>
              <a:t>In a cross-sectional analysis of 300 patients with IPF, select circulating proteins strongly associated with respiratory death or lung transplant, even after considering clinical factors known to influence outcomes </a:t>
            </a:r>
          </a:p>
          <a:p>
            <a:pPr lvl="0">
              <a:lnSpc>
                <a:spcPct val="100000"/>
              </a:lnSpc>
            </a:pPr>
            <a:r>
              <a:rPr lang="en-US" dirty="0"/>
              <a:t>We report a protein signature for predicting respiratory death or lung transplant in patients with IPF that can be evaluated in a validation cohort</a:t>
            </a:r>
          </a:p>
          <a:p>
            <a:pPr lvl="0">
              <a:lnSpc>
                <a:spcPct val="100000"/>
              </a:lnSpc>
            </a:pPr>
            <a:r>
              <a:rPr lang="en-US" dirty="0"/>
              <a:t>Important considerations for validation studies will include the method of protein measurement (aptamer vs ELISA) and exposure to antifibrotic drugs</a:t>
            </a:r>
          </a:p>
        </p:txBody>
      </p:sp>
      <p:sp>
        <p:nvSpPr>
          <p:cNvPr id="3" name="TextBox 2">
            <a:extLst>
              <a:ext uri="{FF2B5EF4-FFF2-40B4-BE49-F238E27FC236}">
                <a16:creationId xmlns:a16="http://schemas.microsoft.com/office/drawing/2014/main" id="{820177A1-6E31-48E9-8C51-765E6B4B8671}"/>
              </a:ext>
            </a:extLst>
          </p:cNvPr>
          <p:cNvSpPr txBox="1"/>
          <p:nvPr/>
        </p:nvSpPr>
        <p:spPr>
          <a:xfrm>
            <a:off x="438150" y="4414024"/>
            <a:ext cx="6186768" cy="246221"/>
          </a:xfrm>
          <a:prstGeom prst="rect">
            <a:avLst/>
          </a:prstGeom>
          <a:noFill/>
        </p:spPr>
        <p:txBody>
          <a:bodyPr wrap="square" rtlCol="0">
            <a:spAutoFit/>
          </a:bodyPr>
          <a:lstStyle/>
          <a:p>
            <a:r>
              <a:rPr lang="en-GB" sz="1000" dirty="0"/>
              <a:t>ELISA, enzyme-linked immunosorbent assay.</a:t>
            </a:r>
            <a:endParaRPr lang="en-GB" sz="600" dirty="0"/>
          </a:p>
        </p:txBody>
      </p:sp>
    </p:spTree>
    <p:extLst>
      <p:ext uri="{BB962C8B-B14F-4D97-AF65-F5344CB8AC3E}">
        <p14:creationId xmlns:p14="http://schemas.microsoft.com/office/powerpoint/2010/main" val="18450897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Acknowledgements</a:t>
            </a:r>
            <a:endParaRPr lang="en-US" dirty="0"/>
          </a:p>
        </p:txBody>
      </p:sp>
      <p:sp>
        <p:nvSpPr>
          <p:cNvPr id="3" name="Content Placeholder 2"/>
          <p:cNvSpPr>
            <a:spLocks noGrp="1"/>
          </p:cNvSpPr>
          <p:nvPr>
            <p:ph idx="1"/>
          </p:nvPr>
        </p:nvSpPr>
        <p:spPr>
          <a:xfrm>
            <a:off x="504824" y="1338171"/>
            <a:ext cx="8247290" cy="2086808"/>
          </a:xfrm>
        </p:spPr>
        <p:txBody>
          <a:bodyPr/>
          <a:lstStyle/>
          <a:p>
            <a:r>
              <a:rPr lang="en-GB" sz="1400" dirty="0"/>
              <a:t>The IPF-PRO Registry is funded by Boehringer Ingelheim Pharmaceuticals, Inc (BIPI) and coordinated by the Duke Clinical Research Institute.</a:t>
            </a:r>
          </a:p>
          <a:p>
            <a:r>
              <a:rPr lang="en-US" sz="1400" dirty="0"/>
              <a:t>Editorial and formatting assistance was provided by Elizabeth Ng and Wendy Morris of FleishmanHillard </a:t>
            </a:r>
            <a:r>
              <a:rPr lang="en-US" sz="1400" dirty="0" err="1"/>
              <a:t>Fishburn</a:t>
            </a:r>
            <a:r>
              <a:rPr lang="en-US" sz="1400" dirty="0"/>
              <a:t>, which was contracted and funded by BIPI.</a:t>
            </a:r>
            <a:r>
              <a:rPr lang="en-GB" sz="1400" dirty="0"/>
              <a:t> </a:t>
            </a:r>
            <a:r>
              <a:rPr lang="en-US" sz="1400" dirty="0"/>
              <a:t>The authors meet criteria for authorship as recommended by the International Committee of Medical Journal Editors (ICMJE), received no direct compensation for the development of the poster, were fully responsible for all content and editorial decisions, were involved at all stages of development and have approved the final version. BI was given the opportunity to review the poster for medical and scientific accuracy as well as intellectual property considerations. </a:t>
            </a:r>
            <a:endParaRPr lang="en-GB" sz="1400" dirty="0"/>
          </a:p>
        </p:txBody>
      </p:sp>
    </p:spTree>
    <p:extLst>
      <p:ext uri="{BB962C8B-B14F-4D97-AF65-F5344CB8AC3E}">
        <p14:creationId xmlns:p14="http://schemas.microsoft.com/office/powerpoint/2010/main" val="3651140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750911B-AEA5-4DEA-9886-F58486924584}"/>
              </a:ext>
            </a:extLst>
          </p:cNvPr>
          <p:cNvSpPr>
            <a:spLocks noGrp="1"/>
          </p:cNvSpPr>
          <p:nvPr>
            <p:ph type="title"/>
          </p:nvPr>
        </p:nvSpPr>
        <p:spPr/>
        <p:txBody>
          <a:bodyPr/>
          <a:lstStyle/>
          <a:p>
            <a:r>
              <a:rPr lang="en-US" dirty="0"/>
              <a:t>IPF-PRO Registry enrolling centers</a:t>
            </a:r>
          </a:p>
        </p:txBody>
      </p:sp>
      <p:sp>
        <p:nvSpPr>
          <p:cNvPr id="6" name="Content Placeholder 2">
            <a:extLst>
              <a:ext uri="{FF2B5EF4-FFF2-40B4-BE49-F238E27FC236}">
                <a16:creationId xmlns:a16="http://schemas.microsoft.com/office/drawing/2014/main" id="{3BC31B7E-AA51-4955-AA0E-5C42F46B7685}"/>
              </a:ext>
            </a:extLst>
          </p:cNvPr>
          <p:cNvSpPr>
            <a:spLocks noGrp="1"/>
          </p:cNvSpPr>
          <p:nvPr>
            <p:ph idx="1"/>
          </p:nvPr>
        </p:nvSpPr>
        <p:spPr>
          <a:xfrm>
            <a:off x="504824" y="1106842"/>
            <a:ext cx="8105775" cy="2086808"/>
          </a:xfrm>
        </p:spPr>
        <p:txBody>
          <a:bodyPr/>
          <a:lstStyle/>
          <a:p>
            <a:pPr marL="0" indent="0">
              <a:lnSpc>
                <a:spcPct val="100000"/>
              </a:lnSpc>
              <a:buNone/>
            </a:pPr>
            <a:r>
              <a:rPr lang="en-GB" sz="1150" dirty="0"/>
              <a:t>Albany Medical </a:t>
            </a:r>
            <a:r>
              <a:rPr lang="en-GB" sz="1150" dirty="0" err="1"/>
              <a:t>Center</a:t>
            </a:r>
            <a:r>
              <a:rPr lang="en-GB" sz="1150" dirty="0"/>
              <a:t>, Albany, NY; Baylor College of Medicine, Houston, TX; Baylor University Medical </a:t>
            </a:r>
            <a:r>
              <a:rPr lang="en-GB" sz="1150" dirty="0" err="1"/>
              <a:t>Center</a:t>
            </a:r>
            <a:r>
              <a:rPr lang="en-GB" sz="1150" dirty="0"/>
              <a:t> at Dallas, Dallas, TX; Cleveland Clinic, Cleveland, OH; Columbia University Medical </a:t>
            </a:r>
            <a:r>
              <a:rPr lang="en-GB" sz="1150" dirty="0" err="1"/>
              <a:t>Center</a:t>
            </a:r>
            <a:r>
              <a:rPr lang="en-GB" sz="1150" dirty="0"/>
              <a:t>/New York Presbyterian Hospital, New York, NY; Duke University Medical </a:t>
            </a:r>
            <a:r>
              <a:rPr lang="en-GB" sz="1150" dirty="0" err="1"/>
              <a:t>Center</a:t>
            </a:r>
            <a:r>
              <a:rPr lang="en-GB" sz="1150" dirty="0"/>
              <a:t>, Durham, NC; Froedtert &amp; The Medical College of Wisconsin Community Physicians, Milwaukee, WI; Houston Methodist Lung </a:t>
            </a:r>
            <a:r>
              <a:rPr lang="en-GB" sz="1150" dirty="0" err="1"/>
              <a:t>Center</a:t>
            </a:r>
            <a:r>
              <a:rPr lang="en-GB" sz="1150" dirty="0"/>
              <a:t>, Houston, TX; Lahey Clinic, Burlington, MA; Loyola University Health System, Maywood, IL; Lynchburg Pulmonary Associates, Lynchburg, VA; Medical University of South Carolina, Charleston, SC; National Jewish Health, Denver, CO; NYU Medical </a:t>
            </a:r>
            <a:r>
              <a:rPr lang="en-GB" sz="1150" dirty="0" err="1"/>
              <a:t>Center</a:t>
            </a:r>
            <a:r>
              <a:rPr lang="en-GB" sz="1150" dirty="0"/>
              <a:t>, New York, NY; Piedmont Healthcare, Austell, GA; Pulmonary Associates of Stamford, Stamford, CT; </a:t>
            </a:r>
            <a:r>
              <a:rPr lang="en-GB" sz="1150" dirty="0" err="1"/>
              <a:t>PulmonIx</a:t>
            </a:r>
            <a:r>
              <a:rPr lang="en-GB" sz="1150" dirty="0"/>
              <a:t> LLC, Greensboro, NC; </a:t>
            </a:r>
            <a:r>
              <a:rPr lang="en-GB" sz="1150" dirty="0" err="1"/>
              <a:t>Renovatio</a:t>
            </a:r>
            <a:r>
              <a:rPr lang="en-GB" sz="1150" dirty="0"/>
              <a:t> Clinical, The Woodlands, TX; Salem Chest and </a:t>
            </a:r>
            <a:r>
              <a:rPr lang="en-GB" sz="1150" dirty="0" err="1"/>
              <a:t>Southeastern</a:t>
            </a:r>
            <a:r>
              <a:rPr lang="en-GB" sz="1150" dirty="0"/>
              <a:t> Clinical Research </a:t>
            </a:r>
            <a:r>
              <a:rPr lang="en-GB" sz="1150" dirty="0" err="1"/>
              <a:t>Center</a:t>
            </a:r>
            <a:r>
              <a:rPr lang="en-GB" sz="1150" dirty="0"/>
              <a:t>, Winston Salem, NC; South Miami Hospital, South Miami, FL; St. Joseph’s Hospital, Phoenix, AZ; Stanford University, Stanford, CA; Temple University, Philadelphia, PA; The Oregon Clinic, Portland, OR; Tulane University, New Orleans, LA; UNC Chapel Hill, Chapel Hill, NC; University of Alabama at Birmingham, Birmingham, AL; University of California, Davis, Sacramento, CA; University of California Los Angeles, Los Angeles, CA; University of Chicago, Chicago, IL; University of Cincinnati Medical </a:t>
            </a:r>
            <a:r>
              <a:rPr lang="en-GB" sz="1150" dirty="0" err="1"/>
              <a:t>Center</a:t>
            </a:r>
            <a:r>
              <a:rPr lang="en-GB" sz="1150" dirty="0"/>
              <a:t>, Cincinnati, OH; University of Louisville, Louisville, KY; University of Miami, Miami, FL; University of Michigan, Ann Arbor, MI; University of Minnesota, Minneapolis, MN; University of Pennsylvania, Philadelphia, PA; University of Pittsburgh, Pittsburgh, PA; University of Virginia, Charlottesville, VA; UT Southwestern Medical </a:t>
            </a:r>
            <a:r>
              <a:rPr lang="en-GB" sz="1150" dirty="0" err="1"/>
              <a:t>Center</a:t>
            </a:r>
            <a:r>
              <a:rPr lang="en-GB" sz="1150" dirty="0"/>
              <a:t>, Dallas, TX; Vanderbilt University Medical </a:t>
            </a:r>
            <a:r>
              <a:rPr lang="en-GB" sz="1150" dirty="0" err="1"/>
              <a:t>Center</a:t>
            </a:r>
            <a:r>
              <a:rPr lang="en-GB" sz="1150" dirty="0"/>
              <a:t>, Nashville, TN; Vermont Lung </a:t>
            </a:r>
            <a:r>
              <a:rPr lang="en-GB" sz="1150" dirty="0" err="1"/>
              <a:t>Center</a:t>
            </a:r>
            <a:r>
              <a:rPr lang="en-GB" sz="1150" dirty="0"/>
              <a:t>, Colchester, VT; Wake Forest University, Winston Salem, NC; Washington University, St. Louis, MO; Weill Cornell Medical College, New York, NY; Wilmington Health and PMG Research, Wilmington, NC; Yale School of Medicine, New Haven, CT.</a:t>
            </a:r>
          </a:p>
          <a:p>
            <a:pPr marL="0" indent="0">
              <a:lnSpc>
                <a:spcPct val="100000"/>
              </a:lnSpc>
              <a:buNone/>
            </a:pPr>
            <a:endParaRPr lang="en-GB" sz="1150" dirty="0"/>
          </a:p>
        </p:txBody>
      </p:sp>
    </p:spTree>
    <p:extLst>
      <p:ext uri="{BB962C8B-B14F-4D97-AF65-F5344CB8AC3E}">
        <p14:creationId xmlns:p14="http://schemas.microsoft.com/office/powerpoint/2010/main" val="1144640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lstStyle/>
          <a:p>
            <a:pPr>
              <a:spcBef>
                <a:spcPts val="1200"/>
              </a:spcBef>
            </a:pPr>
            <a:r>
              <a:rPr lang="en-US" dirty="0"/>
              <a:t>IPF is a progressive fibrosing interstitial lung disease with an unpredictable clinical course </a:t>
            </a:r>
          </a:p>
          <a:p>
            <a:pPr>
              <a:spcBef>
                <a:spcPts val="1200"/>
              </a:spcBef>
            </a:pPr>
            <a:r>
              <a:rPr lang="en-US" dirty="0"/>
              <a:t>There is an unmet need for biomarkers that predict clinically relevant outcomes in patients with IPF </a:t>
            </a:r>
          </a:p>
          <a:p>
            <a:pPr>
              <a:spcBef>
                <a:spcPts val="1200"/>
              </a:spcBef>
            </a:pPr>
            <a:r>
              <a:rPr lang="en-US" dirty="0"/>
              <a:t>Patients with IPF have a unique peripheral blood proteome,</a:t>
            </a:r>
            <a:r>
              <a:rPr lang="en-US" baseline="30000" dirty="0"/>
              <a:t>1,2</a:t>
            </a:r>
            <a:r>
              <a:rPr lang="en-US" dirty="0"/>
              <a:t> thus proteomic profiling may identify targets for development of prognostic biomarkers</a:t>
            </a:r>
            <a:endParaRPr lang="en-GB" dirty="0"/>
          </a:p>
        </p:txBody>
      </p:sp>
      <p:sp>
        <p:nvSpPr>
          <p:cNvPr id="5" name="TextBox 4">
            <a:extLst>
              <a:ext uri="{FF2B5EF4-FFF2-40B4-BE49-F238E27FC236}">
                <a16:creationId xmlns:a16="http://schemas.microsoft.com/office/drawing/2014/main" id="{5E3D425F-FEFC-4915-8F23-CD6C1322D960}"/>
              </a:ext>
            </a:extLst>
          </p:cNvPr>
          <p:cNvSpPr txBox="1"/>
          <p:nvPr/>
        </p:nvSpPr>
        <p:spPr>
          <a:xfrm>
            <a:off x="438150" y="4414024"/>
            <a:ext cx="6221730" cy="553998"/>
          </a:xfrm>
          <a:prstGeom prst="rect">
            <a:avLst/>
          </a:prstGeom>
          <a:noFill/>
        </p:spPr>
        <p:txBody>
          <a:bodyPr wrap="square" rtlCol="0">
            <a:spAutoFit/>
          </a:bodyPr>
          <a:lstStyle/>
          <a:p>
            <a:r>
              <a:rPr lang="da-DK" sz="1000" dirty="0"/>
              <a:t>1. O’Dwyer DN et al. Sci Rep 2017;7:46560; 2. Todd JL et al. </a:t>
            </a:r>
            <a:r>
              <a:rPr lang="en-GB" sz="1000" dirty="0"/>
              <a:t>Respir Res 2019;20:227</a:t>
            </a:r>
            <a:r>
              <a:rPr lang="da-DK" sz="1000" dirty="0"/>
              <a:t>.</a:t>
            </a:r>
          </a:p>
          <a:p>
            <a:r>
              <a:rPr lang="en-GB" sz="1000" dirty="0"/>
              <a:t>Todd JL et al. Association of circulating proteins with death or lung transplant in the IPF-PRO Registry cohort. Poster developed for the American Thoracic Society International Conference, 2020.</a:t>
            </a:r>
          </a:p>
        </p:txBody>
      </p:sp>
    </p:spTree>
    <p:extLst>
      <p:ext uri="{BB962C8B-B14F-4D97-AF65-F5344CB8AC3E}">
        <p14:creationId xmlns:p14="http://schemas.microsoft.com/office/powerpoint/2010/main" val="799714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Aim</a:t>
            </a:r>
          </a:p>
        </p:txBody>
      </p:sp>
      <p:sp>
        <p:nvSpPr>
          <p:cNvPr id="3" name="Content Placeholder 2"/>
          <p:cNvSpPr>
            <a:spLocks noGrp="1"/>
          </p:cNvSpPr>
          <p:nvPr>
            <p:ph idx="1"/>
          </p:nvPr>
        </p:nvSpPr>
        <p:spPr/>
        <p:txBody>
          <a:bodyPr/>
          <a:lstStyle/>
          <a:p>
            <a:r>
              <a:rPr lang="en-GB" dirty="0"/>
              <a:t>To examine the association between circulating proteins and respiratory death or lung transplant in patients with IPF </a:t>
            </a:r>
          </a:p>
        </p:txBody>
      </p:sp>
      <p:sp>
        <p:nvSpPr>
          <p:cNvPr id="5" name="TextBox 4">
            <a:extLst>
              <a:ext uri="{FF2B5EF4-FFF2-40B4-BE49-F238E27FC236}">
                <a16:creationId xmlns:a16="http://schemas.microsoft.com/office/drawing/2014/main" id="{5E3D425F-FEFC-4915-8F23-CD6C1322D960}"/>
              </a:ext>
            </a:extLst>
          </p:cNvPr>
          <p:cNvSpPr txBox="1"/>
          <p:nvPr/>
        </p:nvSpPr>
        <p:spPr>
          <a:xfrm>
            <a:off x="438150" y="4414024"/>
            <a:ext cx="6221730" cy="400110"/>
          </a:xfrm>
          <a:prstGeom prst="rect">
            <a:avLst/>
          </a:prstGeom>
          <a:noFill/>
        </p:spPr>
        <p:txBody>
          <a:bodyPr wrap="square" rtlCol="0">
            <a:spAutoFit/>
          </a:bodyPr>
          <a:lstStyle/>
          <a:p>
            <a:r>
              <a:rPr lang="en-GB" sz="1000" dirty="0"/>
              <a:t>Todd JL et al. Association of circulating proteins with death or lung transplant in the IPF-PRO Registry cohort. Poster developed for the American Thoracic Society International Conference, 2020.</a:t>
            </a:r>
          </a:p>
        </p:txBody>
      </p:sp>
    </p:spTree>
    <p:extLst>
      <p:ext uri="{BB962C8B-B14F-4D97-AF65-F5344CB8AC3E}">
        <p14:creationId xmlns:p14="http://schemas.microsoft.com/office/powerpoint/2010/main" val="1278094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Study cohort</a:t>
            </a:r>
          </a:p>
        </p:txBody>
      </p:sp>
      <p:sp>
        <p:nvSpPr>
          <p:cNvPr id="3" name="Content Placeholder 2"/>
          <p:cNvSpPr>
            <a:spLocks noGrp="1"/>
          </p:cNvSpPr>
          <p:nvPr>
            <p:ph idx="1"/>
          </p:nvPr>
        </p:nvSpPr>
        <p:spPr/>
        <p:txBody>
          <a:bodyPr/>
          <a:lstStyle/>
          <a:p>
            <a:pPr lvl="0">
              <a:spcBef>
                <a:spcPts val="1200"/>
              </a:spcBef>
            </a:pPr>
            <a:r>
              <a:rPr lang="en-US" dirty="0"/>
              <a:t>The cohort was drawn from the Idiopathic Pulmonary Fibrosis Prospective Outcomes (IPF-PRO) Registry, a m</a:t>
            </a:r>
            <a:r>
              <a:rPr lang="en-US" sz="1800" dirty="0"/>
              <a:t>ulticenter US registry that enrolled patients with IPF that was diagnosed or confirmed at the enrolling center in the past 6 months</a:t>
            </a:r>
            <a:r>
              <a:rPr lang="en-US" sz="1800" baseline="30000" dirty="0"/>
              <a:t>1</a:t>
            </a:r>
          </a:p>
          <a:p>
            <a:pPr>
              <a:spcBef>
                <a:spcPts val="1200"/>
              </a:spcBef>
            </a:pPr>
            <a:r>
              <a:rPr lang="en-GB" dirty="0"/>
              <a:t>These analyses were based on data from 300 patients enrolled between March 2016 and February 2017</a:t>
            </a:r>
          </a:p>
          <a:p>
            <a:pPr>
              <a:spcBef>
                <a:spcPts val="1200"/>
              </a:spcBef>
            </a:pPr>
            <a:r>
              <a:rPr lang="en-GB" dirty="0"/>
              <a:t>Outcomes were ascertained from </a:t>
            </a:r>
            <a:r>
              <a:rPr lang="en-US" dirty="0"/>
              <a:t>enrollment</a:t>
            </a:r>
            <a:r>
              <a:rPr lang="en-GB" dirty="0"/>
              <a:t> to June 2019</a:t>
            </a:r>
          </a:p>
          <a:p>
            <a:pPr>
              <a:spcBef>
                <a:spcPts val="1200"/>
              </a:spcBef>
            </a:pPr>
            <a:endParaRPr lang="en-GB" dirty="0"/>
          </a:p>
        </p:txBody>
      </p:sp>
      <p:sp>
        <p:nvSpPr>
          <p:cNvPr id="4" name="TextBox 3">
            <a:extLst>
              <a:ext uri="{FF2B5EF4-FFF2-40B4-BE49-F238E27FC236}">
                <a16:creationId xmlns:a16="http://schemas.microsoft.com/office/drawing/2014/main" id="{982FE98A-B59C-4C54-BB47-134011C066F5}"/>
              </a:ext>
            </a:extLst>
          </p:cNvPr>
          <p:cNvSpPr txBox="1"/>
          <p:nvPr/>
        </p:nvSpPr>
        <p:spPr>
          <a:xfrm>
            <a:off x="438150" y="4414024"/>
            <a:ext cx="6186768" cy="553998"/>
          </a:xfrm>
          <a:prstGeom prst="rect">
            <a:avLst/>
          </a:prstGeom>
          <a:noFill/>
        </p:spPr>
        <p:txBody>
          <a:bodyPr wrap="square" rtlCol="0">
            <a:spAutoFit/>
          </a:bodyPr>
          <a:lstStyle/>
          <a:p>
            <a:r>
              <a:rPr lang="en-GB" sz="1000" dirty="0"/>
              <a:t>1. O’Brien EC et al. BMJ Open Respir Res 2016;3:e000108.</a:t>
            </a:r>
          </a:p>
          <a:p>
            <a:r>
              <a:rPr lang="en-GB" sz="1000" dirty="0"/>
              <a:t>Todd JL et al. Association of circulating proteins with death or lung transplant in the IPF-PRO Registry cohort. Poster developed for the American Thoracic Society International Conference, 2020.</a:t>
            </a:r>
          </a:p>
        </p:txBody>
      </p:sp>
    </p:spTree>
    <p:extLst>
      <p:ext uri="{BB962C8B-B14F-4D97-AF65-F5344CB8AC3E}">
        <p14:creationId xmlns:p14="http://schemas.microsoft.com/office/powerpoint/2010/main" val="3519791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Proteomic assays</a:t>
            </a:r>
          </a:p>
        </p:txBody>
      </p:sp>
      <p:sp>
        <p:nvSpPr>
          <p:cNvPr id="3" name="Content Placeholder 2"/>
          <p:cNvSpPr>
            <a:spLocks noGrp="1"/>
          </p:cNvSpPr>
          <p:nvPr>
            <p:ph idx="1"/>
          </p:nvPr>
        </p:nvSpPr>
        <p:spPr/>
        <p:txBody>
          <a:bodyPr/>
          <a:lstStyle/>
          <a:p>
            <a:pPr lvl="0">
              <a:spcBef>
                <a:spcPts val="1200"/>
              </a:spcBef>
            </a:pPr>
            <a:r>
              <a:rPr lang="en-US" dirty="0"/>
              <a:t>Plasma samples taken at enrollment were assayed using an aptamer-based platform encompassing 1305 proteins </a:t>
            </a:r>
          </a:p>
          <a:p>
            <a:pPr lvl="0">
              <a:spcBef>
                <a:spcPts val="1200"/>
              </a:spcBef>
            </a:pPr>
            <a:r>
              <a:rPr lang="en-US" dirty="0"/>
              <a:t>Protein data were log</a:t>
            </a:r>
            <a:r>
              <a:rPr lang="en-US" baseline="-25000" dirty="0"/>
              <a:t>2</a:t>
            </a:r>
            <a:r>
              <a:rPr lang="en-US" dirty="0"/>
              <a:t> transformed prior to analysis</a:t>
            </a:r>
          </a:p>
          <a:p>
            <a:pPr lvl="0"/>
            <a:endParaRPr lang="en-GB" dirty="0"/>
          </a:p>
        </p:txBody>
      </p:sp>
      <p:sp>
        <p:nvSpPr>
          <p:cNvPr id="4" name="TextBox 3">
            <a:extLst>
              <a:ext uri="{FF2B5EF4-FFF2-40B4-BE49-F238E27FC236}">
                <a16:creationId xmlns:a16="http://schemas.microsoft.com/office/drawing/2014/main" id="{F82DF39F-8164-408D-8B09-013BEC6A22B9}"/>
              </a:ext>
            </a:extLst>
          </p:cNvPr>
          <p:cNvSpPr txBox="1"/>
          <p:nvPr/>
        </p:nvSpPr>
        <p:spPr>
          <a:xfrm>
            <a:off x="438150" y="4414024"/>
            <a:ext cx="6186768" cy="400110"/>
          </a:xfrm>
          <a:prstGeom prst="rect">
            <a:avLst/>
          </a:prstGeom>
          <a:noFill/>
        </p:spPr>
        <p:txBody>
          <a:bodyPr wrap="square" rtlCol="0">
            <a:spAutoFit/>
          </a:bodyPr>
          <a:lstStyle/>
          <a:p>
            <a:r>
              <a:rPr lang="en-GB" sz="1000" dirty="0"/>
              <a:t>Todd JL et al. Association of circulating proteins with death or lung transplant in the IPF-PRO Registry cohort. Poster developed for the American Thoracic Society International Conference, 2020.</a:t>
            </a:r>
          </a:p>
        </p:txBody>
      </p:sp>
    </p:spTree>
    <p:extLst>
      <p:ext uri="{BB962C8B-B14F-4D97-AF65-F5344CB8AC3E}">
        <p14:creationId xmlns:p14="http://schemas.microsoft.com/office/powerpoint/2010/main" val="3644381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Univariable analyses</a:t>
            </a:r>
          </a:p>
        </p:txBody>
      </p:sp>
      <p:sp>
        <p:nvSpPr>
          <p:cNvPr id="3" name="Content Placeholder 2"/>
          <p:cNvSpPr>
            <a:spLocks noGrp="1"/>
          </p:cNvSpPr>
          <p:nvPr>
            <p:ph idx="1"/>
          </p:nvPr>
        </p:nvSpPr>
        <p:spPr/>
        <p:txBody>
          <a:bodyPr/>
          <a:lstStyle/>
          <a:p>
            <a:pPr lvl="0">
              <a:spcBef>
                <a:spcPts val="1200"/>
              </a:spcBef>
            </a:pPr>
            <a:r>
              <a:rPr lang="en-US" dirty="0"/>
              <a:t>Determined the univariable association between each protein and the composite outcome of respiratory death or lung transplant</a:t>
            </a:r>
          </a:p>
          <a:p>
            <a:pPr lvl="0">
              <a:spcBef>
                <a:spcPts val="1200"/>
              </a:spcBef>
            </a:pPr>
            <a:r>
              <a:rPr lang="en-US" dirty="0"/>
              <a:t>Analyzed using Cox proportional hazards modelling</a:t>
            </a:r>
          </a:p>
          <a:p>
            <a:pPr lvl="1">
              <a:spcBef>
                <a:spcPts val="1200"/>
              </a:spcBef>
            </a:pPr>
            <a:r>
              <a:rPr lang="en-GB" dirty="0"/>
              <a:t>Linearity and proportional hazards assumptions associated with the unadjusted model were assessed prior to fitting each model</a:t>
            </a:r>
          </a:p>
          <a:p>
            <a:pPr lvl="1">
              <a:spcBef>
                <a:spcPts val="1200"/>
              </a:spcBef>
            </a:pPr>
            <a:r>
              <a:rPr lang="en-US" dirty="0"/>
              <a:t>Analyses were adjusted for sex, age, FVC % predicted, DLco % predicted, oxygen use at rest, oxygen use with activity (all assessed at enrollment) </a:t>
            </a:r>
          </a:p>
          <a:p>
            <a:pPr lvl="0">
              <a:spcBef>
                <a:spcPts val="1200"/>
              </a:spcBef>
            </a:pPr>
            <a:r>
              <a:rPr lang="en-US" dirty="0"/>
              <a:t>P-values were corrected for multiple comparisons using the </a:t>
            </a:r>
            <a:r>
              <a:rPr lang="en-US" dirty="0" err="1"/>
              <a:t>Benjamini</a:t>
            </a:r>
            <a:r>
              <a:rPr lang="en-US" dirty="0"/>
              <a:t>-Hochberg method to control the false discovery rate (FDR) at 5%</a:t>
            </a:r>
          </a:p>
          <a:p>
            <a:pPr lvl="1">
              <a:spcBef>
                <a:spcPts val="600"/>
              </a:spcBef>
            </a:pPr>
            <a:endParaRPr lang="en-US" dirty="0"/>
          </a:p>
        </p:txBody>
      </p:sp>
      <p:sp>
        <p:nvSpPr>
          <p:cNvPr id="4" name="TextBox 3">
            <a:extLst>
              <a:ext uri="{FF2B5EF4-FFF2-40B4-BE49-F238E27FC236}">
                <a16:creationId xmlns:a16="http://schemas.microsoft.com/office/drawing/2014/main" id="{45A8F127-CAE4-496F-A6C5-4C53304BD1DB}"/>
              </a:ext>
            </a:extLst>
          </p:cNvPr>
          <p:cNvSpPr txBox="1"/>
          <p:nvPr/>
        </p:nvSpPr>
        <p:spPr>
          <a:xfrm>
            <a:off x="438150" y="4414024"/>
            <a:ext cx="6186768" cy="400110"/>
          </a:xfrm>
          <a:prstGeom prst="rect">
            <a:avLst/>
          </a:prstGeom>
          <a:noFill/>
        </p:spPr>
        <p:txBody>
          <a:bodyPr wrap="square" rtlCol="0">
            <a:spAutoFit/>
          </a:bodyPr>
          <a:lstStyle/>
          <a:p>
            <a:r>
              <a:rPr lang="en-GB" sz="1000" dirty="0"/>
              <a:t>Todd JL et al. Association of circulating proteins with death or lung transplant in the IPF-PRO Registry cohort. Poster developed for the American Thoracic Society International Conference, 2020.</a:t>
            </a:r>
          </a:p>
        </p:txBody>
      </p:sp>
    </p:spTree>
    <p:extLst>
      <p:ext uri="{BB962C8B-B14F-4D97-AF65-F5344CB8AC3E}">
        <p14:creationId xmlns:p14="http://schemas.microsoft.com/office/powerpoint/2010/main" val="2081621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Multivariable analyses</a:t>
            </a:r>
          </a:p>
        </p:txBody>
      </p:sp>
      <p:sp>
        <p:nvSpPr>
          <p:cNvPr id="3" name="Content Placeholder 2"/>
          <p:cNvSpPr>
            <a:spLocks noGrp="1"/>
          </p:cNvSpPr>
          <p:nvPr>
            <p:ph idx="1"/>
          </p:nvPr>
        </p:nvSpPr>
        <p:spPr>
          <a:xfrm>
            <a:off x="504824" y="1338171"/>
            <a:ext cx="8276319" cy="2086808"/>
          </a:xfrm>
        </p:spPr>
        <p:txBody>
          <a:bodyPr/>
          <a:lstStyle/>
          <a:p>
            <a:pPr>
              <a:spcBef>
                <a:spcPts val="1200"/>
              </a:spcBef>
            </a:pPr>
            <a:r>
              <a:rPr lang="en-US" dirty="0"/>
              <a:t>Determined a set of candidate predictors for the composite outcome of respiratory death or lung transplant</a:t>
            </a:r>
          </a:p>
          <a:p>
            <a:pPr lvl="0">
              <a:spcBef>
                <a:spcPts val="1200"/>
              </a:spcBef>
            </a:pPr>
            <a:r>
              <a:rPr lang="en-US" dirty="0"/>
              <a:t>Analyzed using </a:t>
            </a:r>
            <a:r>
              <a:rPr lang="en-GB" dirty="0"/>
              <a:t>Cox regression modelling with the elastic net penalty</a:t>
            </a:r>
            <a:r>
              <a:rPr lang="en-US" dirty="0"/>
              <a:t>, considering</a:t>
            </a:r>
          </a:p>
          <a:p>
            <a:pPr marL="800100" lvl="1" indent="-342900">
              <a:spcBef>
                <a:spcPts val="800"/>
              </a:spcBef>
              <a:buFont typeface="+mj-lt"/>
              <a:buAutoNum type="arabicPeriod"/>
              <a:tabLst>
                <a:tab pos="1885950" algn="l"/>
              </a:tabLst>
            </a:pPr>
            <a:r>
              <a:rPr lang="en-US" sz="1800" dirty="0"/>
              <a:t>proteins only </a:t>
            </a:r>
          </a:p>
          <a:p>
            <a:pPr marL="800100" lvl="1" indent="-342900">
              <a:spcBef>
                <a:spcPts val="800"/>
              </a:spcBef>
              <a:buFont typeface="+mj-lt"/>
              <a:buAutoNum type="arabicPeriod"/>
              <a:tabLst>
                <a:tab pos="1885950" algn="l"/>
              </a:tabLst>
            </a:pPr>
            <a:r>
              <a:rPr lang="en-US" sz="1800" dirty="0"/>
              <a:t>proteins and clinical factors (sex, age, FVC % predicted, DLco % predicted, oxygen use at rest, oxygen use with activity [all assessed at enrollment])</a:t>
            </a:r>
          </a:p>
          <a:p>
            <a:pPr lvl="0">
              <a:spcBef>
                <a:spcPts val="1200"/>
              </a:spcBef>
            </a:pPr>
            <a:r>
              <a:rPr lang="en-US" dirty="0"/>
              <a:t>Model performance was assessed by Harrell’s C-index, corrected for optimism </a:t>
            </a:r>
          </a:p>
        </p:txBody>
      </p:sp>
      <p:sp>
        <p:nvSpPr>
          <p:cNvPr id="4" name="TextBox 3">
            <a:extLst>
              <a:ext uri="{FF2B5EF4-FFF2-40B4-BE49-F238E27FC236}">
                <a16:creationId xmlns:a16="http://schemas.microsoft.com/office/drawing/2014/main" id="{038056E6-EA7B-406B-8645-9D713CD9A0C8}"/>
              </a:ext>
            </a:extLst>
          </p:cNvPr>
          <p:cNvSpPr txBox="1"/>
          <p:nvPr/>
        </p:nvSpPr>
        <p:spPr>
          <a:xfrm>
            <a:off x="438150" y="4414024"/>
            <a:ext cx="6186768" cy="400110"/>
          </a:xfrm>
          <a:prstGeom prst="rect">
            <a:avLst/>
          </a:prstGeom>
          <a:noFill/>
        </p:spPr>
        <p:txBody>
          <a:bodyPr wrap="square" rtlCol="0">
            <a:spAutoFit/>
          </a:bodyPr>
          <a:lstStyle/>
          <a:p>
            <a:r>
              <a:rPr lang="en-GB" sz="1000" dirty="0"/>
              <a:t>Todd JL et al. Association of circulating proteins with death or lung transplant in the IPF-PRO Registry cohort. Poster developed for the American Thoracic Society International Conference, 2020.</a:t>
            </a:r>
          </a:p>
        </p:txBody>
      </p:sp>
    </p:spTree>
    <p:extLst>
      <p:ext uri="{BB962C8B-B14F-4D97-AF65-F5344CB8AC3E}">
        <p14:creationId xmlns:p14="http://schemas.microsoft.com/office/powerpoint/2010/main" val="646643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79D1E18-7163-4647-878C-E3C5913EEF4D}"/>
              </a:ext>
            </a:extLst>
          </p:cNvPr>
          <p:cNvSpPr>
            <a:spLocks noGrp="1"/>
          </p:cNvSpPr>
          <p:nvPr>
            <p:ph type="title"/>
          </p:nvPr>
        </p:nvSpPr>
        <p:spPr/>
        <p:txBody>
          <a:bodyPr>
            <a:normAutofit/>
          </a:bodyPr>
          <a:lstStyle/>
          <a:p>
            <a:r>
              <a:rPr lang="en-GB" sz="2400" dirty="0"/>
              <a:t>Patient characteristics at </a:t>
            </a:r>
            <a:r>
              <a:rPr lang="en-US" sz="2400" dirty="0"/>
              <a:t>enrollment</a:t>
            </a:r>
            <a:r>
              <a:rPr lang="en-GB" sz="2400" dirty="0"/>
              <a:t> (n=300) </a:t>
            </a:r>
          </a:p>
        </p:txBody>
      </p:sp>
      <p:graphicFrame>
        <p:nvGraphicFramePr>
          <p:cNvPr id="4" name="Table 3">
            <a:extLst>
              <a:ext uri="{FF2B5EF4-FFF2-40B4-BE49-F238E27FC236}">
                <a16:creationId xmlns:a16="http://schemas.microsoft.com/office/drawing/2014/main" id="{AE77B8D6-5741-420C-B8D0-5BFDE463BF20}"/>
              </a:ext>
            </a:extLst>
          </p:cNvPr>
          <p:cNvGraphicFramePr>
            <a:graphicFrameLocks noGrp="1"/>
          </p:cNvGraphicFramePr>
          <p:nvPr>
            <p:extLst>
              <p:ext uri="{D42A27DB-BD31-4B8C-83A1-F6EECF244321}">
                <p14:modId xmlns:p14="http://schemas.microsoft.com/office/powerpoint/2010/main" val="785723155"/>
              </p:ext>
            </p:extLst>
          </p:nvPr>
        </p:nvGraphicFramePr>
        <p:xfrm>
          <a:off x="504824" y="1266769"/>
          <a:ext cx="8105775" cy="3092141"/>
        </p:xfrm>
        <a:graphic>
          <a:graphicData uri="http://schemas.openxmlformats.org/drawingml/2006/table">
            <a:tbl>
              <a:tblPr>
                <a:tableStyleId>{793D81CF-94F2-401A-BA57-92F5A7B2D0C5}</a:tableStyleId>
              </a:tblPr>
              <a:tblGrid>
                <a:gridCol w="4351803">
                  <a:extLst>
                    <a:ext uri="{9D8B030D-6E8A-4147-A177-3AD203B41FA5}">
                      <a16:colId xmlns:a16="http://schemas.microsoft.com/office/drawing/2014/main" val="3484268865"/>
                    </a:ext>
                  </a:extLst>
                </a:gridCol>
                <a:gridCol w="3753972">
                  <a:extLst>
                    <a:ext uri="{9D8B030D-6E8A-4147-A177-3AD203B41FA5}">
                      <a16:colId xmlns:a16="http://schemas.microsoft.com/office/drawing/2014/main" val="125811032"/>
                    </a:ext>
                  </a:extLst>
                </a:gridCol>
              </a:tblGrid>
              <a:tr h="237857">
                <a:tc>
                  <a:txBody>
                    <a:bodyPr/>
                    <a:lstStyle/>
                    <a:p>
                      <a:pPr>
                        <a:lnSpc>
                          <a:spcPct val="115000"/>
                        </a:lnSpc>
                        <a:spcAft>
                          <a:spcPts val="0"/>
                        </a:spcAft>
                      </a:pPr>
                      <a:r>
                        <a:rPr lang="en-GB" sz="1200" b="1" kern="1200" dirty="0"/>
                        <a:t>Age (years)</a:t>
                      </a:r>
                      <a:endParaRPr lang="en-GB" sz="1200" b="1" kern="1200" dirty="0">
                        <a:solidFill>
                          <a:schemeClr val="tx1"/>
                        </a:solidFill>
                        <a:latin typeface="+mn-lt"/>
                        <a:ea typeface="+mn-ea"/>
                        <a:cs typeface="+mn-cs"/>
                      </a:endParaRPr>
                    </a:p>
                  </a:txBody>
                  <a:tcPr marL="216000" marR="6858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GB" sz="1200" kern="1200" dirty="0"/>
                        <a:t>70 (65, 75)</a:t>
                      </a:r>
                      <a:endParaRPr lang="en-GB" sz="1200" kern="1200" dirty="0">
                        <a:solidFill>
                          <a:schemeClr val="tx1"/>
                        </a:solidFill>
                        <a:latin typeface="+mn-lt"/>
                        <a:ea typeface="+mn-ea"/>
                        <a:cs typeface="+mn-cs"/>
                      </a:endParaRPr>
                    </a:p>
                  </a:txBody>
                  <a:tcPr marL="68580" marR="6858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47818443"/>
                  </a:ext>
                </a:extLst>
              </a:tr>
              <a:tr h="237857">
                <a:tc>
                  <a:txBody>
                    <a:bodyPr/>
                    <a:lstStyle/>
                    <a:p>
                      <a:pPr>
                        <a:lnSpc>
                          <a:spcPct val="115000"/>
                        </a:lnSpc>
                        <a:spcAft>
                          <a:spcPts val="0"/>
                        </a:spcAft>
                      </a:pPr>
                      <a:r>
                        <a:rPr lang="en-GB" sz="1200" b="1" kern="1200" dirty="0"/>
                        <a:t>Male</a:t>
                      </a:r>
                      <a:endParaRPr lang="en-GB" sz="1200" b="1" kern="1200" dirty="0">
                        <a:solidFill>
                          <a:schemeClr val="tx1"/>
                        </a:solidFill>
                        <a:latin typeface="+mn-lt"/>
                        <a:ea typeface="+mn-ea"/>
                        <a:cs typeface="+mn-cs"/>
                      </a:endParaRPr>
                    </a:p>
                  </a:txBody>
                  <a:tcPr marL="216000" marR="6858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GB" sz="1200" kern="1200" dirty="0"/>
                        <a:t>223 (74%)</a:t>
                      </a:r>
                      <a:endParaRPr lang="en-GB" sz="1200" kern="1200" dirty="0">
                        <a:solidFill>
                          <a:schemeClr val="tx1"/>
                        </a:solidFill>
                        <a:latin typeface="+mn-lt"/>
                        <a:ea typeface="+mn-ea"/>
                        <a:cs typeface="+mn-cs"/>
                      </a:endParaRPr>
                    </a:p>
                  </a:txBody>
                  <a:tcPr marL="68580" marR="6858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23069587"/>
                  </a:ext>
                </a:extLst>
              </a:tr>
              <a:tr h="237857">
                <a:tc>
                  <a:txBody>
                    <a:bodyPr/>
                    <a:lstStyle/>
                    <a:p>
                      <a:pPr>
                        <a:lnSpc>
                          <a:spcPct val="115000"/>
                        </a:lnSpc>
                        <a:spcAft>
                          <a:spcPts val="0"/>
                        </a:spcAft>
                      </a:pPr>
                      <a:r>
                        <a:rPr lang="en-GB" sz="1200" b="1" kern="1200" dirty="0"/>
                        <a:t>White</a:t>
                      </a:r>
                      <a:endParaRPr lang="en-GB" sz="1200" b="1" kern="1200" dirty="0">
                        <a:solidFill>
                          <a:schemeClr val="tx1"/>
                        </a:solidFill>
                        <a:latin typeface="+mn-lt"/>
                        <a:ea typeface="+mn-ea"/>
                        <a:cs typeface="+mn-cs"/>
                      </a:endParaRPr>
                    </a:p>
                  </a:txBody>
                  <a:tcPr marL="216000" marR="6858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GB" sz="1200" kern="1200" dirty="0"/>
                        <a:t>281 (94%)</a:t>
                      </a:r>
                      <a:endParaRPr lang="en-GB" sz="1200" kern="1200" dirty="0">
                        <a:solidFill>
                          <a:schemeClr val="tx1"/>
                        </a:solidFill>
                        <a:latin typeface="+mn-lt"/>
                        <a:ea typeface="+mn-ea"/>
                        <a:cs typeface="+mn-cs"/>
                      </a:endParaRPr>
                    </a:p>
                  </a:txBody>
                  <a:tcPr marL="68580" marR="6858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60365976"/>
                  </a:ext>
                </a:extLst>
              </a:tr>
              <a:tr h="237857">
                <a:tc>
                  <a:txBody>
                    <a:bodyPr/>
                    <a:lstStyle/>
                    <a:p>
                      <a:pPr>
                        <a:lnSpc>
                          <a:spcPct val="115000"/>
                        </a:lnSpc>
                        <a:spcAft>
                          <a:spcPts val="0"/>
                        </a:spcAft>
                      </a:pPr>
                      <a:r>
                        <a:rPr lang="en-GB" sz="1200" b="1" kern="1200" dirty="0"/>
                        <a:t>Smoking</a:t>
                      </a:r>
                      <a:endParaRPr lang="en-GB" sz="1200" b="1" kern="1200" dirty="0">
                        <a:solidFill>
                          <a:schemeClr val="tx1"/>
                        </a:solidFill>
                        <a:latin typeface="+mn-lt"/>
                        <a:ea typeface="+mn-ea"/>
                        <a:cs typeface="+mn-cs"/>
                      </a:endParaRPr>
                    </a:p>
                  </a:txBody>
                  <a:tcPr marL="216000" marR="6858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GB" sz="1200" kern="1200" dirty="0"/>
                        <a:t> </a:t>
                      </a:r>
                      <a:endParaRPr lang="en-GB" sz="1200" kern="1200" dirty="0">
                        <a:solidFill>
                          <a:schemeClr val="tx1"/>
                        </a:solidFill>
                        <a:latin typeface="+mn-lt"/>
                        <a:ea typeface="+mn-ea"/>
                        <a:cs typeface="+mn-cs"/>
                      </a:endParaRPr>
                    </a:p>
                  </a:txBody>
                  <a:tcPr marL="68580" marR="6858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96256961"/>
                  </a:ext>
                </a:extLst>
              </a:tr>
              <a:tr h="237857">
                <a:tc>
                  <a:txBody>
                    <a:bodyPr/>
                    <a:lstStyle/>
                    <a:p>
                      <a:pPr indent="204470">
                        <a:lnSpc>
                          <a:spcPct val="115000"/>
                        </a:lnSpc>
                        <a:spcAft>
                          <a:spcPts val="0"/>
                        </a:spcAft>
                      </a:pPr>
                      <a:r>
                        <a:rPr lang="en-GB" sz="1200" b="1" kern="1200" dirty="0"/>
                        <a:t>Past</a:t>
                      </a:r>
                      <a:endParaRPr lang="en-GB" sz="1200" b="1" kern="1200" dirty="0">
                        <a:solidFill>
                          <a:schemeClr val="tx1"/>
                        </a:solidFill>
                        <a:latin typeface="+mn-lt"/>
                        <a:ea typeface="+mn-ea"/>
                        <a:cs typeface="+mn-cs"/>
                      </a:endParaRPr>
                    </a:p>
                  </a:txBody>
                  <a:tcPr marL="216000" marR="6858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GB" sz="1200" kern="1200" dirty="0"/>
                        <a:t>202 (67%)</a:t>
                      </a:r>
                      <a:endParaRPr lang="en-GB" sz="1200" kern="1200" dirty="0">
                        <a:solidFill>
                          <a:schemeClr val="tx1"/>
                        </a:solidFill>
                        <a:latin typeface="+mn-lt"/>
                        <a:ea typeface="+mn-ea"/>
                        <a:cs typeface="+mn-cs"/>
                      </a:endParaRPr>
                    </a:p>
                  </a:txBody>
                  <a:tcPr marL="68580" marR="6858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41443805"/>
                  </a:ext>
                </a:extLst>
              </a:tr>
              <a:tr h="237857">
                <a:tc>
                  <a:txBody>
                    <a:bodyPr/>
                    <a:lstStyle/>
                    <a:p>
                      <a:pPr indent="204470">
                        <a:lnSpc>
                          <a:spcPct val="115000"/>
                        </a:lnSpc>
                        <a:spcAft>
                          <a:spcPts val="0"/>
                        </a:spcAft>
                      </a:pPr>
                      <a:r>
                        <a:rPr lang="en-GB" sz="1200" b="1" kern="1200" dirty="0"/>
                        <a:t>Never</a:t>
                      </a:r>
                      <a:endParaRPr lang="en-GB" sz="1200" b="1" kern="1200" dirty="0">
                        <a:solidFill>
                          <a:schemeClr val="tx1"/>
                        </a:solidFill>
                        <a:latin typeface="+mn-lt"/>
                        <a:ea typeface="+mn-ea"/>
                        <a:cs typeface="+mn-cs"/>
                      </a:endParaRPr>
                    </a:p>
                  </a:txBody>
                  <a:tcPr marL="216000" marR="6858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GB" sz="1200" kern="1200" dirty="0"/>
                        <a:t>96 (32%)</a:t>
                      </a:r>
                      <a:endParaRPr lang="en-GB" sz="1200" kern="1200" dirty="0">
                        <a:solidFill>
                          <a:schemeClr val="tx1"/>
                        </a:solidFill>
                        <a:latin typeface="+mn-lt"/>
                        <a:ea typeface="+mn-ea"/>
                        <a:cs typeface="+mn-cs"/>
                      </a:endParaRPr>
                    </a:p>
                  </a:txBody>
                  <a:tcPr marL="68580" marR="6858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66354459"/>
                  </a:ext>
                </a:extLst>
              </a:tr>
              <a:tr h="237857">
                <a:tc>
                  <a:txBody>
                    <a:bodyPr/>
                    <a:lstStyle/>
                    <a:p>
                      <a:pPr indent="204470">
                        <a:lnSpc>
                          <a:spcPct val="115000"/>
                        </a:lnSpc>
                        <a:spcAft>
                          <a:spcPts val="0"/>
                        </a:spcAft>
                      </a:pPr>
                      <a:r>
                        <a:rPr lang="en-GB" sz="1200" b="1" kern="1200" dirty="0"/>
                        <a:t>Current</a:t>
                      </a:r>
                      <a:endParaRPr lang="en-GB" sz="1200" b="1" kern="1200" dirty="0">
                        <a:solidFill>
                          <a:schemeClr val="tx1"/>
                        </a:solidFill>
                        <a:latin typeface="+mn-lt"/>
                        <a:ea typeface="+mn-ea"/>
                        <a:cs typeface="+mn-cs"/>
                      </a:endParaRPr>
                    </a:p>
                  </a:txBody>
                  <a:tcPr marL="216000" marR="6858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GB" sz="1200" kern="1200" dirty="0"/>
                        <a:t>2 (1%)</a:t>
                      </a:r>
                      <a:endParaRPr lang="en-GB" sz="1200" kern="1200" dirty="0">
                        <a:solidFill>
                          <a:schemeClr val="tx1"/>
                        </a:solidFill>
                        <a:latin typeface="+mn-lt"/>
                        <a:ea typeface="+mn-ea"/>
                        <a:cs typeface="+mn-cs"/>
                      </a:endParaRPr>
                    </a:p>
                  </a:txBody>
                  <a:tcPr marL="68580" marR="6858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4036249"/>
                  </a:ext>
                </a:extLst>
              </a:tr>
              <a:tr h="237857">
                <a:tc>
                  <a:txBody>
                    <a:bodyPr/>
                    <a:lstStyle/>
                    <a:p>
                      <a:pPr marL="0" indent="0">
                        <a:lnSpc>
                          <a:spcPct val="115000"/>
                        </a:lnSpc>
                        <a:spcAft>
                          <a:spcPts val="0"/>
                        </a:spcAft>
                      </a:pPr>
                      <a:r>
                        <a:rPr lang="en-GB" sz="1200" b="1" kern="1200" dirty="0">
                          <a:solidFill>
                            <a:schemeClr val="dk1"/>
                          </a:solidFill>
                          <a:latin typeface="+mn-lt"/>
                          <a:ea typeface="+mn-ea"/>
                          <a:cs typeface="+mn-cs"/>
                        </a:rPr>
                        <a:t>FVC % predicted</a:t>
                      </a:r>
                    </a:p>
                  </a:txBody>
                  <a:tcPr marL="216000" marR="6858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GB" sz="1200" kern="1200" dirty="0">
                          <a:solidFill>
                            <a:schemeClr val="dk1"/>
                          </a:solidFill>
                          <a:latin typeface="+mn-lt"/>
                          <a:ea typeface="+mn-ea"/>
                          <a:cs typeface="+mn-cs"/>
                        </a:rPr>
                        <a:t>69.7 (61.0, 80.2)</a:t>
                      </a:r>
                    </a:p>
                  </a:txBody>
                  <a:tcPr marL="68580" marR="6858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39259496"/>
                  </a:ext>
                </a:extLst>
              </a:tr>
              <a:tr h="237857">
                <a:tc>
                  <a:txBody>
                    <a:bodyPr/>
                    <a:lstStyle/>
                    <a:p>
                      <a:pPr>
                        <a:lnSpc>
                          <a:spcPct val="115000"/>
                        </a:lnSpc>
                        <a:spcAft>
                          <a:spcPts val="0"/>
                        </a:spcAft>
                      </a:pPr>
                      <a:r>
                        <a:rPr lang="en-GB" sz="1200" b="1" kern="1200" dirty="0">
                          <a:solidFill>
                            <a:schemeClr val="dk1"/>
                          </a:solidFill>
                          <a:latin typeface="+mn-lt"/>
                          <a:ea typeface="+mn-ea"/>
                          <a:cs typeface="+mn-cs"/>
                        </a:rPr>
                        <a:t>DLco % predicted</a:t>
                      </a:r>
                    </a:p>
                  </a:txBody>
                  <a:tcPr marL="216000" marR="6858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GB" sz="1200" kern="1200" dirty="0">
                          <a:solidFill>
                            <a:schemeClr val="dk1"/>
                          </a:solidFill>
                          <a:latin typeface="+mn-lt"/>
                          <a:ea typeface="+mn-ea"/>
                          <a:cs typeface="+mn-cs"/>
                        </a:rPr>
                        <a:t>40.5 (31.1, 49.3)</a:t>
                      </a:r>
                    </a:p>
                  </a:txBody>
                  <a:tcPr marL="68580" marR="6858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43289435"/>
                  </a:ext>
                </a:extLst>
              </a:tr>
              <a:tr h="237857">
                <a:tc>
                  <a:txBody>
                    <a:bodyPr/>
                    <a:lstStyle/>
                    <a:p>
                      <a:pPr>
                        <a:lnSpc>
                          <a:spcPct val="115000"/>
                        </a:lnSpc>
                        <a:spcAft>
                          <a:spcPts val="0"/>
                        </a:spcAft>
                      </a:pPr>
                      <a:r>
                        <a:rPr lang="en-GB" sz="1200" b="1" kern="1200" dirty="0">
                          <a:solidFill>
                            <a:schemeClr val="dk1"/>
                          </a:solidFill>
                          <a:latin typeface="+mn-lt"/>
                          <a:ea typeface="+mn-ea"/>
                          <a:cs typeface="+mn-cs"/>
                        </a:rPr>
                        <a:t>Antifibrotic drug use</a:t>
                      </a:r>
                    </a:p>
                  </a:txBody>
                  <a:tcPr marL="216000" marR="6858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GB" sz="1200" kern="1200" dirty="0">
                          <a:solidFill>
                            <a:schemeClr val="dk1"/>
                          </a:solidFill>
                          <a:latin typeface="+mn-lt"/>
                          <a:ea typeface="+mn-ea"/>
                          <a:cs typeface="+mn-cs"/>
                        </a:rPr>
                        <a:t> </a:t>
                      </a:r>
                    </a:p>
                  </a:txBody>
                  <a:tcPr marL="68580" marR="6858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01663782"/>
                  </a:ext>
                </a:extLst>
              </a:tr>
              <a:tr h="237857">
                <a:tc>
                  <a:txBody>
                    <a:bodyPr/>
                    <a:lstStyle/>
                    <a:p>
                      <a:pPr indent="204470">
                        <a:lnSpc>
                          <a:spcPct val="115000"/>
                        </a:lnSpc>
                        <a:spcAft>
                          <a:spcPts val="0"/>
                        </a:spcAft>
                      </a:pPr>
                      <a:r>
                        <a:rPr lang="en-GB" sz="1200" b="1" kern="1200" dirty="0">
                          <a:solidFill>
                            <a:schemeClr val="dk1"/>
                          </a:solidFill>
                          <a:latin typeface="+mn-lt"/>
                          <a:ea typeface="+mn-ea"/>
                          <a:cs typeface="+mn-cs"/>
                        </a:rPr>
                        <a:t>Pirfenidone</a:t>
                      </a:r>
                    </a:p>
                  </a:txBody>
                  <a:tcPr marL="216000" marR="6858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GB" sz="1200" kern="1200" dirty="0">
                          <a:solidFill>
                            <a:schemeClr val="dk1"/>
                          </a:solidFill>
                          <a:latin typeface="+mn-lt"/>
                          <a:ea typeface="+mn-ea"/>
                          <a:cs typeface="+mn-cs"/>
                        </a:rPr>
                        <a:t>106 (35%)</a:t>
                      </a:r>
                    </a:p>
                  </a:txBody>
                  <a:tcPr marL="68580" marR="6858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69409180"/>
                  </a:ext>
                </a:extLst>
              </a:tr>
              <a:tr h="237857">
                <a:tc>
                  <a:txBody>
                    <a:bodyPr/>
                    <a:lstStyle/>
                    <a:p>
                      <a:pPr indent="204470">
                        <a:lnSpc>
                          <a:spcPct val="115000"/>
                        </a:lnSpc>
                        <a:spcAft>
                          <a:spcPts val="0"/>
                        </a:spcAft>
                      </a:pPr>
                      <a:r>
                        <a:rPr lang="en-GB" sz="1200" b="1" kern="1200" dirty="0">
                          <a:solidFill>
                            <a:schemeClr val="dk1"/>
                          </a:solidFill>
                          <a:latin typeface="+mn-lt"/>
                          <a:ea typeface="+mn-ea"/>
                          <a:cs typeface="+mn-cs"/>
                        </a:rPr>
                        <a:t>Nintedanib</a:t>
                      </a:r>
                    </a:p>
                  </a:txBody>
                  <a:tcPr marL="216000" marR="6858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GB" sz="1200" kern="1200" dirty="0">
                          <a:solidFill>
                            <a:schemeClr val="dk1"/>
                          </a:solidFill>
                          <a:latin typeface="+mn-lt"/>
                          <a:ea typeface="+mn-ea"/>
                          <a:cs typeface="+mn-cs"/>
                        </a:rPr>
                        <a:t>56 (19%)</a:t>
                      </a:r>
                    </a:p>
                  </a:txBody>
                  <a:tcPr marL="68580" marR="6858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19076652"/>
                  </a:ext>
                </a:extLst>
              </a:tr>
              <a:tr h="237857">
                <a:tc>
                  <a:txBody>
                    <a:bodyPr/>
                    <a:lstStyle/>
                    <a:p>
                      <a:pPr indent="204470">
                        <a:lnSpc>
                          <a:spcPct val="115000"/>
                        </a:lnSpc>
                        <a:spcAft>
                          <a:spcPts val="0"/>
                        </a:spcAft>
                      </a:pPr>
                      <a:r>
                        <a:rPr lang="en-GB" sz="1200" b="1" kern="1200" dirty="0">
                          <a:solidFill>
                            <a:schemeClr val="dk1"/>
                          </a:solidFill>
                          <a:latin typeface="+mn-lt"/>
                          <a:ea typeface="+mn-ea"/>
                          <a:cs typeface="+mn-cs"/>
                        </a:rPr>
                        <a:t>Neither</a:t>
                      </a:r>
                    </a:p>
                  </a:txBody>
                  <a:tcPr marL="216000" marR="6858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GB" sz="1200" kern="1200" dirty="0">
                          <a:solidFill>
                            <a:schemeClr val="dk1"/>
                          </a:solidFill>
                          <a:latin typeface="+mn-lt"/>
                          <a:ea typeface="+mn-ea"/>
                          <a:cs typeface="+mn-cs"/>
                        </a:rPr>
                        <a:t>138 (46%)</a:t>
                      </a:r>
                    </a:p>
                  </a:txBody>
                  <a:tcPr marL="68580" marR="6858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01635826"/>
                  </a:ext>
                </a:extLst>
              </a:tr>
            </a:tbl>
          </a:graphicData>
        </a:graphic>
      </p:graphicFrame>
      <p:sp>
        <p:nvSpPr>
          <p:cNvPr id="7" name="TextBox 6">
            <a:extLst>
              <a:ext uri="{FF2B5EF4-FFF2-40B4-BE49-F238E27FC236}">
                <a16:creationId xmlns:a16="http://schemas.microsoft.com/office/drawing/2014/main" id="{F75B97CA-EF3D-4456-B8DF-C78DBDA31330}"/>
              </a:ext>
            </a:extLst>
          </p:cNvPr>
          <p:cNvSpPr txBox="1"/>
          <p:nvPr/>
        </p:nvSpPr>
        <p:spPr>
          <a:xfrm>
            <a:off x="438149" y="4414024"/>
            <a:ext cx="6124015" cy="553998"/>
          </a:xfrm>
          <a:prstGeom prst="rect">
            <a:avLst/>
          </a:prstGeom>
          <a:noFill/>
        </p:spPr>
        <p:txBody>
          <a:bodyPr wrap="square" rtlCol="0">
            <a:spAutoFit/>
          </a:bodyPr>
          <a:lstStyle/>
          <a:p>
            <a:r>
              <a:rPr lang="en-GB" sz="1000" dirty="0"/>
              <a:t>Values are median (Q1, Q3) or n (%).</a:t>
            </a:r>
          </a:p>
          <a:p>
            <a:r>
              <a:rPr lang="en-US" sz="1000" dirty="0">
                <a:ea typeface="Arial" charset="0"/>
                <a:cs typeface="Arial" charset="0"/>
              </a:rPr>
              <a:t>Todd JL et al. </a:t>
            </a:r>
            <a:r>
              <a:rPr lang="en-GB" sz="1000" dirty="0">
                <a:ea typeface="Arial" charset="0"/>
                <a:cs typeface="Arial" charset="0"/>
              </a:rPr>
              <a:t>Association of circulating proteins with death or lung transplant in the IPF-PRO Registry cohort. Poster developed for the American Thoracic Society International Conference, 2020.</a:t>
            </a:r>
          </a:p>
        </p:txBody>
      </p:sp>
    </p:spTree>
    <p:extLst>
      <p:ext uri="{BB962C8B-B14F-4D97-AF65-F5344CB8AC3E}">
        <p14:creationId xmlns:p14="http://schemas.microsoft.com/office/powerpoint/2010/main" val="27283068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F28EE-4CA7-4425-BBF6-A48CB833DE68}"/>
              </a:ext>
            </a:extLst>
          </p:cNvPr>
          <p:cNvSpPr>
            <a:spLocks noGrp="1"/>
          </p:cNvSpPr>
          <p:nvPr>
            <p:ph type="title"/>
          </p:nvPr>
        </p:nvSpPr>
        <p:spPr/>
        <p:txBody>
          <a:bodyPr/>
          <a:lstStyle/>
          <a:p>
            <a:r>
              <a:rPr lang="en-GB" dirty="0"/>
              <a:t>Respiratory death or lung transplant </a:t>
            </a:r>
          </a:p>
        </p:txBody>
      </p:sp>
      <p:sp>
        <p:nvSpPr>
          <p:cNvPr id="7" name="Rectangle 2">
            <a:extLst>
              <a:ext uri="{FF2B5EF4-FFF2-40B4-BE49-F238E27FC236}">
                <a16:creationId xmlns:a16="http://schemas.microsoft.com/office/drawing/2014/main" id="{962169B9-2586-46B0-83F7-97DFF29E617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3" name="Picture 2">
            <a:extLst>
              <a:ext uri="{FF2B5EF4-FFF2-40B4-BE49-F238E27FC236}">
                <a16:creationId xmlns:a16="http://schemas.microsoft.com/office/drawing/2014/main" id="{61C0BB78-57FE-493B-81A2-AC545B8F4A7D}"/>
              </a:ext>
            </a:extLst>
          </p:cNvPr>
          <p:cNvPicPr>
            <a:picLocks noChangeAspect="1"/>
          </p:cNvPicPr>
          <p:nvPr/>
        </p:nvPicPr>
        <p:blipFill>
          <a:blip r:embed="rId2"/>
          <a:stretch>
            <a:fillRect/>
          </a:stretch>
        </p:blipFill>
        <p:spPr>
          <a:xfrm>
            <a:off x="446787" y="960133"/>
            <a:ext cx="6270559" cy="3431526"/>
          </a:xfrm>
          <a:prstGeom prst="rect">
            <a:avLst/>
          </a:prstGeom>
        </p:spPr>
      </p:pic>
      <p:sp>
        <p:nvSpPr>
          <p:cNvPr id="12" name="TextBox 11">
            <a:extLst>
              <a:ext uri="{FF2B5EF4-FFF2-40B4-BE49-F238E27FC236}">
                <a16:creationId xmlns:a16="http://schemas.microsoft.com/office/drawing/2014/main" id="{FDD2B296-26CC-4D0A-BFB9-B2351B2E4F16}"/>
              </a:ext>
            </a:extLst>
          </p:cNvPr>
          <p:cNvSpPr txBox="1"/>
          <p:nvPr/>
        </p:nvSpPr>
        <p:spPr>
          <a:xfrm>
            <a:off x="5471764" y="1838784"/>
            <a:ext cx="3334327" cy="1634490"/>
          </a:xfrm>
          <a:prstGeom prst="round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180975" indent="-180975">
              <a:spcAft>
                <a:spcPts val="1200"/>
              </a:spcAft>
              <a:buClr>
                <a:schemeClr val="accent1"/>
              </a:buClr>
              <a:buFont typeface="Arial" panose="020B0604020202020204" pitchFamily="34" charset="0"/>
              <a:buChar char="•"/>
            </a:pPr>
            <a:r>
              <a:rPr lang="en-GB" sz="1600" dirty="0">
                <a:solidFill>
                  <a:schemeClr val="tx1"/>
                </a:solidFill>
              </a:rPr>
              <a:t>Median (Q1, Q3) follow-up was 30.4 (20.1, 41.1) months</a:t>
            </a:r>
          </a:p>
          <a:p>
            <a:pPr marL="180975" indent="-180975">
              <a:buClr>
                <a:schemeClr val="accent1"/>
              </a:buClr>
              <a:buFont typeface="Arial" panose="020B0604020202020204" pitchFamily="34" charset="0"/>
              <a:buChar char="•"/>
            </a:pPr>
            <a:r>
              <a:rPr lang="en-GB" sz="1600" dirty="0">
                <a:solidFill>
                  <a:schemeClr val="tx1"/>
                </a:solidFill>
              </a:rPr>
              <a:t>76 respiratory deaths and 26 lung transplants occurred during follow-up </a:t>
            </a:r>
          </a:p>
        </p:txBody>
      </p:sp>
      <p:sp>
        <p:nvSpPr>
          <p:cNvPr id="11" name="TextBox 10">
            <a:extLst>
              <a:ext uri="{FF2B5EF4-FFF2-40B4-BE49-F238E27FC236}">
                <a16:creationId xmlns:a16="http://schemas.microsoft.com/office/drawing/2014/main" id="{4AE4B650-7E07-44B1-9782-0B97AEBB82AC}"/>
              </a:ext>
            </a:extLst>
          </p:cNvPr>
          <p:cNvSpPr txBox="1"/>
          <p:nvPr/>
        </p:nvSpPr>
        <p:spPr>
          <a:xfrm>
            <a:off x="438150" y="4414024"/>
            <a:ext cx="6186768" cy="400110"/>
          </a:xfrm>
          <a:prstGeom prst="rect">
            <a:avLst/>
          </a:prstGeom>
          <a:noFill/>
        </p:spPr>
        <p:txBody>
          <a:bodyPr wrap="square" rtlCol="0">
            <a:spAutoFit/>
          </a:bodyPr>
          <a:lstStyle/>
          <a:p>
            <a:r>
              <a:rPr lang="en-GB" sz="1000" dirty="0"/>
              <a:t>Todd JL et al. Association of circulating proteins with death or lung transplant in the IPF-PRO Registry cohort. Poster developed for the American Thoracic Society International Conference, 2020.</a:t>
            </a:r>
          </a:p>
        </p:txBody>
      </p:sp>
    </p:spTree>
    <p:extLst>
      <p:ext uri="{BB962C8B-B14F-4D97-AF65-F5344CB8AC3E}">
        <p14:creationId xmlns:p14="http://schemas.microsoft.com/office/powerpoint/2010/main" val="2229793656"/>
      </p:ext>
    </p:extLst>
  </p:cSld>
  <p:clrMapOvr>
    <a:masterClrMapping/>
  </p:clrMapOvr>
</p:sld>
</file>

<file path=ppt/theme/theme1.xml><?xml version="1.0" encoding="utf-8"?>
<a:theme xmlns:a="http://schemas.openxmlformats.org/drawingml/2006/main" name="Office Theme">
  <a:themeElements>
    <a:clrScheme name="Custom 9">
      <a:dk1>
        <a:srgbClr val="000000"/>
      </a:dk1>
      <a:lt1>
        <a:srgbClr val="FFFFFF"/>
      </a:lt1>
      <a:dk2>
        <a:srgbClr val="44546A"/>
      </a:dk2>
      <a:lt2>
        <a:srgbClr val="E7E6E6"/>
      </a:lt2>
      <a:accent1>
        <a:srgbClr val="0E723B"/>
      </a:accent1>
      <a:accent2>
        <a:srgbClr val="205196"/>
      </a:accent2>
      <a:accent3>
        <a:srgbClr val="88C540"/>
      </a:accent3>
      <a:accent4>
        <a:srgbClr val="ED1846"/>
      </a:accent4>
      <a:accent5>
        <a:srgbClr val="EFAC2A"/>
      </a:accent5>
      <a:accent6>
        <a:srgbClr val="00A8D0"/>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Custom 10">
      <a:dk1>
        <a:srgbClr val="000000"/>
      </a:dk1>
      <a:lt1>
        <a:srgbClr val="FFFFFF"/>
      </a:lt1>
      <a:dk2>
        <a:srgbClr val="44546A"/>
      </a:dk2>
      <a:lt2>
        <a:srgbClr val="E7E6E6"/>
      </a:lt2>
      <a:accent1>
        <a:srgbClr val="0E723B"/>
      </a:accent1>
      <a:accent2>
        <a:srgbClr val="205196"/>
      </a:accent2>
      <a:accent3>
        <a:srgbClr val="88C540"/>
      </a:accent3>
      <a:accent4>
        <a:srgbClr val="ED1846"/>
      </a:accent4>
      <a:accent5>
        <a:srgbClr val="EFAC2A"/>
      </a:accent5>
      <a:accent6>
        <a:srgbClr val="00A8D0"/>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1858</TotalTime>
  <Words>1802</Words>
  <Application>Microsoft Office PowerPoint</Application>
  <PresentationFormat>On-screen Show (16:9)</PresentationFormat>
  <Paragraphs>99</Paragraphs>
  <Slides>16</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16</vt:i4>
      </vt:variant>
    </vt:vector>
  </HeadingPairs>
  <TitlesOfParts>
    <vt:vector size="20" baseType="lpstr">
      <vt:lpstr>Arial</vt:lpstr>
      <vt:lpstr>Calibri</vt:lpstr>
      <vt:lpstr>Office Theme</vt:lpstr>
      <vt:lpstr>Custom Design</vt:lpstr>
      <vt:lpstr>Association of circulating proteins with death or lung transplant in the  IPF-PRO™ Registry cohort</vt:lpstr>
      <vt:lpstr>Introduction</vt:lpstr>
      <vt:lpstr>Aim</vt:lpstr>
      <vt:lpstr>Study cohort</vt:lpstr>
      <vt:lpstr>Proteomic assays</vt:lpstr>
      <vt:lpstr>Univariable analyses</vt:lpstr>
      <vt:lpstr>Multivariable analyses</vt:lpstr>
      <vt:lpstr>Patient characteristics at enrollment (n=300) </vt:lpstr>
      <vt:lpstr>Respiratory death or lung transplant </vt:lpstr>
      <vt:lpstr>Univariable association between each protein and composite of respiratory death or lung transplant</vt:lpstr>
      <vt:lpstr>Multivariable analyses of predictors of respiratory death or lung transplant: model performance metrics</vt:lpstr>
      <vt:lpstr>Variable importance of predictors of respiratory death or lung transplant: model considering proteins only</vt:lpstr>
      <vt:lpstr>Variable importance of predictors of respiratory death or lung transplant: model considering proteins and clinical factors</vt:lpstr>
      <vt:lpstr>PowerPoint Presentation</vt:lpstr>
      <vt:lpstr>Acknowledgements</vt:lpstr>
      <vt:lpstr>IPF-PRO Registry enrolling centers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Neil Henderson</dc:creator>
  <cp:lastModifiedBy>Stephanie Lockett (FleishmanHillard)</cp:lastModifiedBy>
  <cp:revision>161</cp:revision>
  <dcterms:created xsi:type="dcterms:W3CDTF">2018-12-18T15:11:35Z</dcterms:created>
  <dcterms:modified xsi:type="dcterms:W3CDTF">2020-06-18T17:25:51Z</dcterms:modified>
</cp:coreProperties>
</file>