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4" r:id="rId2"/>
    <p:sldId id="259" r:id="rId3"/>
    <p:sldId id="276" r:id="rId4"/>
    <p:sldId id="278" r:id="rId5"/>
    <p:sldId id="295" r:id="rId6"/>
    <p:sldId id="296" r:id="rId7"/>
    <p:sldId id="297" r:id="rId8"/>
    <p:sldId id="298" r:id="rId9"/>
    <p:sldId id="299" r:id="rId10"/>
    <p:sldId id="300" r:id="rId11"/>
    <p:sldId id="301" r:id="rId12"/>
    <p:sldId id="302" r:id="rId13"/>
    <p:sldId id="303" r:id="rId14"/>
    <p:sldId id="304" r:id="rId15"/>
    <p:sldId id="305" r:id="rId16"/>
    <p:sldId id="292" r:id="rId17"/>
    <p:sldId id="29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046" userDrawn="1">
          <p15:clr>
            <a:srgbClr val="A4A3A4"/>
          </p15:clr>
        </p15:guide>
        <p15:guide id="3" orient="horz" pos="1956" userDrawn="1">
          <p15:clr>
            <a:srgbClr val="A4A3A4"/>
          </p15:clr>
        </p15:guide>
        <p15:guide id="4" pos="1323" userDrawn="1">
          <p15:clr>
            <a:srgbClr val="A4A3A4"/>
          </p15:clr>
        </p15:guide>
        <p15:guide id="5" pos="1753" userDrawn="1">
          <p15:clr>
            <a:srgbClr val="A4A3A4"/>
          </p15:clr>
        </p15:guide>
        <p15:guide id="6" pos="619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ECF3"/>
    <a:srgbClr val="5CC9D9"/>
    <a:srgbClr val="CFF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28" autoAdjust="0"/>
    <p:restoredTop sz="94646" autoAdjust="0"/>
  </p:normalViewPr>
  <p:slideViewPr>
    <p:cSldViewPr snapToGrid="0" showGuides="1">
      <p:cViewPr varScale="1">
        <p:scale>
          <a:sx n="63" d="100"/>
          <a:sy n="63" d="100"/>
        </p:scale>
        <p:origin x="1024" y="48"/>
      </p:cViewPr>
      <p:guideLst>
        <p:guide pos="3046"/>
        <p:guide orient="horz" pos="1956"/>
        <p:guide pos="1323"/>
        <p:guide pos="1753"/>
        <p:guide pos="6199"/>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2"/>
            <a:ext cx="12191188" cy="6857543"/>
          </a:xfrm>
          <a:prstGeom prst="rect">
            <a:avLst/>
          </a:prstGeom>
        </p:spPr>
      </p:pic>
      <p:sp>
        <p:nvSpPr>
          <p:cNvPr id="2" name="Title 1"/>
          <p:cNvSpPr>
            <a:spLocks noGrp="1"/>
          </p:cNvSpPr>
          <p:nvPr>
            <p:ph type="ctrTitle"/>
          </p:nvPr>
        </p:nvSpPr>
        <p:spPr>
          <a:xfrm>
            <a:off x="1381989" y="1589396"/>
            <a:ext cx="9895612" cy="1470025"/>
          </a:xfrm>
        </p:spPr>
        <p:txBody>
          <a:bodyPr lIns="0" tIns="0" rIns="0" bIns="0" anchor="b">
            <a:normAutofit/>
          </a:bodyPr>
          <a:lstStyle>
            <a:lvl1pPr algn="l">
              <a:defRPr sz="4800" b="1">
                <a:solidFill>
                  <a:schemeClr val="bg1"/>
                </a:solidFill>
                <a:latin typeface="Arial"/>
                <a:cs typeface="Arial"/>
              </a:defRPr>
            </a:lvl1pPr>
          </a:lstStyle>
          <a:p>
            <a:r>
              <a:rPr lang="en-US" dirty="0"/>
              <a:t>Click to edit Master title style</a:t>
            </a:r>
          </a:p>
        </p:txBody>
      </p:sp>
      <p:sp>
        <p:nvSpPr>
          <p:cNvPr id="3" name="Subtitle 2"/>
          <p:cNvSpPr>
            <a:spLocks noGrp="1"/>
          </p:cNvSpPr>
          <p:nvPr>
            <p:ph type="subTitle" idx="1"/>
          </p:nvPr>
        </p:nvSpPr>
        <p:spPr>
          <a:xfrm>
            <a:off x="1393037" y="3344574"/>
            <a:ext cx="8534400" cy="512260"/>
          </a:xfrm>
          <a:prstGeom prst="rect">
            <a:avLst/>
          </a:prstGeom>
        </p:spPr>
        <p:txBody>
          <a:bodyPr lIns="0" tIns="0" rIns="0" bIns="0">
            <a:normAutofit/>
          </a:bodyPr>
          <a:lstStyle>
            <a:lvl1pPr marL="0" indent="0" algn="l">
              <a:buNone/>
              <a:defRPr sz="2133" b="1">
                <a:solidFill>
                  <a:srgbClr val="FFFFFF"/>
                </a:solidFill>
                <a:latin typeface="Arial"/>
                <a:cs typeface="Aria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
        <p:nvSpPr>
          <p:cNvPr id="9" name="Text Placeholder 8"/>
          <p:cNvSpPr>
            <a:spLocks noGrp="1"/>
          </p:cNvSpPr>
          <p:nvPr>
            <p:ph type="body" sz="quarter" idx="13"/>
          </p:nvPr>
        </p:nvSpPr>
        <p:spPr>
          <a:xfrm>
            <a:off x="1381989" y="4391450"/>
            <a:ext cx="2887937" cy="373063"/>
          </a:xfrm>
          <a:prstGeom prst="rect">
            <a:avLst/>
          </a:prstGeom>
        </p:spPr>
        <p:txBody>
          <a:bodyPr lIns="0" tIns="0" rIns="0" bIns="0">
            <a:noAutofit/>
          </a:bodyPr>
          <a:lstStyle>
            <a:lvl1pPr marL="0" indent="0">
              <a:buNone/>
              <a:defRPr sz="1600">
                <a:solidFill>
                  <a:srgbClr val="0B275E"/>
                </a:solidFill>
                <a:latin typeface="Arial"/>
                <a:cs typeface="Arial"/>
              </a:defRPr>
            </a:lvl1pPr>
            <a:lvl2pPr marL="609585" indent="0">
              <a:buNone/>
              <a:defRPr sz="1600"/>
            </a:lvl2pPr>
            <a:lvl3pPr marL="1219170" indent="0">
              <a:buNone/>
              <a:defRPr sz="1600"/>
            </a:lvl3pPr>
            <a:lvl4pPr marL="1828754" indent="0">
              <a:buNone/>
              <a:defRPr sz="1600"/>
            </a:lvl4pPr>
            <a:lvl5pPr marL="2438339" indent="0">
              <a:buNone/>
              <a:defRPr sz="1600"/>
            </a:lvl5pPr>
          </a:lstStyle>
          <a:p>
            <a:pPr lvl="0"/>
            <a:r>
              <a:rPr lang="en-US" dirty="0"/>
              <a:t>Click to edit Master text styles</a:t>
            </a:r>
          </a:p>
        </p:txBody>
      </p:sp>
      <p:sp>
        <p:nvSpPr>
          <p:cNvPr id="5" name="Rectangle 4"/>
          <p:cNvSpPr/>
          <p:nvPr userDrawn="1"/>
        </p:nvSpPr>
        <p:spPr>
          <a:xfrm>
            <a:off x="1236133" y="6096000"/>
            <a:ext cx="1473200" cy="552451"/>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2400" dirty="0"/>
          </a:p>
        </p:txBody>
      </p:sp>
    </p:spTree>
    <p:extLst>
      <p:ext uri="{BB962C8B-B14F-4D97-AF65-F5344CB8AC3E}">
        <p14:creationId xmlns:p14="http://schemas.microsoft.com/office/powerpoint/2010/main" val="859399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933"/>
            </a:lvl1pPr>
          </a:lstStyle>
          <a:p>
            <a:r>
              <a:rPr lang="en-US" dirty="0"/>
              <a:t>Click to edit Master title style</a:t>
            </a:r>
          </a:p>
        </p:txBody>
      </p:sp>
      <p:sp>
        <p:nvSpPr>
          <p:cNvPr id="9" name="Content Placeholder 8"/>
          <p:cNvSpPr>
            <a:spLocks noGrp="1"/>
          </p:cNvSpPr>
          <p:nvPr>
            <p:ph sz="quarter" idx="10"/>
          </p:nvPr>
        </p:nvSpPr>
        <p:spPr>
          <a:xfrm>
            <a:off x="588435" y="1687513"/>
            <a:ext cx="10993967" cy="247339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4"/>
          <p:cNvSpPr>
            <a:spLocks noGrp="1"/>
          </p:cNvSpPr>
          <p:nvPr>
            <p:ph sz="quarter" idx="11" hasCustomPrompt="1"/>
          </p:nvPr>
        </p:nvSpPr>
        <p:spPr>
          <a:xfrm>
            <a:off x="1548386" y="6190488"/>
            <a:ext cx="9106916" cy="562213"/>
          </a:xfrm>
        </p:spPr>
        <p:txBody>
          <a:bodyPr>
            <a:normAutofit/>
          </a:bodyPr>
          <a:lstStyle>
            <a:lvl1pPr>
              <a:lnSpc>
                <a:spcPct val="100000"/>
              </a:lnSpc>
              <a:defRPr sz="1467">
                <a:solidFill>
                  <a:srgbClr val="002355"/>
                </a:solidFill>
              </a:defRPr>
            </a:lvl1pPr>
          </a:lstStyle>
          <a:p>
            <a:pPr lvl="0"/>
            <a:r>
              <a:rPr lang="en-US" dirty="0"/>
              <a:t>Click to edit Footer</a:t>
            </a:r>
          </a:p>
        </p:txBody>
      </p:sp>
      <p:sp>
        <p:nvSpPr>
          <p:cNvPr id="16" name="Slide Number Placeholder 5"/>
          <p:cNvSpPr>
            <a:spLocks noGrp="1"/>
          </p:cNvSpPr>
          <p:nvPr>
            <p:ph type="sldNum" sz="quarter" idx="4"/>
          </p:nvPr>
        </p:nvSpPr>
        <p:spPr>
          <a:xfrm>
            <a:off x="8733367" y="6277091"/>
            <a:ext cx="2844800" cy="365125"/>
          </a:xfrm>
          <a:prstGeom prst="rect">
            <a:avLst/>
          </a:prstGeom>
        </p:spPr>
        <p:txBody>
          <a:bodyPr anchor="b"/>
          <a:lstStyle>
            <a:lvl1pPr algn="r">
              <a:defRPr sz="1333">
                <a:solidFill>
                  <a:srgbClr val="B3B3B3"/>
                </a:solidFill>
                <a:latin typeface="Arial"/>
                <a:cs typeface="Arial"/>
              </a:defRPr>
            </a:lvl1pPr>
          </a:lstStyle>
          <a:p>
            <a:fld id="{76887657-2D8E-C544-BAB0-735C8ACF683E}" type="slidenum">
              <a:rPr lang="en-US" smtClean="0"/>
              <a:pPr/>
              <a:t>‹#›</a:t>
            </a:fld>
            <a:endParaRPr lang="en-US" dirty="0"/>
          </a:p>
        </p:txBody>
      </p:sp>
    </p:spTree>
    <p:extLst>
      <p:ext uri="{BB962C8B-B14F-4D97-AF65-F5344CB8AC3E}">
        <p14:creationId xmlns:p14="http://schemas.microsoft.com/office/powerpoint/2010/main" val="1976452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933"/>
            </a:lvl1pPr>
          </a:lstStyle>
          <a:p>
            <a:r>
              <a:rPr lang="en-US" dirty="0"/>
              <a:t>Click to edit Master title style</a:t>
            </a:r>
          </a:p>
        </p:txBody>
      </p:sp>
      <p:sp>
        <p:nvSpPr>
          <p:cNvPr id="8" name="Slide Number Placeholder 5"/>
          <p:cNvSpPr>
            <a:spLocks noGrp="1"/>
          </p:cNvSpPr>
          <p:nvPr>
            <p:ph type="sldNum" sz="quarter" idx="4"/>
          </p:nvPr>
        </p:nvSpPr>
        <p:spPr>
          <a:xfrm>
            <a:off x="8733367" y="6277091"/>
            <a:ext cx="2844800" cy="365125"/>
          </a:xfrm>
          <a:prstGeom prst="rect">
            <a:avLst/>
          </a:prstGeom>
        </p:spPr>
        <p:txBody>
          <a:bodyPr anchor="b"/>
          <a:lstStyle>
            <a:lvl1pPr algn="r">
              <a:defRPr sz="1333">
                <a:solidFill>
                  <a:srgbClr val="B3B3B3"/>
                </a:solidFill>
                <a:latin typeface="Arial"/>
                <a:cs typeface="Arial"/>
              </a:defRPr>
            </a:lvl1pPr>
          </a:lstStyle>
          <a:p>
            <a:fld id="{76887657-2D8E-C544-BAB0-735C8ACF683E}" type="slidenum">
              <a:rPr lang="en-US" smtClean="0"/>
              <a:pPr/>
              <a:t>‹#›</a:t>
            </a:fld>
            <a:endParaRPr lang="en-US" dirty="0"/>
          </a:p>
        </p:txBody>
      </p:sp>
      <p:sp>
        <p:nvSpPr>
          <p:cNvPr id="10" name="Content Placeholder 9"/>
          <p:cNvSpPr>
            <a:spLocks noGrp="1"/>
          </p:cNvSpPr>
          <p:nvPr>
            <p:ph sz="quarter" idx="10"/>
          </p:nvPr>
        </p:nvSpPr>
        <p:spPr>
          <a:xfrm>
            <a:off x="609601" y="1687514"/>
            <a:ext cx="5382684" cy="4437063"/>
          </a:xfrm>
        </p:spPr>
        <p:txBody>
          <a:bodyPr>
            <a:normAutofit/>
          </a:bodyPr>
          <a:lstStyle>
            <a:lvl1pPr>
              <a:defRPr sz="2400"/>
            </a:lvl1pPr>
            <a:lvl2pPr>
              <a:defRPr sz="2400"/>
            </a:lvl2pPr>
            <a:lvl3pPr>
              <a:defRPr sz="2133"/>
            </a:lvl3pPr>
            <a:lvl4pPr>
              <a:defRPr sz="2133"/>
            </a:lvl4pPr>
            <a:lvl5pPr>
              <a:defRPr sz="2133"/>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1"/>
          <p:cNvSpPr>
            <a:spLocks noGrp="1"/>
          </p:cNvSpPr>
          <p:nvPr>
            <p:ph sz="quarter" idx="11"/>
          </p:nvPr>
        </p:nvSpPr>
        <p:spPr>
          <a:xfrm>
            <a:off x="6191253" y="1687514"/>
            <a:ext cx="5386916" cy="4437063"/>
          </a:xfrm>
        </p:spPr>
        <p:txBody>
          <a:bodyPr>
            <a:normAutofit/>
          </a:bodyPr>
          <a:lstStyle>
            <a:lvl1pPr>
              <a:defRPr sz="2400"/>
            </a:lvl1pPr>
            <a:lvl2pPr>
              <a:defRPr sz="2400"/>
            </a:lvl2pPr>
            <a:lvl3pPr>
              <a:defRPr sz="2133"/>
            </a:lvl3pPr>
            <a:lvl4pPr>
              <a:defRPr sz="2133"/>
            </a:lvl4pPr>
            <a:lvl5pPr>
              <a:defRPr sz="2133"/>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4"/>
          <p:cNvSpPr>
            <a:spLocks noGrp="1"/>
          </p:cNvSpPr>
          <p:nvPr>
            <p:ph sz="quarter" idx="12" hasCustomPrompt="1"/>
          </p:nvPr>
        </p:nvSpPr>
        <p:spPr>
          <a:xfrm>
            <a:off x="1548386" y="6190488"/>
            <a:ext cx="9106916" cy="562213"/>
          </a:xfrm>
        </p:spPr>
        <p:txBody>
          <a:bodyPr>
            <a:normAutofit/>
          </a:bodyPr>
          <a:lstStyle>
            <a:lvl1pPr>
              <a:lnSpc>
                <a:spcPct val="100000"/>
              </a:lnSpc>
              <a:defRPr sz="1467">
                <a:solidFill>
                  <a:srgbClr val="002355"/>
                </a:solidFill>
              </a:defRPr>
            </a:lvl1pPr>
          </a:lstStyle>
          <a:p>
            <a:pPr lvl="0"/>
            <a:r>
              <a:rPr lang="en-US" dirty="0"/>
              <a:t>Click to edit Footer</a:t>
            </a:r>
          </a:p>
        </p:txBody>
      </p:sp>
    </p:spTree>
    <p:extLst>
      <p:ext uri="{BB962C8B-B14F-4D97-AF65-F5344CB8AC3E}">
        <p14:creationId xmlns:p14="http://schemas.microsoft.com/office/powerpoint/2010/main" val="40083308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200"/>
            </a:lvl1pPr>
          </a:lstStyle>
          <a:p>
            <a:r>
              <a:rPr lang="en-US" dirty="0"/>
              <a:t>Click to edit Master title style</a:t>
            </a:r>
          </a:p>
        </p:txBody>
      </p:sp>
    </p:spTree>
    <p:extLst>
      <p:ext uri="{BB962C8B-B14F-4D97-AF65-F5344CB8AC3E}">
        <p14:creationId xmlns:p14="http://schemas.microsoft.com/office/powerpoint/2010/main" val="22746842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200"/>
            </a:lvl1pPr>
          </a:lstStyle>
          <a:p>
            <a:r>
              <a:rPr lang="en-US" dirty="0"/>
              <a:t>Click to edit Master title style</a:t>
            </a:r>
          </a:p>
        </p:txBody>
      </p:sp>
      <p:sp>
        <p:nvSpPr>
          <p:cNvPr id="9" name="Slide Number Placeholder 5"/>
          <p:cNvSpPr>
            <a:spLocks noGrp="1"/>
          </p:cNvSpPr>
          <p:nvPr>
            <p:ph type="sldNum" sz="quarter" idx="4"/>
          </p:nvPr>
        </p:nvSpPr>
        <p:spPr>
          <a:xfrm>
            <a:off x="8733367" y="6277091"/>
            <a:ext cx="2844800" cy="365125"/>
          </a:xfrm>
          <a:prstGeom prst="rect">
            <a:avLst/>
          </a:prstGeom>
        </p:spPr>
        <p:txBody>
          <a:bodyPr anchor="b"/>
          <a:lstStyle>
            <a:lvl1pPr algn="r">
              <a:defRPr sz="1000">
                <a:solidFill>
                  <a:srgbClr val="B3B3B3"/>
                </a:solidFill>
                <a:latin typeface="Arial"/>
                <a:cs typeface="Arial"/>
              </a:defRPr>
            </a:lvl1pPr>
          </a:lstStyle>
          <a:p>
            <a:fld id="{76887657-2D8E-C544-BAB0-735C8ACF683E}" type="slidenum">
              <a:rPr lang="en-US" smtClean="0"/>
              <a:pPr/>
              <a:t>‹#›</a:t>
            </a:fld>
            <a:endParaRPr lang="en-US" dirty="0"/>
          </a:p>
        </p:txBody>
      </p:sp>
      <p:sp>
        <p:nvSpPr>
          <p:cNvPr id="7" name="Content Placeholder 4"/>
          <p:cNvSpPr>
            <a:spLocks noGrp="1"/>
          </p:cNvSpPr>
          <p:nvPr>
            <p:ph sz="quarter" idx="11" hasCustomPrompt="1"/>
          </p:nvPr>
        </p:nvSpPr>
        <p:spPr>
          <a:xfrm>
            <a:off x="1548386" y="6190488"/>
            <a:ext cx="9106916" cy="562213"/>
          </a:xfrm>
        </p:spPr>
        <p:txBody>
          <a:bodyPr>
            <a:normAutofit/>
          </a:bodyPr>
          <a:lstStyle>
            <a:lvl1pPr>
              <a:lnSpc>
                <a:spcPct val="100000"/>
              </a:lnSpc>
              <a:defRPr sz="1100">
                <a:solidFill>
                  <a:srgbClr val="002355"/>
                </a:solidFill>
              </a:defRPr>
            </a:lvl1pPr>
          </a:lstStyle>
          <a:p>
            <a:pPr lvl="0"/>
            <a:r>
              <a:rPr lang="en-US" dirty="0"/>
              <a:t>Click to edit Footer</a:t>
            </a:r>
          </a:p>
        </p:txBody>
      </p:sp>
    </p:spTree>
    <p:extLst>
      <p:ext uri="{BB962C8B-B14F-4D97-AF65-F5344CB8AC3E}">
        <p14:creationId xmlns:p14="http://schemas.microsoft.com/office/powerpoint/2010/main" val="1162217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9" name="Content Placeholder 8"/>
          <p:cNvSpPr>
            <a:spLocks noGrp="1"/>
          </p:cNvSpPr>
          <p:nvPr>
            <p:ph sz="quarter" idx="10"/>
          </p:nvPr>
        </p:nvSpPr>
        <p:spPr>
          <a:xfrm>
            <a:off x="588435" y="1448022"/>
            <a:ext cx="10993967" cy="44370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22124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2"/>
            <a:ext cx="12191188" cy="6857543"/>
          </a:xfrm>
          <a:prstGeom prst="rect">
            <a:avLst/>
          </a:prstGeom>
        </p:spPr>
      </p:pic>
      <p:sp>
        <p:nvSpPr>
          <p:cNvPr id="2" name="Title 1"/>
          <p:cNvSpPr>
            <a:spLocks noGrp="1"/>
          </p:cNvSpPr>
          <p:nvPr>
            <p:ph type="title"/>
          </p:nvPr>
        </p:nvSpPr>
        <p:spPr>
          <a:xfrm>
            <a:off x="1377696" y="1664209"/>
            <a:ext cx="10363200" cy="1362075"/>
          </a:xfrm>
        </p:spPr>
        <p:txBody>
          <a:bodyPr anchor="b">
            <a:normAutofit/>
          </a:bodyPr>
          <a:lstStyle>
            <a:lvl1pPr algn="l">
              <a:defRPr sz="4800" b="1" cap="all">
                <a:solidFill>
                  <a:srgbClr val="FFFFFF"/>
                </a:solidFill>
              </a:defRPr>
            </a:lvl1pPr>
          </a:lstStyle>
          <a:p>
            <a:r>
              <a:rPr lang="en-US" dirty="0"/>
              <a:t>Click to edit Master title style</a:t>
            </a:r>
          </a:p>
        </p:txBody>
      </p:sp>
      <p:sp>
        <p:nvSpPr>
          <p:cNvPr id="3" name="Text Placeholder 2"/>
          <p:cNvSpPr>
            <a:spLocks noGrp="1"/>
          </p:cNvSpPr>
          <p:nvPr>
            <p:ph type="body" idx="1"/>
          </p:nvPr>
        </p:nvSpPr>
        <p:spPr>
          <a:xfrm>
            <a:off x="1377696" y="3174451"/>
            <a:ext cx="10363200" cy="813351"/>
          </a:xfrm>
          <a:prstGeom prst="rect">
            <a:avLst/>
          </a:prstGeom>
        </p:spPr>
        <p:txBody>
          <a:bodyPr lIns="0" tIns="0" rIns="0" bIns="0" anchor="t">
            <a:normAutofit/>
          </a:bodyPr>
          <a:lstStyle>
            <a:lvl1pPr marL="0" indent="0">
              <a:buNone/>
              <a:defRPr sz="2133">
                <a:solidFill>
                  <a:srgbClr val="FFFFFF"/>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601115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0"/>
          </p:nvPr>
        </p:nvSpPr>
        <p:spPr>
          <a:xfrm>
            <a:off x="609601" y="1687514"/>
            <a:ext cx="5382684" cy="4437063"/>
          </a:xfrm>
        </p:spPr>
        <p:txBody>
          <a:bodyPr>
            <a:normAutofit/>
          </a:bodyPr>
          <a:lstStyle>
            <a:lvl1pPr>
              <a:defRPr sz="2400"/>
            </a:lvl1pPr>
            <a:lvl2pPr>
              <a:defRPr sz="2400"/>
            </a:lvl2pPr>
            <a:lvl3pPr>
              <a:defRPr sz="2133"/>
            </a:lvl3pPr>
            <a:lvl4pPr>
              <a:defRPr sz="2133"/>
            </a:lvl4pPr>
            <a:lvl5pPr>
              <a:defRPr sz="2133"/>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1"/>
          <p:cNvSpPr>
            <a:spLocks noGrp="1"/>
          </p:cNvSpPr>
          <p:nvPr>
            <p:ph sz="quarter" idx="11"/>
          </p:nvPr>
        </p:nvSpPr>
        <p:spPr>
          <a:xfrm>
            <a:off x="6191253" y="1687514"/>
            <a:ext cx="5386916" cy="4437063"/>
          </a:xfrm>
        </p:spPr>
        <p:txBody>
          <a:bodyPr>
            <a:normAutofit/>
          </a:bodyPr>
          <a:lstStyle>
            <a:lvl1pPr>
              <a:defRPr sz="2400"/>
            </a:lvl1pPr>
            <a:lvl2pPr>
              <a:defRPr sz="2400"/>
            </a:lvl2pPr>
            <a:lvl3pPr>
              <a:defRPr sz="2133"/>
            </a:lvl3pPr>
            <a:lvl4pPr>
              <a:defRPr sz="2133"/>
            </a:lvl4pPr>
            <a:lvl5pPr>
              <a:defRPr sz="2133"/>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13777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693866"/>
            <a:ext cx="5386917" cy="639763"/>
          </a:xfrm>
          <a:prstGeom prst="rect">
            <a:avLst/>
          </a:prstGeom>
        </p:spPr>
        <p:txBody>
          <a:bodyPr anchor="b">
            <a:normAutofit/>
          </a:bodyPr>
          <a:lstStyle>
            <a:lvl1pPr marL="0" indent="0">
              <a:buNone/>
              <a:defRPr sz="24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dirty="0"/>
              <a:t>Click to edit Master text styles</a:t>
            </a:r>
          </a:p>
        </p:txBody>
      </p:sp>
      <p:sp>
        <p:nvSpPr>
          <p:cNvPr id="5" name="Text Placeholder 4"/>
          <p:cNvSpPr>
            <a:spLocks noGrp="1"/>
          </p:cNvSpPr>
          <p:nvPr>
            <p:ph type="body" sz="quarter" idx="3"/>
          </p:nvPr>
        </p:nvSpPr>
        <p:spPr>
          <a:xfrm>
            <a:off x="6193369" y="1693866"/>
            <a:ext cx="5389033" cy="639763"/>
          </a:xfrm>
          <a:prstGeom prst="rect">
            <a:avLst/>
          </a:prstGeom>
        </p:spPr>
        <p:txBody>
          <a:bodyPr anchor="b">
            <a:normAutofit/>
          </a:bodyPr>
          <a:lstStyle>
            <a:lvl1pPr marL="0" indent="0">
              <a:buNone/>
              <a:defRPr sz="24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12" name="Content Placeholder 11"/>
          <p:cNvSpPr>
            <a:spLocks noGrp="1"/>
          </p:cNvSpPr>
          <p:nvPr>
            <p:ph sz="quarter" idx="11"/>
          </p:nvPr>
        </p:nvSpPr>
        <p:spPr>
          <a:xfrm>
            <a:off x="588434" y="2386013"/>
            <a:ext cx="5408084" cy="3738563"/>
          </a:xfrm>
        </p:spPr>
        <p:txBody>
          <a:bodyPr>
            <a:normAutofit/>
          </a:bodyPr>
          <a:lstStyle>
            <a:lvl1pPr>
              <a:defRPr sz="2400"/>
            </a:lvl1pPr>
            <a:lvl2pPr>
              <a:defRPr sz="2400"/>
            </a:lvl2pPr>
            <a:lvl3pPr>
              <a:defRPr sz="2133"/>
            </a:lvl3pPr>
            <a:lvl4pPr>
              <a:defRPr sz="2133"/>
            </a:lvl4pPr>
            <a:lvl5pPr>
              <a:defRPr sz="2133"/>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15"/>
          <p:cNvSpPr>
            <a:spLocks noGrp="1"/>
          </p:cNvSpPr>
          <p:nvPr>
            <p:ph sz="quarter" idx="12"/>
          </p:nvPr>
        </p:nvSpPr>
        <p:spPr>
          <a:xfrm>
            <a:off x="6191251" y="2386013"/>
            <a:ext cx="5386916" cy="3738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645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30697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9857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933"/>
            </a:lvl1pPr>
          </a:lstStyle>
          <a:p>
            <a:r>
              <a:rPr lang="en-US" dirty="0"/>
              <a:t>Click to edit Master title style</a:t>
            </a:r>
          </a:p>
        </p:txBody>
      </p:sp>
    </p:spTree>
    <p:extLst>
      <p:ext uri="{BB962C8B-B14F-4D97-AF65-F5344CB8AC3E}">
        <p14:creationId xmlns:p14="http://schemas.microsoft.com/office/powerpoint/2010/main" val="844259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6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933"/>
            </a:lvl1pPr>
          </a:lstStyle>
          <a:p>
            <a:r>
              <a:rPr lang="en-US" dirty="0"/>
              <a:t>Click to edit Master title style</a:t>
            </a:r>
          </a:p>
        </p:txBody>
      </p:sp>
      <p:sp>
        <p:nvSpPr>
          <p:cNvPr id="9" name="Slide Number Placeholder 5"/>
          <p:cNvSpPr>
            <a:spLocks noGrp="1"/>
          </p:cNvSpPr>
          <p:nvPr>
            <p:ph type="sldNum" sz="quarter" idx="4"/>
          </p:nvPr>
        </p:nvSpPr>
        <p:spPr>
          <a:xfrm>
            <a:off x="8733367" y="6277091"/>
            <a:ext cx="2844800" cy="365125"/>
          </a:xfrm>
          <a:prstGeom prst="rect">
            <a:avLst/>
          </a:prstGeom>
        </p:spPr>
        <p:txBody>
          <a:bodyPr anchor="b"/>
          <a:lstStyle>
            <a:lvl1pPr algn="r">
              <a:defRPr sz="1333">
                <a:solidFill>
                  <a:srgbClr val="B3B3B3"/>
                </a:solidFill>
                <a:latin typeface="Arial"/>
                <a:cs typeface="Arial"/>
              </a:defRPr>
            </a:lvl1pPr>
          </a:lstStyle>
          <a:p>
            <a:fld id="{76887657-2D8E-C544-BAB0-735C8ACF683E}" type="slidenum">
              <a:rPr lang="en-US" smtClean="0"/>
              <a:pPr/>
              <a:t>‹#›</a:t>
            </a:fld>
            <a:endParaRPr lang="en-US" dirty="0"/>
          </a:p>
        </p:txBody>
      </p:sp>
      <p:sp>
        <p:nvSpPr>
          <p:cNvPr id="7" name="Content Placeholder 4"/>
          <p:cNvSpPr>
            <a:spLocks noGrp="1"/>
          </p:cNvSpPr>
          <p:nvPr>
            <p:ph sz="quarter" idx="11" hasCustomPrompt="1"/>
          </p:nvPr>
        </p:nvSpPr>
        <p:spPr>
          <a:xfrm>
            <a:off x="1548386" y="6190488"/>
            <a:ext cx="9106916" cy="562213"/>
          </a:xfrm>
        </p:spPr>
        <p:txBody>
          <a:bodyPr>
            <a:normAutofit/>
          </a:bodyPr>
          <a:lstStyle>
            <a:lvl1pPr>
              <a:lnSpc>
                <a:spcPct val="100000"/>
              </a:lnSpc>
              <a:defRPr sz="1467">
                <a:solidFill>
                  <a:srgbClr val="002355"/>
                </a:solidFill>
              </a:defRPr>
            </a:lvl1pPr>
          </a:lstStyle>
          <a:p>
            <a:pPr lvl="0"/>
            <a:r>
              <a:rPr lang="en-US" dirty="0"/>
              <a:t>Click to edit Footer</a:t>
            </a:r>
          </a:p>
        </p:txBody>
      </p:sp>
    </p:spTree>
    <p:extLst>
      <p:ext uri="{BB962C8B-B14F-4D97-AF65-F5344CB8AC3E}">
        <p14:creationId xmlns:p14="http://schemas.microsoft.com/office/powerpoint/2010/main" val="2026673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2" y="2"/>
            <a:ext cx="12191188" cy="6857543"/>
          </a:xfrm>
          <a:prstGeom prst="rect">
            <a:avLst/>
          </a:prstGeom>
        </p:spPr>
      </p:pic>
      <p:sp>
        <p:nvSpPr>
          <p:cNvPr id="2" name="Title Placeholder 1"/>
          <p:cNvSpPr>
            <a:spLocks noGrp="1"/>
          </p:cNvSpPr>
          <p:nvPr>
            <p:ph type="title"/>
          </p:nvPr>
        </p:nvSpPr>
        <p:spPr>
          <a:xfrm>
            <a:off x="609600" y="274637"/>
            <a:ext cx="10972800" cy="1143000"/>
          </a:xfrm>
          <a:prstGeom prst="rect">
            <a:avLst/>
          </a:prstGeom>
        </p:spPr>
        <p:txBody>
          <a:bodyPr vert="horz" lIns="0" tIns="0" rIns="0" bIns="0" rtlCol="0" anchor="ctr" anchorCtr="0">
            <a:normAutofit/>
          </a:bodyPr>
          <a:lstStyle/>
          <a:p>
            <a:r>
              <a:rPr lang="en-US" dirty="0"/>
              <a:t>Click to edit Master title style</a:t>
            </a:r>
          </a:p>
        </p:txBody>
      </p:sp>
      <p:sp>
        <p:nvSpPr>
          <p:cNvPr id="9" name="Text Placeholder 8"/>
          <p:cNvSpPr>
            <a:spLocks noGrp="1"/>
          </p:cNvSpPr>
          <p:nvPr>
            <p:ph type="body" idx="1"/>
          </p:nvPr>
        </p:nvSpPr>
        <p:spPr>
          <a:xfrm>
            <a:off x="609600" y="1458907"/>
            <a:ext cx="10972800" cy="443865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marL="609585" lvl="3" indent="-224361" algn="l" defTabSz="609585" rtl="0" eaLnBrk="1" latinLnBrk="0" hangingPunct="1">
              <a:lnSpc>
                <a:spcPct val="95000"/>
              </a:lnSpc>
              <a:spcBef>
                <a:spcPts val="800"/>
              </a:spcBef>
              <a:buFont typeface="Arial"/>
              <a:buChar char="–"/>
            </a:pPr>
            <a:r>
              <a:rPr lang="en-US" dirty="0"/>
              <a:t>Third level</a:t>
            </a:r>
          </a:p>
          <a:p>
            <a:pPr lvl="3"/>
            <a:r>
              <a:rPr lang="en-US" dirty="0"/>
              <a:t>Fourth level</a:t>
            </a:r>
          </a:p>
          <a:p>
            <a:pPr lvl="4"/>
            <a:r>
              <a:rPr lang="en-US" dirty="0"/>
              <a:t>Fifth level</a:t>
            </a:r>
          </a:p>
        </p:txBody>
      </p:sp>
      <p:sp>
        <p:nvSpPr>
          <p:cNvPr id="5" name="Rectangle 4"/>
          <p:cNvSpPr/>
          <p:nvPr userDrawn="1"/>
        </p:nvSpPr>
        <p:spPr>
          <a:xfrm>
            <a:off x="297656" y="6223992"/>
            <a:ext cx="1369219" cy="36611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857199"/>
            <a:endParaRPr lang="en-GB" sz="3844" dirty="0">
              <a:solidFill>
                <a:prstClr val="white"/>
              </a:solidFill>
              <a:sym typeface="Gill Sans" charset="0"/>
            </a:endParaRPr>
          </a:p>
        </p:txBody>
      </p:sp>
    </p:spTree>
    <p:extLst>
      <p:ext uri="{BB962C8B-B14F-4D97-AF65-F5344CB8AC3E}">
        <p14:creationId xmlns:p14="http://schemas.microsoft.com/office/powerpoint/2010/main" val="38204752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l" defTabSz="609585" rtl="0" eaLnBrk="1" latinLnBrk="0" hangingPunct="1">
        <a:spcBef>
          <a:spcPct val="0"/>
        </a:spcBef>
        <a:buNone/>
        <a:defRPr sz="3200" b="1" kern="1200">
          <a:solidFill>
            <a:schemeClr val="accent2"/>
          </a:solidFill>
          <a:latin typeface="Arial"/>
          <a:ea typeface="+mj-ea"/>
          <a:cs typeface="Arial"/>
        </a:defRPr>
      </a:lvl1pPr>
    </p:titleStyle>
    <p:bodyStyle>
      <a:lvl1pPr marL="0" indent="0" algn="l" defTabSz="609585" rtl="0" eaLnBrk="1" latinLnBrk="0" hangingPunct="1">
        <a:lnSpc>
          <a:spcPct val="95000"/>
        </a:lnSpc>
        <a:spcBef>
          <a:spcPts val="800"/>
        </a:spcBef>
        <a:buFont typeface="Arial"/>
        <a:buNone/>
        <a:defRPr sz="2667" kern="1200">
          <a:solidFill>
            <a:schemeClr val="accent1"/>
          </a:solidFill>
          <a:latin typeface="Arial"/>
          <a:ea typeface="+mn-ea"/>
          <a:cs typeface="Arial"/>
        </a:defRPr>
      </a:lvl1pPr>
      <a:lvl2pPr marL="224361" indent="-224361" algn="l" defTabSz="609585" rtl="0" eaLnBrk="1" latinLnBrk="0" hangingPunct="1">
        <a:lnSpc>
          <a:spcPct val="95000"/>
        </a:lnSpc>
        <a:spcBef>
          <a:spcPts val="800"/>
        </a:spcBef>
        <a:buFont typeface="Arial"/>
        <a:buChar char="•"/>
        <a:defRPr sz="2667" kern="1200">
          <a:solidFill>
            <a:schemeClr val="accent2"/>
          </a:solidFill>
          <a:latin typeface="Arial"/>
          <a:ea typeface="+mn-ea"/>
          <a:cs typeface="Arial"/>
        </a:defRPr>
      </a:lvl2pPr>
      <a:lvl3pPr marL="609585" indent="-224361" algn="l" defTabSz="609585" rtl="0" eaLnBrk="1" latinLnBrk="0" hangingPunct="1">
        <a:lnSpc>
          <a:spcPct val="95000"/>
        </a:lnSpc>
        <a:spcBef>
          <a:spcPts val="800"/>
        </a:spcBef>
        <a:buFont typeface="Lucida Grande"/>
        <a:buChar char="–"/>
        <a:tabLst/>
        <a:defRPr sz="2400" kern="1200">
          <a:solidFill>
            <a:schemeClr val="accent2"/>
          </a:solidFill>
          <a:latin typeface="Arial"/>
          <a:ea typeface="+mn-ea"/>
          <a:cs typeface="Arial"/>
        </a:defRPr>
      </a:lvl3pPr>
      <a:lvl4pPr marL="910144" indent="-224361" algn="l" defTabSz="609585" rtl="0" eaLnBrk="1" latinLnBrk="0" hangingPunct="1">
        <a:lnSpc>
          <a:spcPct val="95000"/>
        </a:lnSpc>
        <a:spcBef>
          <a:spcPts val="800"/>
        </a:spcBef>
        <a:buFont typeface="Arial"/>
        <a:buChar char="•"/>
        <a:defRPr lang="en-US" sz="2400" kern="1200" dirty="0" smtClean="0">
          <a:solidFill>
            <a:schemeClr val="accent2"/>
          </a:solidFill>
          <a:latin typeface="Arial"/>
          <a:ea typeface="+mn-ea"/>
          <a:cs typeface="Arial"/>
        </a:defRPr>
      </a:lvl4pPr>
      <a:lvl5pPr marL="2743131" indent="-304792" algn="l" defTabSz="609585" rtl="0" eaLnBrk="1" latinLnBrk="0" hangingPunct="1">
        <a:lnSpc>
          <a:spcPct val="95000"/>
        </a:lnSpc>
        <a:spcBef>
          <a:spcPts val="800"/>
        </a:spcBef>
        <a:buFont typeface="Arial"/>
        <a:buChar char="»"/>
        <a:defRPr sz="2400" kern="1200">
          <a:solidFill>
            <a:schemeClr val="accent2"/>
          </a:solidFill>
          <a:latin typeface="Arial"/>
          <a:ea typeface="+mn-ea"/>
          <a:cs typeface="Arial"/>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95889-4D90-4B07-9B33-6BD1618FD255}"/>
              </a:ext>
            </a:extLst>
          </p:cNvPr>
          <p:cNvSpPr>
            <a:spLocks noGrp="1"/>
          </p:cNvSpPr>
          <p:nvPr>
            <p:ph type="ctrTitle"/>
          </p:nvPr>
        </p:nvSpPr>
        <p:spPr>
          <a:xfrm>
            <a:off x="1343254" y="2450456"/>
            <a:ext cx="10354882" cy="1470025"/>
          </a:xfrm>
        </p:spPr>
        <p:txBody>
          <a:bodyPr>
            <a:normAutofit fontScale="90000"/>
          </a:bodyPr>
          <a:lstStyle/>
          <a:p>
            <a:br>
              <a:rPr lang="en-GB" b="0" dirty="0"/>
            </a:br>
            <a:r>
              <a:rPr lang="en-GB" sz="4400" dirty="0"/>
              <a:t>Efficacy and safety of nintedanib in patients with idiopathic pulmonary fibrosis (IPF): subgroup analyses by TORVAN stage</a:t>
            </a:r>
          </a:p>
        </p:txBody>
      </p:sp>
      <p:sp>
        <p:nvSpPr>
          <p:cNvPr id="4" name="Text Placeholder 3">
            <a:extLst>
              <a:ext uri="{FF2B5EF4-FFF2-40B4-BE49-F238E27FC236}">
                <a16:creationId xmlns:a16="http://schemas.microsoft.com/office/drawing/2014/main" id="{827A19BB-8F4B-404C-BBF2-569C3292174B}"/>
              </a:ext>
            </a:extLst>
          </p:cNvPr>
          <p:cNvSpPr>
            <a:spLocks noGrp="1"/>
          </p:cNvSpPr>
          <p:nvPr>
            <p:ph type="body" sz="quarter" idx="13"/>
          </p:nvPr>
        </p:nvSpPr>
        <p:spPr>
          <a:xfrm>
            <a:off x="324714" y="6316662"/>
            <a:ext cx="11562486" cy="373063"/>
          </a:xfrm>
        </p:spPr>
        <p:txBody>
          <a:bodyPr/>
          <a:lstStyle/>
          <a:p>
            <a:r>
              <a:rPr lang="en-GB" sz="1400" dirty="0" err="1">
                <a:solidFill>
                  <a:schemeClr val="tx1"/>
                </a:solidFill>
              </a:rPr>
              <a:t>Torrisi</a:t>
            </a:r>
            <a:r>
              <a:rPr lang="en-GB" sz="1400" dirty="0">
                <a:solidFill>
                  <a:schemeClr val="tx1"/>
                </a:solidFill>
              </a:rPr>
              <a:t> SE et al. Efficacy and safety of nintedanib in patients with idiopathic pulmonary fibrosis (IPF): subgroup analyses by TORVAN stage. Poster developed for the American Thoracic Society International Conference, 2020.</a:t>
            </a:r>
          </a:p>
        </p:txBody>
      </p:sp>
    </p:spTree>
    <p:extLst>
      <p:ext uri="{BB962C8B-B14F-4D97-AF65-F5344CB8AC3E}">
        <p14:creationId xmlns:p14="http://schemas.microsoft.com/office/powerpoint/2010/main" val="3927801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588D032-ECF0-4826-9572-91A38BA60CB8}"/>
              </a:ext>
            </a:extLst>
          </p:cNvPr>
          <p:cNvSpPr>
            <a:spLocks noGrp="1"/>
          </p:cNvSpPr>
          <p:nvPr>
            <p:ph type="title"/>
          </p:nvPr>
        </p:nvSpPr>
        <p:spPr/>
        <p:txBody>
          <a:bodyPr>
            <a:normAutofit/>
          </a:bodyPr>
          <a:lstStyle/>
          <a:p>
            <a:r>
              <a:rPr lang="en-GB" sz="2900" dirty="0"/>
              <a:t>Time to disease progression (absolute decline in FVC ≥10% predicted or death) over 52 weeks </a:t>
            </a:r>
          </a:p>
        </p:txBody>
      </p:sp>
      <p:sp>
        <p:nvSpPr>
          <p:cNvPr id="4" name="TextBox 3">
            <a:extLst>
              <a:ext uri="{FF2B5EF4-FFF2-40B4-BE49-F238E27FC236}">
                <a16:creationId xmlns:a16="http://schemas.microsoft.com/office/drawing/2014/main" id="{D00F41B7-EED7-4CED-9026-6CC7A175A80A}"/>
              </a:ext>
            </a:extLst>
          </p:cNvPr>
          <p:cNvSpPr txBox="1"/>
          <p:nvPr/>
        </p:nvSpPr>
        <p:spPr>
          <a:xfrm>
            <a:off x="355600" y="6203397"/>
            <a:ext cx="11836400" cy="430887"/>
          </a:xfrm>
          <a:prstGeom prst="rect">
            <a:avLst/>
          </a:prstGeom>
          <a:noFill/>
        </p:spPr>
        <p:txBody>
          <a:bodyPr wrap="square" rtlCol="0" anchor="b">
            <a:spAutoFit/>
          </a:bodyPr>
          <a:lstStyle/>
          <a:p>
            <a:r>
              <a:rPr lang="en-GB" sz="1100" dirty="0" err="1">
                <a:solidFill>
                  <a:prstClr val="black"/>
                </a:solidFill>
                <a:latin typeface="Arial" panose="020B0604020202020204" pitchFamily="34" charset="0"/>
                <a:cs typeface="Arial" panose="020B0604020202020204" pitchFamily="34" charset="0"/>
              </a:rPr>
              <a:t>Torrisi</a:t>
            </a:r>
            <a:r>
              <a:rPr lang="en-GB" sz="1100" dirty="0">
                <a:solidFill>
                  <a:prstClr val="black"/>
                </a:solidFill>
                <a:latin typeface="Arial" panose="020B0604020202020204" pitchFamily="34" charset="0"/>
                <a:cs typeface="Arial" panose="020B0604020202020204" pitchFamily="34" charset="0"/>
              </a:rPr>
              <a:t> SE et al. Efficacy and safety of nintedanib in patients with idiopathic pulmonary fibrosis (IPF): subgroup analyses by TORVAN stage. Poster developed for the American Thoracic Society International Conference, 2020.</a:t>
            </a:r>
          </a:p>
        </p:txBody>
      </p:sp>
      <p:graphicFrame>
        <p:nvGraphicFramePr>
          <p:cNvPr id="3" name="Table 2">
            <a:extLst>
              <a:ext uri="{FF2B5EF4-FFF2-40B4-BE49-F238E27FC236}">
                <a16:creationId xmlns:a16="http://schemas.microsoft.com/office/drawing/2014/main" id="{DC54E2F6-C085-45E5-8EC2-274A6978F02E}"/>
              </a:ext>
            </a:extLst>
          </p:cNvPr>
          <p:cNvGraphicFramePr>
            <a:graphicFrameLocks noGrp="1"/>
          </p:cNvGraphicFramePr>
          <p:nvPr>
            <p:extLst>
              <p:ext uri="{D42A27DB-BD31-4B8C-83A1-F6EECF244321}">
                <p14:modId xmlns:p14="http://schemas.microsoft.com/office/powerpoint/2010/main" val="2025708743"/>
              </p:ext>
            </p:extLst>
          </p:nvPr>
        </p:nvGraphicFramePr>
        <p:xfrm>
          <a:off x="609601" y="1741327"/>
          <a:ext cx="10972797" cy="3600000"/>
        </p:xfrm>
        <a:graphic>
          <a:graphicData uri="http://schemas.openxmlformats.org/drawingml/2006/table">
            <a:tbl>
              <a:tblPr firstRow="1">
                <a:tableStyleId>{21E4AEA4-8DFA-4A89-87EB-49C32662AFE0}</a:tableStyleId>
              </a:tblPr>
              <a:tblGrid>
                <a:gridCol w="2741553">
                  <a:extLst>
                    <a:ext uri="{9D8B030D-6E8A-4147-A177-3AD203B41FA5}">
                      <a16:colId xmlns:a16="http://schemas.microsoft.com/office/drawing/2014/main" val="509160169"/>
                    </a:ext>
                  </a:extLst>
                </a:gridCol>
                <a:gridCol w="1371874">
                  <a:extLst>
                    <a:ext uri="{9D8B030D-6E8A-4147-A177-3AD203B41FA5}">
                      <a16:colId xmlns:a16="http://schemas.microsoft.com/office/drawing/2014/main" val="3994264391"/>
                    </a:ext>
                  </a:extLst>
                </a:gridCol>
                <a:gridCol w="1371874">
                  <a:extLst>
                    <a:ext uri="{9D8B030D-6E8A-4147-A177-3AD203B41FA5}">
                      <a16:colId xmlns:a16="http://schemas.microsoft.com/office/drawing/2014/main" val="2340617896"/>
                    </a:ext>
                  </a:extLst>
                </a:gridCol>
                <a:gridCol w="1371874">
                  <a:extLst>
                    <a:ext uri="{9D8B030D-6E8A-4147-A177-3AD203B41FA5}">
                      <a16:colId xmlns:a16="http://schemas.microsoft.com/office/drawing/2014/main" val="3036127601"/>
                    </a:ext>
                  </a:extLst>
                </a:gridCol>
                <a:gridCol w="1371874">
                  <a:extLst>
                    <a:ext uri="{9D8B030D-6E8A-4147-A177-3AD203B41FA5}">
                      <a16:colId xmlns:a16="http://schemas.microsoft.com/office/drawing/2014/main" val="578740762"/>
                    </a:ext>
                  </a:extLst>
                </a:gridCol>
                <a:gridCol w="1371874">
                  <a:extLst>
                    <a:ext uri="{9D8B030D-6E8A-4147-A177-3AD203B41FA5}">
                      <a16:colId xmlns:a16="http://schemas.microsoft.com/office/drawing/2014/main" val="2891675393"/>
                    </a:ext>
                  </a:extLst>
                </a:gridCol>
                <a:gridCol w="1371874">
                  <a:extLst>
                    <a:ext uri="{9D8B030D-6E8A-4147-A177-3AD203B41FA5}">
                      <a16:colId xmlns:a16="http://schemas.microsoft.com/office/drawing/2014/main" val="382570338"/>
                    </a:ext>
                  </a:extLst>
                </a:gridCol>
              </a:tblGrid>
              <a:tr h="612000">
                <a:tc>
                  <a:txBody>
                    <a:bodyPr/>
                    <a:lstStyle/>
                    <a:p>
                      <a:pPr>
                        <a:lnSpc>
                          <a:spcPct val="100000"/>
                        </a:lnSpc>
                        <a:spcAft>
                          <a:spcPts val="0"/>
                        </a:spcAft>
                      </a:pPr>
                      <a:r>
                        <a:rPr lang="en-US" sz="2000" b="1" dirty="0">
                          <a:solidFill>
                            <a:schemeClr val="bg1"/>
                          </a:solidFill>
                          <a:effectLst/>
                          <a:latin typeface="Arial" panose="020B0604020202020204" pitchFamily="34" charset="0"/>
                          <a:cs typeface="Arial" panose="020B0604020202020204" pitchFamily="34" charset="0"/>
                        </a:rPr>
                        <a:t> </a:t>
                      </a:r>
                      <a:endParaRPr lang="en-GB" sz="2000" b="1" dirty="0">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gridSpan="2">
                  <a:txBody>
                    <a:bodyPr/>
                    <a:lstStyle/>
                    <a:p>
                      <a:pPr algn="ctr">
                        <a:lnSpc>
                          <a:spcPct val="100000"/>
                        </a:lnSpc>
                        <a:spcAft>
                          <a:spcPts val="0"/>
                        </a:spcAft>
                      </a:pPr>
                      <a:r>
                        <a:rPr lang="en-US" sz="2000" b="1" dirty="0">
                          <a:solidFill>
                            <a:schemeClr val="bg1"/>
                          </a:solidFill>
                          <a:effectLst/>
                          <a:latin typeface="Arial" panose="020B0604020202020204" pitchFamily="34" charset="0"/>
                          <a:cs typeface="Arial" panose="020B0604020202020204" pitchFamily="34" charset="0"/>
                        </a:rPr>
                        <a:t>TORVAN stage I</a:t>
                      </a:r>
                      <a:endParaRPr lang="en-GB" sz="2000" b="1" dirty="0">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hMerge="1">
                  <a:txBody>
                    <a:bodyPr/>
                    <a:lstStyle/>
                    <a:p>
                      <a:endParaRPr lang="en-GB"/>
                    </a:p>
                  </a:txBody>
                  <a:tcPr/>
                </a:tc>
                <a:tc gridSpan="2">
                  <a:txBody>
                    <a:bodyPr/>
                    <a:lstStyle/>
                    <a:p>
                      <a:pPr algn="ctr">
                        <a:lnSpc>
                          <a:spcPct val="100000"/>
                        </a:lnSpc>
                        <a:spcAft>
                          <a:spcPts val="0"/>
                        </a:spcAft>
                      </a:pPr>
                      <a:r>
                        <a:rPr lang="en-US" sz="2000" b="1" dirty="0">
                          <a:solidFill>
                            <a:schemeClr val="bg1"/>
                          </a:solidFill>
                          <a:effectLst/>
                          <a:latin typeface="Arial" panose="020B0604020202020204" pitchFamily="34" charset="0"/>
                          <a:cs typeface="Arial" panose="020B0604020202020204" pitchFamily="34" charset="0"/>
                        </a:rPr>
                        <a:t>TORVAN stage II</a:t>
                      </a:r>
                      <a:endParaRPr lang="en-GB" sz="2000" b="1" dirty="0">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hMerge="1">
                  <a:txBody>
                    <a:bodyPr/>
                    <a:lstStyle/>
                    <a:p>
                      <a:endParaRPr lang="en-GB"/>
                    </a:p>
                  </a:txBody>
                  <a:tcPr/>
                </a:tc>
                <a:tc gridSpan="2">
                  <a:txBody>
                    <a:bodyPr/>
                    <a:lstStyle/>
                    <a:p>
                      <a:pPr algn="ctr">
                        <a:lnSpc>
                          <a:spcPct val="100000"/>
                        </a:lnSpc>
                        <a:spcAft>
                          <a:spcPts val="0"/>
                        </a:spcAft>
                      </a:pPr>
                      <a:r>
                        <a:rPr lang="en-US" sz="2000" b="1" dirty="0">
                          <a:solidFill>
                            <a:schemeClr val="bg1"/>
                          </a:solidFill>
                          <a:effectLst/>
                          <a:latin typeface="Arial" panose="020B0604020202020204" pitchFamily="34" charset="0"/>
                          <a:cs typeface="Arial" panose="020B0604020202020204" pitchFamily="34" charset="0"/>
                        </a:rPr>
                        <a:t>TORVAN stage III/IV</a:t>
                      </a:r>
                      <a:endParaRPr lang="en-GB" sz="2000" b="1" dirty="0">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hMerge="1">
                  <a:txBody>
                    <a:bodyPr/>
                    <a:lstStyle/>
                    <a:p>
                      <a:endParaRPr lang="en-GB"/>
                    </a:p>
                  </a:txBody>
                  <a:tcPr/>
                </a:tc>
                <a:extLst>
                  <a:ext uri="{0D108BD9-81ED-4DB2-BD59-A6C34878D82A}">
                    <a16:rowId xmlns:a16="http://schemas.microsoft.com/office/drawing/2014/main" val="2541819470"/>
                  </a:ext>
                </a:extLst>
              </a:tr>
              <a:tr h="828000">
                <a:tc>
                  <a:txBody>
                    <a:bodyPr/>
                    <a:lstStyle/>
                    <a:p>
                      <a:pPr>
                        <a:lnSpc>
                          <a:spcPct val="100000"/>
                        </a:lnSpc>
                        <a:spcAft>
                          <a:spcPts val="0"/>
                        </a:spcAft>
                      </a:pPr>
                      <a:r>
                        <a:rPr lang="en-US" sz="2000" b="1" dirty="0">
                          <a:solidFill>
                            <a:schemeClr val="bg1"/>
                          </a:solidFill>
                          <a:effectLst/>
                          <a:latin typeface="Arial" panose="020B0604020202020204" pitchFamily="34" charset="0"/>
                          <a:cs typeface="Arial" panose="020B0604020202020204" pitchFamily="34" charset="0"/>
                        </a:rPr>
                        <a:t> </a:t>
                      </a:r>
                      <a:endParaRPr lang="en-GB" sz="2000" b="1" dirty="0">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100000"/>
                        </a:lnSpc>
                        <a:spcAft>
                          <a:spcPts val="0"/>
                        </a:spcAft>
                      </a:pPr>
                      <a:r>
                        <a:rPr lang="en-US" sz="2000" b="1" dirty="0">
                          <a:solidFill>
                            <a:schemeClr val="bg1"/>
                          </a:solidFill>
                          <a:effectLst/>
                          <a:latin typeface="Arial" panose="020B0604020202020204" pitchFamily="34" charset="0"/>
                          <a:cs typeface="Arial" panose="020B0604020202020204" pitchFamily="34" charset="0"/>
                        </a:rPr>
                        <a:t>Nintedanib (n=285)</a:t>
                      </a:r>
                      <a:endParaRPr lang="en-GB" sz="2000" b="1" dirty="0">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100000"/>
                        </a:lnSpc>
                        <a:spcAft>
                          <a:spcPts val="0"/>
                        </a:spcAft>
                      </a:pPr>
                      <a:r>
                        <a:rPr lang="en-US" sz="2000" b="1" dirty="0">
                          <a:solidFill>
                            <a:schemeClr val="bg1"/>
                          </a:solidFill>
                          <a:effectLst/>
                          <a:latin typeface="Arial" panose="020B0604020202020204" pitchFamily="34" charset="0"/>
                          <a:cs typeface="Arial" panose="020B0604020202020204" pitchFamily="34" charset="0"/>
                        </a:rPr>
                        <a:t>Placebo (n=209)</a:t>
                      </a:r>
                      <a:endParaRPr lang="en-GB" sz="2000" b="1" dirty="0">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100000"/>
                        </a:lnSpc>
                        <a:spcAft>
                          <a:spcPts val="0"/>
                        </a:spcAft>
                      </a:pPr>
                      <a:r>
                        <a:rPr lang="en-US" sz="2000" b="1" dirty="0">
                          <a:solidFill>
                            <a:schemeClr val="bg1"/>
                          </a:solidFill>
                          <a:effectLst/>
                          <a:latin typeface="Arial" panose="020B0604020202020204" pitchFamily="34" charset="0"/>
                          <a:cs typeface="Arial" panose="020B0604020202020204" pitchFamily="34" charset="0"/>
                        </a:rPr>
                        <a:t>Nintedanib (n=253)</a:t>
                      </a:r>
                      <a:endParaRPr lang="en-GB" sz="2000" b="1" dirty="0">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100000"/>
                        </a:lnSpc>
                        <a:spcAft>
                          <a:spcPts val="0"/>
                        </a:spcAft>
                      </a:pPr>
                      <a:r>
                        <a:rPr lang="en-US" sz="2000" b="1" dirty="0">
                          <a:solidFill>
                            <a:schemeClr val="bg1"/>
                          </a:solidFill>
                          <a:effectLst/>
                          <a:latin typeface="Arial" panose="020B0604020202020204" pitchFamily="34" charset="0"/>
                          <a:cs typeface="Arial" panose="020B0604020202020204" pitchFamily="34" charset="0"/>
                        </a:rPr>
                        <a:t>Placebo (n=147)</a:t>
                      </a:r>
                      <a:endParaRPr lang="en-GB" sz="2000" b="1" dirty="0">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100000"/>
                        </a:lnSpc>
                        <a:spcAft>
                          <a:spcPts val="0"/>
                        </a:spcAft>
                      </a:pPr>
                      <a:r>
                        <a:rPr lang="en-US" sz="2000" b="1" dirty="0">
                          <a:solidFill>
                            <a:schemeClr val="bg1"/>
                          </a:solidFill>
                          <a:effectLst/>
                          <a:latin typeface="Arial" panose="020B0604020202020204" pitchFamily="34" charset="0"/>
                          <a:cs typeface="Arial" panose="020B0604020202020204" pitchFamily="34" charset="0"/>
                        </a:rPr>
                        <a:t>Nintedanib (n=185)</a:t>
                      </a:r>
                      <a:endParaRPr lang="en-GB" sz="2000" b="1" dirty="0">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100000"/>
                        </a:lnSpc>
                        <a:spcAft>
                          <a:spcPts val="0"/>
                        </a:spcAft>
                      </a:pPr>
                      <a:r>
                        <a:rPr lang="en-US" sz="2000" b="1" dirty="0">
                          <a:solidFill>
                            <a:schemeClr val="bg1"/>
                          </a:solidFill>
                          <a:effectLst/>
                          <a:latin typeface="Arial" panose="020B0604020202020204" pitchFamily="34" charset="0"/>
                          <a:cs typeface="Arial" panose="020B0604020202020204" pitchFamily="34" charset="0"/>
                        </a:rPr>
                        <a:t>Placebo (n=152)</a:t>
                      </a:r>
                      <a:endParaRPr lang="en-GB" sz="2000" b="1" dirty="0">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2296025573"/>
                  </a:ext>
                </a:extLst>
              </a:tr>
              <a:tr h="900000">
                <a:tc>
                  <a:txBody>
                    <a:bodyPr/>
                    <a:lstStyle/>
                    <a:p>
                      <a:pPr>
                        <a:lnSpc>
                          <a:spcPct val="100000"/>
                        </a:lnSpc>
                        <a:spcAft>
                          <a:spcPts val="0"/>
                        </a:spcAft>
                      </a:pPr>
                      <a:r>
                        <a:rPr lang="en-US" sz="2000" dirty="0">
                          <a:effectLst/>
                          <a:latin typeface="Arial" panose="020B0604020202020204" pitchFamily="34" charset="0"/>
                          <a:ea typeface="Calibri" panose="020F0502020204030204" pitchFamily="34" charset="0"/>
                          <a:cs typeface="Cordia New" panose="020B0304020202020204" pitchFamily="34" charset="-34"/>
                        </a:rPr>
                        <a:t>Patients with disease progression, n (%)</a:t>
                      </a:r>
                      <a:endParaRPr lang="en-GB" sz="2000" dirty="0">
                        <a:effectLst/>
                        <a:latin typeface="Calibri" panose="020F0502020204030204" pitchFamily="34" charset="0"/>
                        <a:ea typeface="SimSun" panose="02010600030101010101" pitchFamily="2" charset="-122"/>
                        <a:cs typeface="Cordia New" panose="020B0304020202020204" pitchFamily="34" charset="-34"/>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2000" dirty="0">
                          <a:effectLst/>
                          <a:latin typeface="Arial" panose="020B0604020202020204" pitchFamily="34" charset="0"/>
                          <a:ea typeface="Calibri" panose="020F0502020204030204" pitchFamily="34" charset="0"/>
                          <a:cs typeface="Cordia New" panose="020B0304020202020204" pitchFamily="34" charset="-34"/>
                        </a:rPr>
                        <a:t>74 (26.0)</a:t>
                      </a:r>
                      <a:endParaRPr lang="en-GB" sz="2000" dirty="0">
                        <a:effectLst/>
                        <a:latin typeface="Calibri" panose="020F0502020204030204" pitchFamily="34" charset="0"/>
                        <a:ea typeface="SimSun" panose="02010600030101010101" pitchFamily="2" charset="-122"/>
                        <a:cs typeface="Cordia New" panose="020B0304020202020204" pitchFamily="34" charset="-34"/>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2000">
                          <a:effectLst/>
                          <a:latin typeface="Arial" panose="020B0604020202020204" pitchFamily="34" charset="0"/>
                          <a:ea typeface="Calibri" panose="020F0502020204030204" pitchFamily="34" charset="0"/>
                          <a:cs typeface="Cordia New" panose="020B0304020202020204" pitchFamily="34" charset="-34"/>
                        </a:rPr>
                        <a:t>80 (38.3)</a:t>
                      </a:r>
                      <a:endParaRPr lang="en-GB" sz="2000">
                        <a:effectLst/>
                        <a:latin typeface="Calibri" panose="020F0502020204030204" pitchFamily="34" charset="0"/>
                        <a:ea typeface="SimSun" panose="02010600030101010101" pitchFamily="2" charset="-122"/>
                        <a:cs typeface="Cordia New" panose="020B0304020202020204" pitchFamily="34" charset="-34"/>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2000">
                          <a:effectLst/>
                          <a:latin typeface="Arial" panose="020B0604020202020204" pitchFamily="34" charset="0"/>
                          <a:ea typeface="Calibri" panose="020F0502020204030204" pitchFamily="34" charset="0"/>
                          <a:cs typeface="Cordia New" panose="020B0304020202020204" pitchFamily="34" charset="-34"/>
                        </a:rPr>
                        <a:t>73 (28.9)</a:t>
                      </a:r>
                      <a:endParaRPr lang="en-GB" sz="2000">
                        <a:effectLst/>
                        <a:latin typeface="Calibri" panose="020F0502020204030204" pitchFamily="34" charset="0"/>
                        <a:ea typeface="SimSun" panose="02010600030101010101" pitchFamily="2" charset="-122"/>
                        <a:cs typeface="Cordia New" panose="020B0304020202020204" pitchFamily="34" charset="-34"/>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2000">
                          <a:effectLst/>
                          <a:latin typeface="Arial" panose="020B0604020202020204" pitchFamily="34" charset="0"/>
                          <a:ea typeface="Calibri" panose="020F0502020204030204" pitchFamily="34" charset="0"/>
                          <a:cs typeface="Cordia New" panose="020B0304020202020204" pitchFamily="34" charset="-34"/>
                        </a:rPr>
                        <a:t>60 (40.8)</a:t>
                      </a:r>
                      <a:endParaRPr lang="en-GB" sz="2000">
                        <a:effectLst/>
                        <a:latin typeface="Calibri" panose="020F0502020204030204" pitchFamily="34" charset="0"/>
                        <a:ea typeface="SimSun" panose="02010600030101010101" pitchFamily="2" charset="-122"/>
                        <a:cs typeface="Cordia New" panose="020B0304020202020204" pitchFamily="34" charset="-34"/>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2000">
                          <a:effectLst/>
                          <a:latin typeface="Arial" panose="020B0604020202020204" pitchFamily="34" charset="0"/>
                          <a:ea typeface="Calibri" panose="020F0502020204030204" pitchFamily="34" charset="0"/>
                          <a:cs typeface="Cordia New" panose="020B0304020202020204" pitchFamily="34" charset="-34"/>
                        </a:rPr>
                        <a:t>50 (27.0)</a:t>
                      </a:r>
                      <a:endParaRPr lang="en-GB" sz="2000">
                        <a:effectLst/>
                        <a:latin typeface="Calibri" panose="020F0502020204030204" pitchFamily="34" charset="0"/>
                        <a:ea typeface="SimSun" panose="02010600030101010101" pitchFamily="2" charset="-122"/>
                        <a:cs typeface="Cordia New" panose="020B0304020202020204" pitchFamily="34" charset="-34"/>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2000">
                          <a:effectLst/>
                          <a:latin typeface="Arial" panose="020B0604020202020204" pitchFamily="34" charset="0"/>
                          <a:ea typeface="Calibri" panose="020F0502020204030204" pitchFamily="34" charset="0"/>
                          <a:cs typeface="Cordia New" panose="020B0304020202020204" pitchFamily="34" charset="-34"/>
                        </a:rPr>
                        <a:t>68 (44.7)</a:t>
                      </a:r>
                      <a:endParaRPr lang="en-GB" sz="2000">
                        <a:effectLst/>
                        <a:latin typeface="Calibri" panose="020F0502020204030204" pitchFamily="34" charset="0"/>
                        <a:ea typeface="SimSun" panose="02010600030101010101" pitchFamily="2" charset="-122"/>
                        <a:cs typeface="Cordia New" panose="020B0304020202020204" pitchFamily="34" charset="-34"/>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98283405"/>
                  </a:ext>
                </a:extLst>
              </a:tr>
              <a:tr h="612000">
                <a:tc>
                  <a:txBody>
                    <a:bodyPr/>
                    <a:lstStyle/>
                    <a:p>
                      <a:pPr marL="180340">
                        <a:lnSpc>
                          <a:spcPct val="100000"/>
                        </a:lnSpc>
                        <a:spcAft>
                          <a:spcPts val="0"/>
                        </a:spcAft>
                      </a:pPr>
                      <a:r>
                        <a:rPr lang="en-US" sz="2000">
                          <a:effectLst/>
                          <a:latin typeface="Arial" panose="020B0604020202020204" pitchFamily="34" charset="0"/>
                          <a:ea typeface="Calibri" panose="020F0502020204030204" pitchFamily="34" charset="0"/>
                          <a:cs typeface="Cordia New" panose="020B0304020202020204" pitchFamily="34" charset="-34"/>
                        </a:rPr>
                        <a:t>Hazard ratio (95% CI)</a:t>
                      </a:r>
                      <a:endParaRPr lang="en-GB" sz="2000">
                        <a:effectLst/>
                        <a:latin typeface="Calibri" panose="020F0502020204030204" pitchFamily="34" charset="0"/>
                        <a:ea typeface="SimSun" panose="02010600030101010101" pitchFamily="2" charset="-122"/>
                        <a:cs typeface="Cordia New" panose="020B0304020202020204" pitchFamily="34" charset="-34"/>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lnSpc>
                          <a:spcPct val="100000"/>
                        </a:lnSpc>
                        <a:spcAft>
                          <a:spcPts val="0"/>
                        </a:spcAft>
                      </a:pPr>
                      <a:r>
                        <a:rPr lang="en-US" sz="2000" dirty="0">
                          <a:effectLst/>
                          <a:latin typeface="Arial" panose="020B0604020202020204" pitchFamily="34" charset="0"/>
                          <a:ea typeface="Calibri" panose="020F0502020204030204" pitchFamily="34" charset="0"/>
                          <a:cs typeface="Cordia New" panose="020B0304020202020204" pitchFamily="34" charset="-34"/>
                        </a:rPr>
                        <a:t>0.65 (0.48, 0.90)</a:t>
                      </a:r>
                      <a:endParaRPr lang="en-GB" sz="2000" dirty="0">
                        <a:effectLst/>
                        <a:latin typeface="Calibri" panose="020F0502020204030204" pitchFamily="34" charset="0"/>
                        <a:ea typeface="SimSun" panose="02010600030101010101" pitchFamily="2" charset="-122"/>
                        <a:cs typeface="Cordia New" panose="020B0304020202020204" pitchFamily="34" charset="-34"/>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gridSpan="2">
                  <a:txBody>
                    <a:bodyPr/>
                    <a:lstStyle/>
                    <a:p>
                      <a:pPr algn="ctr">
                        <a:lnSpc>
                          <a:spcPct val="100000"/>
                        </a:lnSpc>
                        <a:spcAft>
                          <a:spcPts val="0"/>
                        </a:spcAft>
                      </a:pPr>
                      <a:r>
                        <a:rPr lang="en-US" sz="2000">
                          <a:effectLst/>
                          <a:latin typeface="Arial" panose="020B0604020202020204" pitchFamily="34" charset="0"/>
                          <a:ea typeface="Calibri" panose="020F0502020204030204" pitchFamily="34" charset="0"/>
                          <a:cs typeface="Cordia New" panose="020B0304020202020204" pitchFamily="34" charset="-34"/>
                        </a:rPr>
                        <a:t>0.64 (0.45, 0.90)</a:t>
                      </a:r>
                      <a:endParaRPr lang="en-GB" sz="2000">
                        <a:effectLst/>
                        <a:latin typeface="Calibri" panose="020F0502020204030204" pitchFamily="34" charset="0"/>
                        <a:ea typeface="SimSun" panose="02010600030101010101" pitchFamily="2" charset="-122"/>
                        <a:cs typeface="Cordia New" panose="020B0304020202020204" pitchFamily="34" charset="-34"/>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gridSpan="2">
                  <a:txBody>
                    <a:bodyPr/>
                    <a:lstStyle/>
                    <a:p>
                      <a:pPr algn="ctr">
                        <a:lnSpc>
                          <a:spcPct val="100000"/>
                        </a:lnSpc>
                        <a:spcAft>
                          <a:spcPts val="0"/>
                        </a:spcAft>
                      </a:pPr>
                      <a:r>
                        <a:rPr lang="en-US" sz="2000">
                          <a:effectLst/>
                          <a:latin typeface="Arial" panose="020B0604020202020204" pitchFamily="34" charset="0"/>
                          <a:ea typeface="Calibri" panose="020F0502020204030204" pitchFamily="34" charset="0"/>
                          <a:cs typeface="Cordia New" panose="020B0304020202020204" pitchFamily="34" charset="-34"/>
                        </a:rPr>
                        <a:t>0.55 (0.38, 0.80)</a:t>
                      </a:r>
                      <a:endParaRPr lang="en-GB" sz="2000">
                        <a:effectLst/>
                        <a:latin typeface="Calibri" panose="020F0502020204030204" pitchFamily="34" charset="0"/>
                        <a:ea typeface="SimSun" panose="02010600030101010101" pitchFamily="2" charset="-122"/>
                        <a:cs typeface="Cordia New" panose="020B0304020202020204" pitchFamily="34" charset="-34"/>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extLst>
                  <a:ext uri="{0D108BD9-81ED-4DB2-BD59-A6C34878D82A}">
                    <a16:rowId xmlns:a16="http://schemas.microsoft.com/office/drawing/2014/main" val="1271787024"/>
                  </a:ext>
                </a:extLst>
              </a:tr>
              <a:tr h="648000">
                <a:tc>
                  <a:txBody>
                    <a:bodyPr/>
                    <a:lstStyle/>
                    <a:p>
                      <a:pPr marL="180340">
                        <a:lnSpc>
                          <a:spcPct val="100000"/>
                        </a:lnSpc>
                        <a:spcAft>
                          <a:spcPts val="0"/>
                        </a:spcAft>
                      </a:pPr>
                      <a:r>
                        <a:rPr lang="en-US" sz="2000">
                          <a:effectLst/>
                          <a:latin typeface="Arial" panose="020B0604020202020204" pitchFamily="34" charset="0"/>
                          <a:ea typeface="Calibri" panose="020F0502020204030204" pitchFamily="34" charset="0"/>
                          <a:cs typeface="Cordia New" panose="020B0304020202020204" pitchFamily="34" charset="-34"/>
                        </a:rPr>
                        <a:t>Treatment-by-subgroup interaction</a:t>
                      </a:r>
                      <a:endParaRPr lang="en-GB" sz="2000">
                        <a:effectLst/>
                        <a:latin typeface="Calibri" panose="020F0502020204030204" pitchFamily="34" charset="0"/>
                        <a:ea typeface="SimSun" panose="02010600030101010101" pitchFamily="2" charset="-122"/>
                        <a:cs typeface="Cordia New" panose="020B0304020202020204" pitchFamily="34" charset="-34"/>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ctr">
                        <a:lnSpc>
                          <a:spcPct val="100000"/>
                        </a:lnSpc>
                        <a:spcAft>
                          <a:spcPts val="0"/>
                        </a:spcAft>
                      </a:pPr>
                      <a:r>
                        <a:rPr lang="en-US" sz="2000" dirty="0">
                          <a:effectLst/>
                          <a:latin typeface="Arial" panose="020B0604020202020204" pitchFamily="34" charset="0"/>
                          <a:ea typeface="Calibri" panose="020F0502020204030204" pitchFamily="34" charset="0"/>
                          <a:cs typeface="Cordia New" panose="020B0304020202020204" pitchFamily="34" charset="-34"/>
                        </a:rPr>
                        <a:t>p=0.84</a:t>
                      </a:r>
                      <a:endParaRPr lang="en-GB" sz="2000" dirty="0">
                        <a:effectLst/>
                        <a:latin typeface="Calibri" panose="020F0502020204030204" pitchFamily="34" charset="0"/>
                        <a:ea typeface="SimSun" panose="02010600030101010101" pitchFamily="2" charset="-122"/>
                        <a:cs typeface="Cordia New" panose="020B0304020202020204" pitchFamily="34" charset="-34"/>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849760423"/>
                  </a:ext>
                </a:extLst>
              </a:tr>
            </a:tbl>
          </a:graphicData>
        </a:graphic>
      </p:graphicFrame>
    </p:spTree>
    <p:extLst>
      <p:ext uri="{BB962C8B-B14F-4D97-AF65-F5344CB8AC3E}">
        <p14:creationId xmlns:p14="http://schemas.microsoft.com/office/powerpoint/2010/main" val="3524298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588D032-ECF0-4826-9572-91A38BA60CB8}"/>
              </a:ext>
            </a:extLst>
          </p:cNvPr>
          <p:cNvSpPr>
            <a:spLocks noGrp="1"/>
          </p:cNvSpPr>
          <p:nvPr>
            <p:ph type="title"/>
          </p:nvPr>
        </p:nvSpPr>
        <p:spPr/>
        <p:txBody>
          <a:bodyPr>
            <a:normAutofit/>
          </a:bodyPr>
          <a:lstStyle/>
          <a:p>
            <a:r>
              <a:rPr lang="en-GB" sz="2900" dirty="0"/>
              <a:t>Time to first acute exacerbation over 52 weeks </a:t>
            </a:r>
          </a:p>
        </p:txBody>
      </p:sp>
      <p:sp>
        <p:nvSpPr>
          <p:cNvPr id="4" name="TextBox 3">
            <a:extLst>
              <a:ext uri="{FF2B5EF4-FFF2-40B4-BE49-F238E27FC236}">
                <a16:creationId xmlns:a16="http://schemas.microsoft.com/office/drawing/2014/main" id="{D00F41B7-EED7-4CED-9026-6CC7A175A80A}"/>
              </a:ext>
            </a:extLst>
          </p:cNvPr>
          <p:cNvSpPr txBox="1"/>
          <p:nvPr/>
        </p:nvSpPr>
        <p:spPr>
          <a:xfrm>
            <a:off x="355600" y="6203397"/>
            <a:ext cx="11836400" cy="430887"/>
          </a:xfrm>
          <a:prstGeom prst="rect">
            <a:avLst/>
          </a:prstGeom>
          <a:noFill/>
        </p:spPr>
        <p:txBody>
          <a:bodyPr wrap="square" rtlCol="0" anchor="b">
            <a:spAutoFit/>
          </a:bodyPr>
          <a:lstStyle/>
          <a:p>
            <a:r>
              <a:rPr lang="en-GB" sz="1100" dirty="0" err="1">
                <a:solidFill>
                  <a:prstClr val="black"/>
                </a:solidFill>
                <a:latin typeface="Arial" panose="020B0604020202020204" pitchFamily="34" charset="0"/>
                <a:cs typeface="Arial" panose="020B0604020202020204" pitchFamily="34" charset="0"/>
              </a:rPr>
              <a:t>Torrisi</a:t>
            </a:r>
            <a:r>
              <a:rPr lang="en-GB" sz="1100" dirty="0">
                <a:solidFill>
                  <a:prstClr val="black"/>
                </a:solidFill>
                <a:latin typeface="Arial" panose="020B0604020202020204" pitchFamily="34" charset="0"/>
                <a:cs typeface="Arial" panose="020B0604020202020204" pitchFamily="34" charset="0"/>
              </a:rPr>
              <a:t> SE et al. Efficacy and safety of nintedanib in patients with idiopathic pulmonary fibrosis (IPF): subgroup analyses by TORVAN stage. Poster developed for the American Thoracic Society International Conference, 2020.</a:t>
            </a:r>
          </a:p>
        </p:txBody>
      </p:sp>
      <p:graphicFrame>
        <p:nvGraphicFramePr>
          <p:cNvPr id="3" name="Table 2">
            <a:extLst>
              <a:ext uri="{FF2B5EF4-FFF2-40B4-BE49-F238E27FC236}">
                <a16:creationId xmlns:a16="http://schemas.microsoft.com/office/drawing/2014/main" id="{DC54E2F6-C085-45E5-8EC2-274A6978F02E}"/>
              </a:ext>
            </a:extLst>
          </p:cNvPr>
          <p:cNvGraphicFramePr>
            <a:graphicFrameLocks noGrp="1"/>
          </p:cNvGraphicFramePr>
          <p:nvPr/>
        </p:nvGraphicFramePr>
        <p:xfrm>
          <a:off x="609601" y="1741327"/>
          <a:ext cx="10972797" cy="3600000"/>
        </p:xfrm>
        <a:graphic>
          <a:graphicData uri="http://schemas.openxmlformats.org/drawingml/2006/table">
            <a:tbl>
              <a:tblPr firstRow="1">
                <a:tableStyleId>{21E4AEA4-8DFA-4A89-87EB-49C32662AFE0}</a:tableStyleId>
              </a:tblPr>
              <a:tblGrid>
                <a:gridCol w="2741553">
                  <a:extLst>
                    <a:ext uri="{9D8B030D-6E8A-4147-A177-3AD203B41FA5}">
                      <a16:colId xmlns:a16="http://schemas.microsoft.com/office/drawing/2014/main" val="509160169"/>
                    </a:ext>
                  </a:extLst>
                </a:gridCol>
                <a:gridCol w="1371874">
                  <a:extLst>
                    <a:ext uri="{9D8B030D-6E8A-4147-A177-3AD203B41FA5}">
                      <a16:colId xmlns:a16="http://schemas.microsoft.com/office/drawing/2014/main" val="3994264391"/>
                    </a:ext>
                  </a:extLst>
                </a:gridCol>
                <a:gridCol w="1371874">
                  <a:extLst>
                    <a:ext uri="{9D8B030D-6E8A-4147-A177-3AD203B41FA5}">
                      <a16:colId xmlns:a16="http://schemas.microsoft.com/office/drawing/2014/main" val="2340617896"/>
                    </a:ext>
                  </a:extLst>
                </a:gridCol>
                <a:gridCol w="1371874">
                  <a:extLst>
                    <a:ext uri="{9D8B030D-6E8A-4147-A177-3AD203B41FA5}">
                      <a16:colId xmlns:a16="http://schemas.microsoft.com/office/drawing/2014/main" val="3036127601"/>
                    </a:ext>
                  </a:extLst>
                </a:gridCol>
                <a:gridCol w="1371874">
                  <a:extLst>
                    <a:ext uri="{9D8B030D-6E8A-4147-A177-3AD203B41FA5}">
                      <a16:colId xmlns:a16="http://schemas.microsoft.com/office/drawing/2014/main" val="578740762"/>
                    </a:ext>
                  </a:extLst>
                </a:gridCol>
                <a:gridCol w="1371874">
                  <a:extLst>
                    <a:ext uri="{9D8B030D-6E8A-4147-A177-3AD203B41FA5}">
                      <a16:colId xmlns:a16="http://schemas.microsoft.com/office/drawing/2014/main" val="2891675393"/>
                    </a:ext>
                  </a:extLst>
                </a:gridCol>
                <a:gridCol w="1371874">
                  <a:extLst>
                    <a:ext uri="{9D8B030D-6E8A-4147-A177-3AD203B41FA5}">
                      <a16:colId xmlns:a16="http://schemas.microsoft.com/office/drawing/2014/main" val="382570338"/>
                    </a:ext>
                  </a:extLst>
                </a:gridCol>
              </a:tblGrid>
              <a:tr h="612000">
                <a:tc>
                  <a:txBody>
                    <a:bodyPr/>
                    <a:lstStyle/>
                    <a:p>
                      <a:pPr>
                        <a:lnSpc>
                          <a:spcPct val="100000"/>
                        </a:lnSpc>
                        <a:spcAft>
                          <a:spcPts val="0"/>
                        </a:spcAft>
                      </a:pPr>
                      <a:r>
                        <a:rPr lang="en-US" sz="2000" b="1" dirty="0">
                          <a:solidFill>
                            <a:schemeClr val="bg1"/>
                          </a:solidFill>
                          <a:effectLst/>
                          <a:latin typeface="Arial" panose="020B0604020202020204" pitchFamily="34" charset="0"/>
                          <a:cs typeface="Arial" panose="020B0604020202020204" pitchFamily="34" charset="0"/>
                        </a:rPr>
                        <a:t> </a:t>
                      </a:r>
                      <a:endParaRPr lang="en-GB" sz="2000" b="1" dirty="0">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gridSpan="2">
                  <a:txBody>
                    <a:bodyPr/>
                    <a:lstStyle/>
                    <a:p>
                      <a:pPr algn="ctr">
                        <a:lnSpc>
                          <a:spcPct val="100000"/>
                        </a:lnSpc>
                        <a:spcAft>
                          <a:spcPts val="0"/>
                        </a:spcAft>
                      </a:pPr>
                      <a:r>
                        <a:rPr lang="en-US" sz="2000" b="1" dirty="0">
                          <a:solidFill>
                            <a:schemeClr val="bg1"/>
                          </a:solidFill>
                          <a:effectLst/>
                          <a:latin typeface="Arial" panose="020B0604020202020204" pitchFamily="34" charset="0"/>
                          <a:cs typeface="Arial" panose="020B0604020202020204" pitchFamily="34" charset="0"/>
                        </a:rPr>
                        <a:t>TORVAN stage I</a:t>
                      </a:r>
                      <a:endParaRPr lang="en-GB" sz="2000" b="1" dirty="0">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hMerge="1">
                  <a:txBody>
                    <a:bodyPr/>
                    <a:lstStyle/>
                    <a:p>
                      <a:endParaRPr lang="en-GB"/>
                    </a:p>
                  </a:txBody>
                  <a:tcPr/>
                </a:tc>
                <a:tc gridSpan="2">
                  <a:txBody>
                    <a:bodyPr/>
                    <a:lstStyle/>
                    <a:p>
                      <a:pPr algn="ctr">
                        <a:lnSpc>
                          <a:spcPct val="100000"/>
                        </a:lnSpc>
                        <a:spcAft>
                          <a:spcPts val="0"/>
                        </a:spcAft>
                      </a:pPr>
                      <a:r>
                        <a:rPr lang="en-US" sz="2000" b="1" dirty="0">
                          <a:solidFill>
                            <a:schemeClr val="bg1"/>
                          </a:solidFill>
                          <a:effectLst/>
                          <a:latin typeface="Arial" panose="020B0604020202020204" pitchFamily="34" charset="0"/>
                          <a:cs typeface="Arial" panose="020B0604020202020204" pitchFamily="34" charset="0"/>
                        </a:rPr>
                        <a:t>TORVAN stage II</a:t>
                      </a:r>
                      <a:endParaRPr lang="en-GB" sz="2000" b="1" dirty="0">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hMerge="1">
                  <a:txBody>
                    <a:bodyPr/>
                    <a:lstStyle/>
                    <a:p>
                      <a:endParaRPr lang="en-GB"/>
                    </a:p>
                  </a:txBody>
                  <a:tcPr/>
                </a:tc>
                <a:tc gridSpan="2">
                  <a:txBody>
                    <a:bodyPr/>
                    <a:lstStyle/>
                    <a:p>
                      <a:pPr algn="ctr">
                        <a:lnSpc>
                          <a:spcPct val="100000"/>
                        </a:lnSpc>
                        <a:spcAft>
                          <a:spcPts val="0"/>
                        </a:spcAft>
                      </a:pPr>
                      <a:r>
                        <a:rPr lang="en-US" sz="2000" b="1" dirty="0">
                          <a:solidFill>
                            <a:schemeClr val="bg1"/>
                          </a:solidFill>
                          <a:effectLst/>
                          <a:latin typeface="Arial" panose="020B0604020202020204" pitchFamily="34" charset="0"/>
                          <a:cs typeface="Arial" panose="020B0604020202020204" pitchFamily="34" charset="0"/>
                        </a:rPr>
                        <a:t>TORVAN stage III/IV</a:t>
                      </a:r>
                      <a:endParaRPr lang="en-GB" sz="2000" b="1" dirty="0">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hMerge="1">
                  <a:txBody>
                    <a:bodyPr/>
                    <a:lstStyle/>
                    <a:p>
                      <a:endParaRPr lang="en-GB"/>
                    </a:p>
                  </a:txBody>
                  <a:tcPr/>
                </a:tc>
                <a:extLst>
                  <a:ext uri="{0D108BD9-81ED-4DB2-BD59-A6C34878D82A}">
                    <a16:rowId xmlns:a16="http://schemas.microsoft.com/office/drawing/2014/main" val="2541819470"/>
                  </a:ext>
                </a:extLst>
              </a:tr>
              <a:tr h="828000">
                <a:tc>
                  <a:txBody>
                    <a:bodyPr/>
                    <a:lstStyle/>
                    <a:p>
                      <a:pPr>
                        <a:lnSpc>
                          <a:spcPct val="100000"/>
                        </a:lnSpc>
                        <a:spcAft>
                          <a:spcPts val="0"/>
                        </a:spcAft>
                      </a:pPr>
                      <a:r>
                        <a:rPr lang="en-US" sz="2000" b="1" dirty="0">
                          <a:solidFill>
                            <a:schemeClr val="bg1"/>
                          </a:solidFill>
                          <a:effectLst/>
                          <a:latin typeface="Arial" panose="020B0604020202020204" pitchFamily="34" charset="0"/>
                          <a:cs typeface="Arial" panose="020B0604020202020204" pitchFamily="34" charset="0"/>
                        </a:rPr>
                        <a:t> </a:t>
                      </a:r>
                      <a:endParaRPr lang="en-GB" sz="2000" b="1" dirty="0">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100000"/>
                        </a:lnSpc>
                        <a:spcAft>
                          <a:spcPts val="0"/>
                        </a:spcAft>
                      </a:pPr>
                      <a:r>
                        <a:rPr lang="en-US" sz="2000" b="1" dirty="0">
                          <a:solidFill>
                            <a:schemeClr val="bg1"/>
                          </a:solidFill>
                          <a:effectLst/>
                          <a:latin typeface="Arial" panose="020B0604020202020204" pitchFamily="34" charset="0"/>
                          <a:cs typeface="Arial" panose="020B0604020202020204" pitchFamily="34" charset="0"/>
                        </a:rPr>
                        <a:t>Nintedanib (n=285)</a:t>
                      </a:r>
                      <a:endParaRPr lang="en-GB" sz="2000" b="1" dirty="0">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100000"/>
                        </a:lnSpc>
                        <a:spcAft>
                          <a:spcPts val="0"/>
                        </a:spcAft>
                      </a:pPr>
                      <a:r>
                        <a:rPr lang="en-US" sz="2000" b="1" dirty="0">
                          <a:solidFill>
                            <a:schemeClr val="bg1"/>
                          </a:solidFill>
                          <a:effectLst/>
                          <a:latin typeface="Arial" panose="020B0604020202020204" pitchFamily="34" charset="0"/>
                          <a:cs typeface="Arial" panose="020B0604020202020204" pitchFamily="34" charset="0"/>
                        </a:rPr>
                        <a:t>Placebo (n=209)</a:t>
                      </a:r>
                      <a:endParaRPr lang="en-GB" sz="2000" b="1" dirty="0">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100000"/>
                        </a:lnSpc>
                        <a:spcAft>
                          <a:spcPts val="0"/>
                        </a:spcAft>
                      </a:pPr>
                      <a:r>
                        <a:rPr lang="en-US" sz="2000" b="1" dirty="0">
                          <a:solidFill>
                            <a:schemeClr val="bg1"/>
                          </a:solidFill>
                          <a:effectLst/>
                          <a:latin typeface="Arial" panose="020B0604020202020204" pitchFamily="34" charset="0"/>
                          <a:cs typeface="Arial" panose="020B0604020202020204" pitchFamily="34" charset="0"/>
                        </a:rPr>
                        <a:t>Nintedanib (n=253)</a:t>
                      </a:r>
                      <a:endParaRPr lang="en-GB" sz="2000" b="1" dirty="0">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100000"/>
                        </a:lnSpc>
                        <a:spcAft>
                          <a:spcPts val="0"/>
                        </a:spcAft>
                      </a:pPr>
                      <a:r>
                        <a:rPr lang="en-US" sz="2000" b="1" dirty="0">
                          <a:solidFill>
                            <a:schemeClr val="bg1"/>
                          </a:solidFill>
                          <a:effectLst/>
                          <a:latin typeface="Arial" panose="020B0604020202020204" pitchFamily="34" charset="0"/>
                          <a:cs typeface="Arial" panose="020B0604020202020204" pitchFamily="34" charset="0"/>
                        </a:rPr>
                        <a:t>Placebo (n=147)</a:t>
                      </a:r>
                      <a:endParaRPr lang="en-GB" sz="2000" b="1" dirty="0">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100000"/>
                        </a:lnSpc>
                        <a:spcAft>
                          <a:spcPts val="0"/>
                        </a:spcAft>
                      </a:pPr>
                      <a:r>
                        <a:rPr lang="en-US" sz="2000" b="1" dirty="0">
                          <a:solidFill>
                            <a:schemeClr val="bg1"/>
                          </a:solidFill>
                          <a:effectLst/>
                          <a:latin typeface="Arial" panose="020B0604020202020204" pitchFamily="34" charset="0"/>
                          <a:cs typeface="Arial" panose="020B0604020202020204" pitchFamily="34" charset="0"/>
                        </a:rPr>
                        <a:t>Nintedanib (n=185)</a:t>
                      </a:r>
                      <a:endParaRPr lang="en-GB" sz="2000" b="1" dirty="0">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100000"/>
                        </a:lnSpc>
                        <a:spcAft>
                          <a:spcPts val="0"/>
                        </a:spcAft>
                      </a:pPr>
                      <a:r>
                        <a:rPr lang="en-US" sz="2000" b="1" dirty="0">
                          <a:solidFill>
                            <a:schemeClr val="bg1"/>
                          </a:solidFill>
                          <a:effectLst/>
                          <a:latin typeface="Arial" panose="020B0604020202020204" pitchFamily="34" charset="0"/>
                          <a:cs typeface="Arial" panose="020B0604020202020204" pitchFamily="34" charset="0"/>
                        </a:rPr>
                        <a:t>Placebo (n=152)</a:t>
                      </a:r>
                      <a:endParaRPr lang="en-GB" sz="2000" b="1" dirty="0">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2296025573"/>
                  </a:ext>
                </a:extLst>
              </a:tr>
              <a:tr h="900000">
                <a:tc>
                  <a:txBody>
                    <a:bodyPr/>
                    <a:lstStyle/>
                    <a:p>
                      <a:pPr>
                        <a:lnSpc>
                          <a:spcPct val="100000"/>
                        </a:lnSpc>
                        <a:spcAft>
                          <a:spcPts val="0"/>
                        </a:spcAft>
                      </a:pPr>
                      <a:r>
                        <a:rPr lang="en-US" sz="2000" dirty="0">
                          <a:effectLst/>
                          <a:latin typeface="Arial" panose="020B0604020202020204" pitchFamily="34" charset="0"/>
                          <a:cs typeface="Arial" panose="020B0604020202020204" pitchFamily="34" charset="0"/>
                        </a:rPr>
                        <a:t>Patients with acute exacerbation, n (%)</a:t>
                      </a:r>
                      <a:endParaRPr lang="en-GB" sz="2000" dirty="0">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2000" dirty="0">
                          <a:effectLst/>
                          <a:latin typeface="Arial" panose="020B0604020202020204" pitchFamily="34" charset="0"/>
                          <a:cs typeface="Arial" panose="020B0604020202020204" pitchFamily="34" charset="0"/>
                        </a:rPr>
                        <a:t>5 (1.8)</a:t>
                      </a:r>
                      <a:endParaRPr lang="en-GB" sz="2000" dirty="0">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2000">
                          <a:effectLst/>
                          <a:latin typeface="Arial" panose="020B0604020202020204" pitchFamily="34" charset="0"/>
                          <a:cs typeface="Arial" panose="020B0604020202020204" pitchFamily="34" charset="0"/>
                        </a:rPr>
                        <a:t>10 (4.8)</a:t>
                      </a:r>
                      <a:endParaRPr lang="en-GB" sz="2000">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2000">
                          <a:effectLst/>
                          <a:latin typeface="Arial" panose="020B0604020202020204" pitchFamily="34" charset="0"/>
                          <a:cs typeface="Arial" panose="020B0604020202020204" pitchFamily="34" charset="0"/>
                        </a:rPr>
                        <a:t>12 (4.7)</a:t>
                      </a:r>
                      <a:endParaRPr lang="en-GB" sz="2000">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2000">
                          <a:effectLst/>
                          <a:latin typeface="Arial" panose="020B0604020202020204" pitchFamily="34" charset="0"/>
                          <a:cs typeface="Arial" panose="020B0604020202020204" pitchFamily="34" charset="0"/>
                        </a:rPr>
                        <a:t>11 (7.5)</a:t>
                      </a:r>
                      <a:endParaRPr lang="en-GB" sz="2000">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2000">
                          <a:effectLst/>
                          <a:latin typeface="Arial" panose="020B0604020202020204" pitchFamily="34" charset="0"/>
                          <a:cs typeface="Arial" panose="020B0604020202020204" pitchFamily="34" charset="0"/>
                        </a:rPr>
                        <a:t>16 (8.6)</a:t>
                      </a:r>
                      <a:endParaRPr lang="en-GB" sz="2000">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2000" dirty="0">
                          <a:effectLst/>
                          <a:latin typeface="Arial" panose="020B0604020202020204" pitchFamily="34" charset="0"/>
                          <a:cs typeface="Arial" panose="020B0604020202020204" pitchFamily="34" charset="0"/>
                        </a:rPr>
                        <a:t>23 (15.1)</a:t>
                      </a:r>
                      <a:endParaRPr lang="en-GB" sz="2000" dirty="0">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98283405"/>
                  </a:ext>
                </a:extLst>
              </a:tr>
              <a:tr h="612000">
                <a:tc>
                  <a:txBody>
                    <a:bodyPr/>
                    <a:lstStyle/>
                    <a:p>
                      <a:pPr marL="180340">
                        <a:lnSpc>
                          <a:spcPct val="100000"/>
                        </a:lnSpc>
                        <a:spcAft>
                          <a:spcPts val="0"/>
                        </a:spcAft>
                      </a:pPr>
                      <a:r>
                        <a:rPr lang="en-US" sz="2000" dirty="0">
                          <a:effectLst/>
                          <a:latin typeface="Arial" panose="020B0604020202020204" pitchFamily="34" charset="0"/>
                          <a:cs typeface="Arial" panose="020B0604020202020204" pitchFamily="34" charset="0"/>
                        </a:rPr>
                        <a:t>Hazard ratio (95% CI)</a:t>
                      </a:r>
                      <a:endParaRPr lang="en-GB" sz="2000" dirty="0">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lnSpc>
                          <a:spcPct val="100000"/>
                        </a:lnSpc>
                        <a:spcAft>
                          <a:spcPts val="0"/>
                        </a:spcAft>
                      </a:pPr>
                      <a:r>
                        <a:rPr lang="en-US" sz="2000" dirty="0">
                          <a:effectLst/>
                          <a:latin typeface="Arial" panose="020B0604020202020204" pitchFamily="34" charset="0"/>
                          <a:cs typeface="Arial" panose="020B0604020202020204" pitchFamily="34" charset="0"/>
                        </a:rPr>
                        <a:t>0.37 (0.13, 1.09)</a:t>
                      </a:r>
                      <a:endParaRPr lang="en-GB" sz="2000" dirty="0">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gridSpan="2">
                  <a:txBody>
                    <a:bodyPr/>
                    <a:lstStyle/>
                    <a:p>
                      <a:pPr algn="ctr">
                        <a:lnSpc>
                          <a:spcPct val="100000"/>
                        </a:lnSpc>
                        <a:spcAft>
                          <a:spcPts val="0"/>
                        </a:spcAft>
                      </a:pPr>
                      <a:r>
                        <a:rPr lang="en-US" sz="2000" dirty="0">
                          <a:effectLst/>
                          <a:latin typeface="Arial" panose="020B0604020202020204" pitchFamily="34" charset="0"/>
                          <a:cs typeface="Arial" panose="020B0604020202020204" pitchFamily="34" charset="0"/>
                        </a:rPr>
                        <a:t>0.64 (0.28, 1.48)</a:t>
                      </a:r>
                      <a:endParaRPr lang="en-GB" sz="2000" dirty="0">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gridSpan="2">
                  <a:txBody>
                    <a:bodyPr/>
                    <a:lstStyle/>
                    <a:p>
                      <a:pPr algn="ctr">
                        <a:lnSpc>
                          <a:spcPct val="100000"/>
                        </a:lnSpc>
                        <a:spcAft>
                          <a:spcPts val="0"/>
                        </a:spcAft>
                      </a:pPr>
                      <a:r>
                        <a:rPr lang="en-US" sz="2000" dirty="0">
                          <a:effectLst/>
                          <a:latin typeface="Arial" panose="020B0604020202020204" pitchFamily="34" charset="0"/>
                          <a:cs typeface="Arial" panose="020B0604020202020204" pitchFamily="34" charset="0"/>
                        </a:rPr>
                        <a:t>0.58 (0.31, 1.11)</a:t>
                      </a:r>
                      <a:endParaRPr lang="en-GB" sz="2000" dirty="0">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extLst>
                  <a:ext uri="{0D108BD9-81ED-4DB2-BD59-A6C34878D82A}">
                    <a16:rowId xmlns:a16="http://schemas.microsoft.com/office/drawing/2014/main" val="1271787024"/>
                  </a:ext>
                </a:extLst>
              </a:tr>
              <a:tr h="648000">
                <a:tc>
                  <a:txBody>
                    <a:bodyPr/>
                    <a:lstStyle/>
                    <a:p>
                      <a:pPr marL="180340">
                        <a:lnSpc>
                          <a:spcPct val="100000"/>
                        </a:lnSpc>
                        <a:spcAft>
                          <a:spcPts val="0"/>
                        </a:spcAft>
                      </a:pPr>
                      <a:r>
                        <a:rPr lang="en-US" sz="2000" dirty="0">
                          <a:effectLst/>
                          <a:latin typeface="Arial" panose="020B0604020202020204" pitchFamily="34" charset="0"/>
                          <a:cs typeface="Arial" panose="020B0604020202020204" pitchFamily="34" charset="0"/>
                        </a:rPr>
                        <a:t>Treatment-by-subgroup interaction</a:t>
                      </a:r>
                      <a:endParaRPr lang="en-GB" sz="2000" dirty="0">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ctr">
                        <a:lnSpc>
                          <a:spcPct val="100000"/>
                        </a:lnSpc>
                        <a:spcAft>
                          <a:spcPts val="0"/>
                        </a:spcAft>
                      </a:pPr>
                      <a:r>
                        <a:rPr lang="en-US" sz="2000" dirty="0">
                          <a:effectLst/>
                          <a:latin typeface="Arial" panose="020B0604020202020204" pitchFamily="34" charset="0"/>
                          <a:cs typeface="Arial" panose="020B0604020202020204" pitchFamily="34" charset="0"/>
                        </a:rPr>
                        <a:t>p=0.71</a:t>
                      </a:r>
                      <a:endParaRPr lang="en-GB" sz="2000" dirty="0">
                        <a:effectLst/>
                        <a:latin typeface="Arial" panose="020B0604020202020204" pitchFamily="34" charset="0"/>
                        <a:ea typeface="SimSun" panose="02010600030101010101" pitchFamily="2" charset="-122"/>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849760423"/>
                  </a:ext>
                </a:extLst>
              </a:tr>
            </a:tbl>
          </a:graphicData>
        </a:graphic>
      </p:graphicFrame>
    </p:spTree>
    <p:extLst>
      <p:ext uri="{BB962C8B-B14F-4D97-AF65-F5344CB8AC3E}">
        <p14:creationId xmlns:p14="http://schemas.microsoft.com/office/powerpoint/2010/main" val="2287226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588D032-ECF0-4826-9572-91A38BA60CB8}"/>
              </a:ext>
            </a:extLst>
          </p:cNvPr>
          <p:cNvSpPr>
            <a:spLocks noGrp="1"/>
          </p:cNvSpPr>
          <p:nvPr>
            <p:ph type="title"/>
          </p:nvPr>
        </p:nvSpPr>
        <p:spPr/>
        <p:txBody>
          <a:bodyPr>
            <a:normAutofit/>
          </a:bodyPr>
          <a:lstStyle/>
          <a:p>
            <a:r>
              <a:rPr lang="en-GB" sz="2900" dirty="0"/>
              <a:t>Change from baseline in SGRQ total score at week 52</a:t>
            </a:r>
          </a:p>
        </p:txBody>
      </p:sp>
      <p:sp>
        <p:nvSpPr>
          <p:cNvPr id="4" name="TextBox 3">
            <a:extLst>
              <a:ext uri="{FF2B5EF4-FFF2-40B4-BE49-F238E27FC236}">
                <a16:creationId xmlns:a16="http://schemas.microsoft.com/office/drawing/2014/main" id="{D00F41B7-EED7-4CED-9026-6CC7A175A80A}"/>
              </a:ext>
            </a:extLst>
          </p:cNvPr>
          <p:cNvSpPr txBox="1"/>
          <p:nvPr/>
        </p:nvSpPr>
        <p:spPr>
          <a:xfrm>
            <a:off x="355600" y="6034120"/>
            <a:ext cx="11836400" cy="600164"/>
          </a:xfrm>
          <a:prstGeom prst="rect">
            <a:avLst/>
          </a:prstGeom>
          <a:noFill/>
        </p:spPr>
        <p:txBody>
          <a:bodyPr wrap="square" rtlCol="0" anchor="b">
            <a:spAutoFit/>
          </a:bodyPr>
          <a:lstStyle/>
          <a:p>
            <a:r>
              <a:rPr lang="en-GB" sz="1100" dirty="0">
                <a:solidFill>
                  <a:prstClr val="black"/>
                </a:solidFill>
                <a:latin typeface="Arial" panose="020B0604020202020204" pitchFamily="34" charset="0"/>
                <a:cs typeface="Arial" panose="020B0604020202020204" pitchFamily="34" charset="0"/>
              </a:rPr>
              <a:t>Treatment-by-subgroup interaction p=0.21.</a:t>
            </a:r>
          </a:p>
          <a:p>
            <a:r>
              <a:rPr lang="en-GB" sz="1100" dirty="0" err="1">
                <a:solidFill>
                  <a:prstClr val="black"/>
                </a:solidFill>
                <a:latin typeface="Arial" panose="020B0604020202020204" pitchFamily="34" charset="0"/>
                <a:cs typeface="Arial" panose="020B0604020202020204" pitchFamily="34" charset="0"/>
              </a:rPr>
              <a:t>Torrisi</a:t>
            </a:r>
            <a:r>
              <a:rPr lang="en-GB" sz="1100" dirty="0">
                <a:solidFill>
                  <a:prstClr val="black"/>
                </a:solidFill>
                <a:latin typeface="Arial" panose="020B0604020202020204" pitchFamily="34" charset="0"/>
                <a:cs typeface="Arial" panose="020B0604020202020204" pitchFamily="34" charset="0"/>
              </a:rPr>
              <a:t> SE et al. Efficacy and safety of nintedanib in patients with idiopathic pulmonary fibrosis (IPF): subgroup analyses by TORVAN stage. Poster developed for the American Thoracic Society International Conference, 2020.</a:t>
            </a:r>
          </a:p>
        </p:txBody>
      </p:sp>
      <p:pic>
        <p:nvPicPr>
          <p:cNvPr id="3" name="Picture 2">
            <a:extLst>
              <a:ext uri="{FF2B5EF4-FFF2-40B4-BE49-F238E27FC236}">
                <a16:creationId xmlns:a16="http://schemas.microsoft.com/office/drawing/2014/main" id="{40D214D5-AE15-48DE-9180-AB323262DB2C}"/>
              </a:ext>
            </a:extLst>
          </p:cNvPr>
          <p:cNvPicPr>
            <a:picLocks noChangeAspect="1"/>
          </p:cNvPicPr>
          <p:nvPr/>
        </p:nvPicPr>
        <p:blipFill>
          <a:blip r:embed="rId2"/>
          <a:stretch>
            <a:fillRect/>
          </a:stretch>
        </p:blipFill>
        <p:spPr>
          <a:xfrm>
            <a:off x="977029" y="1254799"/>
            <a:ext cx="9832933" cy="4624070"/>
          </a:xfrm>
          <a:prstGeom prst="rect">
            <a:avLst/>
          </a:prstGeom>
        </p:spPr>
      </p:pic>
    </p:spTree>
    <p:extLst>
      <p:ext uri="{BB962C8B-B14F-4D97-AF65-F5344CB8AC3E}">
        <p14:creationId xmlns:p14="http://schemas.microsoft.com/office/powerpoint/2010/main" val="439636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FB2D813-129B-4C96-8722-292EA76491FC}"/>
              </a:ext>
            </a:extLst>
          </p:cNvPr>
          <p:cNvPicPr>
            <a:picLocks noChangeAspect="1"/>
          </p:cNvPicPr>
          <p:nvPr/>
        </p:nvPicPr>
        <p:blipFill rotWithShape="1">
          <a:blip r:embed="rId2"/>
          <a:srcRect b="4001"/>
          <a:stretch/>
        </p:blipFill>
        <p:spPr>
          <a:xfrm>
            <a:off x="1388477" y="1078665"/>
            <a:ext cx="7955940" cy="4650624"/>
          </a:xfrm>
          <a:prstGeom prst="rect">
            <a:avLst/>
          </a:prstGeom>
        </p:spPr>
      </p:pic>
      <p:sp>
        <p:nvSpPr>
          <p:cNvPr id="5" name="Title 4">
            <a:extLst>
              <a:ext uri="{FF2B5EF4-FFF2-40B4-BE49-F238E27FC236}">
                <a16:creationId xmlns:a16="http://schemas.microsoft.com/office/drawing/2014/main" id="{7588D032-ECF0-4826-9572-91A38BA60CB8}"/>
              </a:ext>
            </a:extLst>
          </p:cNvPr>
          <p:cNvSpPr>
            <a:spLocks noGrp="1"/>
          </p:cNvSpPr>
          <p:nvPr>
            <p:ph type="title"/>
          </p:nvPr>
        </p:nvSpPr>
        <p:spPr>
          <a:xfrm>
            <a:off x="609600" y="144011"/>
            <a:ext cx="10972800" cy="1143000"/>
          </a:xfrm>
        </p:spPr>
        <p:txBody>
          <a:bodyPr>
            <a:normAutofit/>
          </a:bodyPr>
          <a:lstStyle/>
          <a:p>
            <a:r>
              <a:rPr lang="en-GB" sz="2900" dirty="0"/>
              <a:t>Most frequent adverse events</a:t>
            </a:r>
          </a:p>
        </p:txBody>
      </p:sp>
      <p:sp>
        <p:nvSpPr>
          <p:cNvPr id="4" name="TextBox 3">
            <a:extLst>
              <a:ext uri="{FF2B5EF4-FFF2-40B4-BE49-F238E27FC236}">
                <a16:creationId xmlns:a16="http://schemas.microsoft.com/office/drawing/2014/main" id="{D00F41B7-EED7-4CED-9026-6CC7A175A80A}"/>
              </a:ext>
            </a:extLst>
          </p:cNvPr>
          <p:cNvSpPr txBox="1"/>
          <p:nvPr/>
        </p:nvSpPr>
        <p:spPr>
          <a:xfrm>
            <a:off x="355600" y="5695565"/>
            <a:ext cx="11836400" cy="938719"/>
          </a:xfrm>
          <a:prstGeom prst="rect">
            <a:avLst/>
          </a:prstGeom>
          <a:noFill/>
        </p:spPr>
        <p:txBody>
          <a:bodyPr wrap="square" rtlCol="0" anchor="b">
            <a:spAutoFit/>
          </a:bodyPr>
          <a:lstStyle/>
          <a:p>
            <a:r>
              <a:rPr lang="en-GB" sz="1100" dirty="0">
                <a:solidFill>
                  <a:prstClr val="black"/>
                </a:solidFill>
                <a:latin typeface="Arial" panose="020B0604020202020204" pitchFamily="34" charset="0"/>
                <a:cs typeface="Arial" panose="020B0604020202020204" pitchFamily="34" charset="0"/>
              </a:rPr>
              <a:t>Data are % of subjects with ≥1 such adverse event reported (irrespective of causality) in &gt;10% of subjects in any of these subgroups, coded using preferred terms in the Medical Dictionary for Regulatory Activities (MedDRA). Adverse events with onset after the first dose and up to 28 days (in INPULSIS trials) or 14 days (in TOMORROW trial) after the last dose of study drug are shown. *Corresponded to MedDRA term ‘IPF’, which included disease worsening and acute exacerbations of IPF.</a:t>
            </a:r>
          </a:p>
          <a:p>
            <a:r>
              <a:rPr lang="en-GB" sz="1100" dirty="0" err="1">
                <a:solidFill>
                  <a:prstClr val="black"/>
                </a:solidFill>
                <a:latin typeface="Arial" panose="020B0604020202020204" pitchFamily="34" charset="0"/>
                <a:cs typeface="Arial" panose="020B0604020202020204" pitchFamily="34" charset="0"/>
              </a:rPr>
              <a:t>Torrisi</a:t>
            </a:r>
            <a:r>
              <a:rPr lang="en-GB" sz="1100" dirty="0">
                <a:solidFill>
                  <a:prstClr val="black"/>
                </a:solidFill>
                <a:latin typeface="Arial" panose="020B0604020202020204" pitchFamily="34" charset="0"/>
                <a:cs typeface="Arial" panose="020B0604020202020204" pitchFamily="34" charset="0"/>
              </a:rPr>
              <a:t> SE et al. Efficacy and safety of nintedanib in patients with idiopathic pulmonary fibrosis (IPF): subgroup analyses by TORVAN stage. Poster developed for the American Thoracic Society International Conference, 2020.</a:t>
            </a:r>
          </a:p>
        </p:txBody>
      </p:sp>
      <p:pic>
        <p:nvPicPr>
          <p:cNvPr id="8" name="Picture 7">
            <a:extLst>
              <a:ext uri="{FF2B5EF4-FFF2-40B4-BE49-F238E27FC236}">
                <a16:creationId xmlns:a16="http://schemas.microsoft.com/office/drawing/2014/main" id="{AAC40CC8-DB86-4BC1-B1E3-4A0E288E05AE}"/>
              </a:ext>
            </a:extLst>
          </p:cNvPr>
          <p:cNvPicPr>
            <a:picLocks noChangeAspect="1"/>
          </p:cNvPicPr>
          <p:nvPr/>
        </p:nvPicPr>
        <p:blipFill>
          <a:blip r:embed="rId3"/>
          <a:stretch>
            <a:fillRect/>
          </a:stretch>
        </p:blipFill>
        <p:spPr>
          <a:xfrm>
            <a:off x="9554874" y="1748974"/>
            <a:ext cx="1817069" cy="265104"/>
          </a:xfrm>
          <a:prstGeom prst="rect">
            <a:avLst/>
          </a:prstGeom>
        </p:spPr>
      </p:pic>
    </p:spTree>
    <p:extLst>
      <p:ext uri="{BB962C8B-B14F-4D97-AF65-F5344CB8AC3E}">
        <p14:creationId xmlns:p14="http://schemas.microsoft.com/office/powerpoint/2010/main" val="3783117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6D832594-F72D-4193-B648-2160771E1EDE}"/>
              </a:ext>
            </a:extLst>
          </p:cNvPr>
          <p:cNvSpPr/>
          <p:nvPr/>
        </p:nvSpPr>
        <p:spPr>
          <a:xfrm>
            <a:off x="1041856" y="1146629"/>
            <a:ext cx="9947046" cy="4548936"/>
          </a:xfrm>
          <a:prstGeom prst="roundRect">
            <a:avLst/>
          </a:prstGeom>
          <a:solidFill>
            <a:srgbClr val="CFEC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Title 4">
            <a:extLst>
              <a:ext uri="{FF2B5EF4-FFF2-40B4-BE49-F238E27FC236}">
                <a16:creationId xmlns:a16="http://schemas.microsoft.com/office/drawing/2014/main" id="{7588D032-ECF0-4826-9572-91A38BA60CB8}"/>
              </a:ext>
            </a:extLst>
          </p:cNvPr>
          <p:cNvSpPr>
            <a:spLocks noGrp="1"/>
          </p:cNvSpPr>
          <p:nvPr>
            <p:ph type="title"/>
          </p:nvPr>
        </p:nvSpPr>
        <p:spPr>
          <a:xfrm>
            <a:off x="609600" y="144011"/>
            <a:ext cx="10972800" cy="1143000"/>
          </a:xfrm>
        </p:spPr>
        <p:txBody>
          <a:bodyPr>
            <a:normAutofit/>
          </a:bodyPr>
          <a:lstStyle/>
          <a:p>
            <a:r>
              <a:rPr lang="en-GB" sz="2900" dirty="0"/>
              <a:t>Adverse events leading to discontinuation of trial drug</a:t>
            </a:r>
          </a:p>
        </p:txBody>
      </p:sp>
      <p:sp>
        <p:nvSpPr>
          <p:cNvPr id="4" name="TextBox 3">
            <a:extLst>
              <a:ext uri="{FF2B5EF4-FFF2-40B4-BE49-F238E27FC236}">
                <a16:creationId xmlns:a16="http://schemas.microsoft.com/office/drawing/2014/main" id="{D00F41B7-EED7-4CED-9026-6CC7A175A80A}"/>
              </a:ext>
            </a:extLst>
          </p:cNvPr>
          <p:cNvSpPr txBox="1"/>
          <p:nvPr/>
        </p:nvSpPr>
        <p:spPr>
          <a:xfrm>
            <a:off x="355600" y="6034120"/>
            <a:ext cx="11836400" cy="600164"/>
          </a:xfrm>
          <a:prstGeom prst="rect">
            <a:avLst/>
          </a:prstGeom>
          <a:noFill/>
        </p:spPr>
        <p:txBody>
          <a:bodyPr wrap="square" rtlCol="0" anchor="b">
            <a:spAutoFit/>
          </a:bodyPr>
          <a:lstStyle/>
          <a:p>
            <a:r>
              <a:rPr lang="en-GB" sz="1100" dirty="0">
                <a:solidFill>
                  <a:prstClr val="black"/>
                </a:solidFill>
                <a:latin typeface="Arial" panose="020B0604020202020204" pitchFamily="34" charset="0"/>
                <a:cs typeface="Arial" panose="020B0604020202020204" pitchFamily="34" charset="0"/>
              </a:rPr>
              <a:t>Data are % of subjects with ≥1 such adverse event with onset after the first dose and up to 28 days (in INPULSIS trials) or 14 days (in TOMORROW trial) after the last dose of study drug.</a:t>
            </a:r>
          </a:p>
          <a:p>
            <a:r>
              <a:rPr lang="en-GB" sz="1100" dirty="0" err="1">
                <a:solidFill>
                  <a:prstClr val="black"/>
                </a:solidFill>
                <a:latin typeface="Arial" panose="020B0604020202020204" pitchFamily="34" charset="0"/>
                <a:cs typeface="Arial" panose="020B0604020202020204" pitchFamily="34" charset="0"/>
              </a:rPr>
              <a:t>Torrisi</a:t>
            </a:r>
            <a:r>
              <a:rPr lang="en-GB" sz="1100" dirty="0">
                <a:solidFill>
                  <a:prstClr val="black"/>
                </a:solidFill>
                <a:latin typeface="Arial" panose="020B0604020202020204" pitchFamily="34" charset="0"/>
                <a:cs typeface="Arial" panose="020B0604020202020204" pitchFamily="34" charset="0"/>
              </a:rPr>
              <a:t> SE et al. Efficacy and safety of nintedanib in patients with idiopathic pulmonary fibrosis (IPF): subgroup analyses by TORVAN stage. Poster developed for the American Thoracic Society International Conference, 2020.</a:t>
            </a:r>
          </a:p>
        </p:txBody>
      </p:sp>
      <p:pic>
        <p:nvPicPr>
          <p:cNvPr id="3" name="Picture 2">
            <a:extLst>
              <a:ext uri="{FF2B5EF4-FFF2-40B4-BE49-F238E27FC236}">
                <a16:creationId xmlns:a16="http://schemas.microsoft.com/office/drawing/2014/main" id="{9B8F8216-D2C4-41D2-822D-7E67B6923826}"/>
              </a:ext>
            </a:extLst>
          </p:cNvPr>
          <p:cNvPicPr>
            <a:picLocks noChangeAspect="1"/>
          </p:cNvPicPr>
          <p:nvPr/>
        </p:nvPicPr>
        <p:blipFill rotWithShape="1">
          <a:blip r:embed="rId2"/>
          <a:srcRect l="13690" t="11870" b="14196"/>
          <a:stretch/>
        </p:blipFill>
        <p:spPr>
          <a:xfrm>
            <a:off x="2510971" y="1769447"/>
            <a:ext cx="8245702" cy="3760496"/>
          </a:xfrm>
          <a:prstGeom prst="roundRect">
            <a:avLst/>
          </a:prstGeom>
        </p:spPr>
      </p:pic>
      <p:sp>
        <p:nvSpPr>
          <p:cNvPr id="7" name="TextBox 6">
            <a:extLst>
              <a:ext uri="{FF2B5EF4-FFF2-40B4-BE49-F238E27FC236}">
                <a16:creationId xmlns:a16="http://schemas.microsoft.com/office/drawing/2014/main" id="{1573F05B-DCC4-4F47-B00B-3B7623A472FC}"/>
              </a:ext>
            </a:extLst>
          </p:cNvPr>
          <p:cNvSpPr txBox="1"/>
          <p:nvPr/>
        </p:nvSpPr>
        <p:spPr>
          <a:xfrm>
            <a:off x="1435327" y="1920297"/>
            <a:ext cx="1569131" cy="400110"/>
          </a:xfrm>
          <a:prstGeom prst="rect">
            <a:avLst/>
          </a:prstGeom>
          <a:solidFill>
            <a:srgbClr val="CFECF3"/>
          </a:solidFill>
        </p:spPr>
        <p:txBody>
          <a:bodyPr wrap="square" rtlCol="0">
            <a:spAutoFit/>
          </a:bodyPr>
          <a:lstStyle/>
          <a:p>
            <a:pPr algn="ctr"/>
            <a:r>
              <a:rPr lang="en-GB" sz="2000" b="1" dirty="0">
                <a:solidFill>
                  <a:schemeClr val="accent2"/>
                </a:solidFill>
                <a:latin typeface="Arial" panose="020B0604020202020204" pitchFamily="34" charset="0"/>
                <a:cs typeface="Arial" panose="020B0604020202020204" pitchFamily="34" charset="0"/>
              </a:rPr>
              <a:t>Nintedanib</a:t>
            </a:r>
          </a:p>
        </p:txBody>
      </p:sp>
      <p:sp>
        <p:nvSpPr>
          <p:cNvPr id="9" name="TextBox 8">
            <a:extLst>
              <a:ext uri="{FF2B5EF4-FFF2-40B4-BE49-F238E27FC236}">
                <a16:creationId xmlns:a16="http://schemas.microsoft.com/office/drawing/2014/main" id="{5FB226C3-D901-40E2-95FE-64482038EB5E}"/>
              </a:ext>
            </a:extLst>
          </p:cNvPr>
          <p:cNvSpPr txBox="1"/>
          <p:nvPr/>
        </p:nvSpPr>
        <p:spPr>
          <a:xfrm>
            <a:off x="1435327" y="4199040"/>
            <a:ext cx="1569131" cy="400110"/>
          </a:xfrm>
          <a:prstGeom prst="rect">
            <a:avLst/>
          </a:prstGeom>
          <a:solidFill>
            <a:srgbClr val="CFECF3"/>
          </a:solidFill>
        </p:spPr>
        <p:txBody>
          <a:bodyPr wrap="square" rtlCol="0">
            <a:spAutoFit/>
          </a:bodyPr>
          <a:lstStyle/>
          <a:p>
            <a:pPr algn="ctr"/>
            <a:r>
              <a:rPr lang="en-GB" sz="2000" b="1" dirty="0">
                <a:solidFill>
                  <a:srgbClr val="5CC9D9"/>
                </a:solidFill>
                <a:latin typeface="Arial" panose="020B0604020202020204" pitchFamily="34" charset="0"/>
                <a:cs typeface="Arial" panose="020B0604020202020204" pitchFamily="34" charset="0"/>
              </a:rPr>
              <a:t>Placebo</a:t>
            </a:r>
          </a:p>
        </p:txBody>
      </p:sp>
      <p:sp>
        <p:nvSpPr>
          <p:cNvPr id="10" name="TextBox 9">
            <a:extLst>
              <a:ext uri="{FF2B5EF4-FFF2-40B4-BE49-F238E27FC236}">
                <a16:creationId xmlns:a16="http://schemas.microsoft.com/office/drawing/2014/main" id="{2182B231-B3B0-43A5-BB8D-53E57CB8295A}"/>
              </a:ext>
            </a:extLst>
          </p:cNvPr>
          <p:cNvSpPr txBox="1"/>
          <p:nvPr/>
        </p:nvSpPr>
        <p:spPr>
          <a:xfrm>
            <a:off x="2405289" y="1369337"/>
            <a:ext cx="2988000" cy="400110"/>
          </a:xfrm>
          <a:prstGeom prst="rect">
            <a:avLst/>
          </a:prstGeom>
          <a:noFill/>
        </p:spPr>
        <p:txBody>
          <a:bodyPr wrap="square" rtlCol="0">
            <a:spAutoFit/>
          </a:bodyPr>
          <a:lstStyle/>
          <a:p>
            <a:pPr algn="ctr"/>
            <a:r>
              <a:rPr lang="en-GB" sz="2000" b="1" dirty="0">
                <a:latin typeface="Arial" panose="020B0604020202020204" pitchFamily="34" charset="0"/>
                <a:cs typeface="Arial" panose="020B0604020202020204" pitchFamily="34" charset="0"/>
              </a:rPr>
              <a:t>TORVAN stage I</a:t>
            </a:r>
          </a:p>
        </p:txBody>
      </p:sp>
      <p:sp>
        <p:nvSpPr>
          <p:cNvPr id="11" name="TextBox 10">
            <a:extLst>
              <a:ext uri="{FF2B5EF4-FFF2-40B4-BE49-F238E27FC236}">
                <a16:creationId xmlns:a16="http://schemas.microsoft.com/office/drawing/2014/main" id="{1F4513C9-42A9-4F37-A3A2-498611787919}"/>
              </a:ext>
            </a:extLst>
          </p:cNvPr>
          <p:cNvSpPr txBox="1"/>
          <p:nvPr/>
        </p:nvSpPr>
        <p:spPr>
          <a:xfrm>
            <a:off x="4834843" y="1369337"/>
            <a:ext cx="2988000" cy="707886"/>
          </a:xfrm>
          <a:prstGeom prst="rect">
            <a:avLst/>
          </a:prstGeom>
          <a:noFill/>
        </p:spPr>
        <p:txBody>
          <a:bodyPr wrap="square" rtlCol="0">
            <a:spAutoFit/>
          </a:bodyPr>
          <a:lstStyle/>
          <a:p>
            <a:pPr algn="ctr"/>
            <a:r>
              <a:rPr lang="en-GB" sz="2000" b="1" dirty="0">
                <a:latin typeface="Arial" panose="020B0604020202020204" pitchFamily="34" charset="0"/>
                <a:cs typeface="Arial" panose="020B0604020202020204" pitchFamily="34" charset="0"/>
              </a:rPr>
              <a:t>TORVAN stage II</a:t>
            </a:r>
          </a:p>
        </p:txBody>
      </p:sp>
      <p:sp>
        <p:nvSpPr>
          <p:cNvPr id="12" name="TextBox 11">
            <a:extLst>
              <a:ext uri="{FF2B5EF4-FFF2-40B4-BE49-F238E27FC236}">
                <a16:creationId xmlns:a16="http://schemas.microsoft.com/office/drawing/2014/main" id="{1489894F-5AB3-4111-8010-81F8950B3091}"/>
              </a:ext>
            </a:extLst>
          </p:cNvPr>
          <p:cNvSpPr txBox="1"/>
          <p:nvPr/>
        </p:nvSpPr>
        <p:spPr>
          <a:xfrm>
            <a:off x="7237192" y="1369337"/>
            <a:ext cx="2988000" cy="400110"/>
          </a:xfrm>
          <a:prstGeom prst="rect">
            <a:avLst/>
          </a:prstGeom>
          <a:noFill/>
        </p:spPr>
        <p:txBody>
          <a:bodyPr wrap="square" rtlCol="0">
            <a:spAutoFit/>
          </a:bodyPr>
          <a:lstStyle/>
          <a:p>
            <a:pPr algn="ctr"/>
            <a:r>
              <a:rPr lang="en-GB" sz="2000" b="1" dirty="0">
                <a:latin typeface="Arial" panose="020B0604020202020204" pitchFamily="34" charset="0"/>
                <a:cs typeface="Arial" panose="020B0604020202020204" pitchFamily="34" charset="0"/>
              </a:rPr>
              <a:t>TORVAN stage III/IV</a:t>
            </a:r>
          </a:p>
        </p:txBody>
      </p:sp>
    </p:spTree>
    <p:extLst>
      <p:ext uri="{BB962C8B-B14F-4D97-AF65-F5344CB8AC3E}">
        <p14:creationId xmlns:p14="http://schemas.microsoft.com/office/powerpoint/2010/main" val="18790091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F791DFF4-94F2-47D1-8318-24C0EE379B12}"/>
              </a:ext>
            </a:extLst>
          </p:cNvPr>
          <p:cNvSpPr/>
          <p:nvPr/>
        </p:nvSpPr>
        <p:spPr>
          <a:xfrm>
            <a:off x="1041856" y="1146629"/>
            <a:ext cx="9947046" cy="4548936"/>
          </a:xfrm>
          <a:prstGeom prst="roundRect">
            <a:avLst/>
          </a:prstGeom>
          <a:solidFill>
            <a:srgbClr val="CFEC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Title 4">
            <a:extLst>
              <a:ext uri="{FF2B5EF4-FFF2-40B4-BE49-F238E27FC236}">
                <a16:creationId xmlns:a16="http://schemas.microsoft.com/office/drawing/2014/main" id="{7588D032-ECF0-4826-9572-91A38BA60CB8}"/>
              </a:ext>
            </a:extLst>
          </p:cNvPr>
          <p:cNvSpPr>
            <a:spLocks noGrp="1"/>
          </p:cNvSpPr>
          <p:nvPr>
            <p:ph type="title"/>
          </p:nvPr>
        </p:nvSpPr>
        <p:spPr>
          <a:xfrm>
            <a:off x="609600" y="144011"/>
            <a:ext cx="10972800" cy="1143000"/>
          </a:xfrm>
        </p:spPr>
        <p:txBody>
          <a:bodyPr>
            <a:normAutofit/>
          </a:bodyPr>
          <a:lstStyle/>
          <a:p>
            <a:r>
              <a:rPr lang="en-GB" sz="2900" dirty="0"/>
              <a:t>Serious adverse events</a:t>
            </a:r>
          </a:p>
        </p:txBody>
      </p:sp>
      <p:sp>
        <p:nvSpPr>
          <p:cNvPr id="4" name="TextBox 3">
            <a:extLst>
              <a:ext uri="{FF2B5EF4-FFF2-40B4-BE49-F238E27FC236}">
                <a16:creationId xmlns:a16="http://schemas.microsoft.com/office/drawing/2014/main" id="{D00F41B7-EED7-4CED-9026-6CC7A175A80A}"/>
              </a:ext>
            </a:extLst>
          </p:cNvPr>
          <p:cNvSpPr txBox="1"/>
          <p:nvPr/>
        </p:nvSpPr>
        <p:spPr>
          <a:xfrm>
            <a:off x="355600" y="5695565"/>
            <a:ext cx="11836400" cy="938719"/>
          </a:xfrm>
          <a:prstGeom prst="rect">
            <a:avLst/>
          </a:prstGeom>
          <a:noFill/>
        </p:spPr>
        <p:txBody>
          <a:bodyPr wrap="square" rtlCol="0" anchor="b">
            <a:spAutoFit/>
          </a:bodyPr>
          <a:lstStyle/>
          <a:p>
            <a:r>
              <a:rPr lang="en-GB" sz="1100" dirty="0">
                <a:solidFill>
                  <a:prstClr val="black"/>
                </a:solidFill>
                <a:latin typeface="Arial" panose="020B0604020202020204" pitchFamily="34" charset="0"/>
                <a:cs typeface="Arial" panose="020B0604020202020204" pitchFamily="34" charset="0"/>
              </a:rPr>
              <a:t>Data are % of subjects with ≥1 such adverse event with onset after the first dose and up to 28 days (in INPULSIS trials) or 14 days (in TOMORROW trial) after the last dose of study drug.</a:t>
            </a:r>
          </a:p>
          <a:p>
            <a:r>
              <a:rPr lang="en-GB" sz="1100" dirty="0">
                <a:solidFill>
                  <a:prstClr val="black"/>
                </a:solidFill>
                <a:latin typeface="Arial" panose="020B0604020202020204" pitchFamily="34" charset="0"/>
                <a:cs typeface="Arial" panose="020B0604020202020204" pitchFamily="34" charset="0"/>
              </a:rPr>
              <a:t>Serious adverse events were defined as events that resulted in death, were life-threatening, resulted in hospitalization or prolonged hospitalization, resulted in persistent or clinically significant disability or incapacity, were a congenital anomaly or birth defect, or were deemed serious for any other reason.</a:t>
            </a:r>
          </a:p>
          <a:p>
            <a:r>
              <a:rPr lang="en-GB" sz="1100" dirty="0" err="1">
                <a:solidFill>
                  <a:prstClr val="black"/>
                </a:solidFill>
                <a:latin typeface="Arial" panose="020B0604020202020204" pitchFamily="34" charset="0"/>
                <a:cs typeface="Arial" panose="020B0604020202020204" pitchFamily="34" charset="0"/>
              </a:rPr>
              <a:t>Torrisi</a:t>
            </a:r>
            <a:r>
              <a:rPr lang="en-GB" sz="1100" dirty="0">
                <a:solidFill>
                  <a:prstClr val="black"/>
                </a:solidFill>
                <a:latin typeface="Arial" panose="020B0604020202020204" pitchFamily="34" charset="0"/>
                <a:cs typeface="Arial" panose="020B0604020202020204" pitchFamily="34" charset="0"/>
              </a:rPr>
              <a:t> SE et al. Efficacy and safety of nintedanib in patients with idiopathic pulmonary fibrosis (IPF): subgroup analyses by TORVAN stage. Poster developed for the American Thoracic Society International Conference, 2020.</a:t>
            </a:r>
          </a:p>
        </p:txBody>
      </p:sp>
      <p:pic>
        <p:nvPicPr>
          <p:cNvPr id="2" name="Picture 1">
            <a:extLst>
              <a:ext uri="{FF2B5EF4-FFF2-40B4-BE49-F238E27FC236}">
                <a16:creationId xmlns:a16="http://schemas.microsoft.com/office/drawing/2014/main" id="{D9D07D59-DD21-4CFD-847F-A58E8629A936}"/>
              </a:ext>
            </a:extLst>
          </p:cNvPr>
          <p:cNvPicPr>
            <a:picLocks noChangeAspect="1"/>
          </p:cNvPicPr>
          <p:nvPr/>
        </p:nvPicPr>
        <p:blipFill rotWithShape="1">
          <a:blip r:embed="rId2"/>
          <a:srcRect t="13151" b="9909"/>
          <a:stretch/>
        </p:blipFill>
        <p:spPr>
          <a:xfrm>
            <a:off x="2480130" y="1799769"/>
            <a:ext cx="7883070" cy="3790788"/>
          </a:xfrm>
          <a:prstGeom prst="roundRect">
            <a:avLst/>
          </a:prstGeom>
        </p:spPr>
      </p:pic>
      <p:sp>
        <p:nvSpPr>
          <p:cNvPr id="8" name="TextBox 7">
            <a:extLst>
              <a:ext uri="{FF2B5EF4-FFF2-40B4-BE49-F238E27FC236}">
                <a16:creationId xmlns:a16="http://schemas.microsoft.com/office/drawing/2014/main" id="{9B285991-A889-4F2B-968A-E87456B178DF}"/>
              </a:ext>
            </a:extLst>
          </p:cNvPr>
          <p:cNvSpPr txBox="1"/>
          <p:nvPr/>
        </p:nvSpPr>
        <p:spPr>
          <a:xfrm>
            <a:off x="1435327" y="1920297"/>
            <a:ext cx="1569131" cy="400110"/>
          </a:xfrm>
          <a:prstGeom prst="rect">
            <a:avLst/>
          </a:prstGeom>
          <a:solidFill>
            <a:srgbClr val="CFECF3"/>
          </a:solidFill>
        </p:spPr>
        <p:txBody>
          <a:bodyPr wrap="square" rtlCol="0">
            <a:spAutoFit/>
          </a:bodyPr>
          <a:lstStyle/>
          <a:p>
            <a:pPr algn="ctr"/>
            <a:r>
              <a:rPr lang="en-GB" sz="2000" b="1" dirty="0">
                <a:solidFill>
                  <a:schemeClr val="accent2"/>
                </a:solidFill>
                <a:latin typeface="Arial" panose="020B0604020202020204" pitchFamily="34" charset="0"/>
                <a:cs typeface="Arial" panose="020B0604020202020204" pitchFamily="34" charset="0"/>
              </a:rPr>
              <a:t>Nintedanib</a:t>
            </a:r>
          </a:p>
        </p:txBody>
      </p:sp>
      <p:sp>
        <p:nvSpPr>
          <p:cNvPr id="9" name="TextBox 8">
            <a:extLst>
              <a:ext uri="{FF2B5EF4-FFF2-40B4-BE49-F238E27FC236}">
                <a16:creationId xmlns:a16="http://schemas.microsoft.com/office/drawing/2014/main" id="{90FBF79F-EA71-490B-AB07-E94121C4A8F6}"/>
              </a:ext>
            </a:extLst>
          </p:cNvPr>
          <p:cNvSpPr txBox="1"/>
          <p:nvPr/>
        </p:nvSpPr>
        <p:spPr>
          <a:xfrm>
            <a:off x="1435327" y="4199040"/>
            <a:ext cx="1569131" cy="400110"/>
          </a:xfrm>
          <a:prstGeom prst="rect">
            <a:avLst/>
          </a:prstGeom>
          <a:solidFill>
            <a:srgbClr val="CFECF3"/>
          </a:solidFill>
        </p:spPr>
        <p:txBody>
          <a:bodyPr wrap="square" rtlCol="0">
            <a:spAutoFit/>
          </a:bodyPr>
          <a:lstStyle/>
          <a:p>
            <a:pPr algn="ctr"/>
            <a:r>
              <a:rPr lang="en-GB" sz="2000" b="1" dirty="0">
                <a:solidFill>
                  <a:srgbClr val="5CC9D9"/>
                </a:solidFill>
                <a:latin typeface="Arial" panose="020B0604020202020204" pitchFamily="34" charset="0"/>
                <a:cs typeface="Arial" panose="020B0604020202020204" pitchFamily="34" charset="0"/>
              </a:rPr>
              <a:t>Placebo</a:t>
            </a:r>
          </a:p>
        </p:txBody>
      </p:sp>
      <p:sp>
        <p:nvSpPr>
          <p:cNvPr id="10" name="TextBox 9">
            <a:extLst>
              <a:ext uri="{FF2B5EF4-FFF2-40B4-BE49-F238E27FC236}">
                <a16:creationId xmlns:a16="http://schemas.microsoft.com/office/drawing/2014/main" id="{97D42BDE-57F4-4AB6-9509-F5DE28D974D5}"/>
              </a:ext>
            </a:extLst>
          </p:cNvPr>
          <p:cNvSpPr txBox="1"/>
          <p:nvPr/>
        </p:nvSpPr>
        <p:spPr>
          <a:xfrm>
            <a:off x="2405289" y="1369337"/>
            <a:ext cx="2988000" cy="400110"/>
          </a:xfrm>
          <a:prstGeom prst="rect">
            <a:avLst/>
          </a:prstGeom>
          <a:noFill/>
        </p:spPr>
        <p:txBody>
          <a:bodyPr wrap="square" rtlCol="0">
            <a:spAutoFit/>
          </a:bodyPr>
          <a:lstStyle/>
          <a:p>
            <a:pPr algn="ctr"/>
            <a:r>
              <a:rPr lang="en-GB" sz="2000" b="1" dirty="0">
                <a:latin typeface="Arial" panose="020B0604020202020204" pitchFamily="34" charset="0"/>
                <a:cs typeface="Arial" panose="020B0604020202020204" pitchFamily="34" charset="0"/>
              </a:rPr>
              <a:t>TORVAN stage I</a:t>
            </a:r>
          </a:p>
        </p:txBody>
      </p:sp>
      <p:sp>
        <p:nvSpPr>
          <p:cNvPr id="11" name="TextBox 10">
            <a:extLst>
              <a:ext uri="{FF2B5EF4-FFF2-40B4-BE49-F238E27FC236}">
                <a16:creationId xmlns:a16="http://schemas.microsoft.com/office/drawing/2014/main" id="{A47E3DF3-2E73-415E-8270-FEA39A959F95}"/>
              </a:ext>
            </a:extLst>
          </p:cNvPr>
          <p:cNvSpPr txBox="1"/>
          <p:nvPr/>
        </p:nvSpPr>
        <p:spPr>
          <a:xfrm>
            <a:off x="4834843" y="1369337"/>
            <a:ext cx="2988000" cy="707886"/>
          </a:xfrm>
          <a:prstGeom prst="rect">
            <a:avLst/>
          </a:prstGeom>
          <a:noFill/>
        </p:spPr>
        <p:txBody>
          <a:bodyPr wrap="square" rtlCol="0">
            <a:spAutoFit/>
          </a:bodyPr>
          <a:lstStyle/>
          <a:p>
            <a:pPr algn="ctr"/>
            <a:r>
              <a:rPr lang="en-GB" sz="2000" b="1" dirty="0">
                <a:latin typeface="Arial" panose="020B0604020202020204" pitchFamily="34" charset="0"/>
                <a:cs typeface="Arial" panose="020B0604020202020204" pitchFamily="34" charset="0"/>
              </a:rPr>
              <a:t>TORVAN stage II</a:t>
            </a:r>
          </a:p>
        </p:txBody>
      </p:sp>
      <p:sp>
        <p:nvSpPr>
          <p:cNvPr id="12" name="TextBox 11">
            <a:extLst>
              <a:ext uri="{FF2B5EF4-FFF2-40B4-BE49-F238E27FC236}">
                <a16:creationId xmlns:a16="http://schemas.microsoft.com/office/drawing/2014/main" id="{B264A970-703B-46AB-95D9-8AD1B9B1EE8D}"/>
              </a:ext>
            </a:extLst>
          </p:cNvPr>
          <p:cNvSpPr txBox="1"/>
          <p:nvPr/>
        </p:nvSpPr>
        <p:spPr>
          <a:xfrm>
            <a:off x="7237192" y="1369337"/>
            <a:ext cx="2988000" cy="400110"/>
          </a:xfrm>
          <a:prstGeom prst="rect">
            <a:avLst/>
          </a:prstGeom>
          <a:noFill/>
        </p:spPr>
        <p:txBody>
          <a:bodyPr wrap="square" rtlCol="0">
            <a:spAutoFit/>
          </a:bodyPr>
          <a:lstStyle/>
          <a:p>
            <a:pPr algn="ctr"/>
            <a:r>
              <a:rPr lang="en-GB" sz="2000" b="1" dirty="0">
                <a:latin typeface="Arial" panose="020B0604020202020204" pitchFamily="34" charset="0"/>
                <a:cs typeface="Arial" panose="020B0604020202020204" pitchFamily="34" charset="0"/>
              </a:rPr>
              <a:t>TORVAN stage III/IV</a:t>
            </a:r>
          </a:p>
        </p:txBody>
      </p:sp>
    </p:spTree>
    <p:extLst>
      <p:ext uri="{BB962C8B-B14F-4D97-AF65-F5344CB8AC3E}">
        <p14:creationId xmlns:p14="http://schemas.microsoft.com/office/powerpoint/2010/main" val="38617805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B0080-EC0F-474D-9A4A-3FFCA33CFB28}"/>
              </a:ext>
            </a:extLst>
          </p:cNvPr>
          <p:cNvSpPr>
            <a:spLocks noGrp="1"/>
          </p:cNvSpPr>
          <p:nvPr>
            <p:ph type="title"/>
          </p:nvPr>
        </p:nvSpPr>
        <p:spPr/>
        <p:txBody>
          <a:bodyPr/>
          <a:lstStyle/>
          <a:p>
            <a:r>
              <a:rPr lang="en-GB" dirty="0"/>
              <a:t>Conclusions</a:t>
            </a:r>
          </a:p>
        </p:txBody>
      </p:sp>
      <p:sp>
        <p:nvSpPr>
          <p:cNvPr id="4" name="Rectangle: Rounded Corners 3">
            <a:extLst>
              <a:ext uri="{FF2B5EF4-FFF2-40B4-BE49-F238E27FC236}">
                <a16:creationId xmlns:a16="http://schemas.microsoft.com/office/drawing/2014/main" id="{9D3C4381-D05B-4F20-A4CD-7D7D2B1EBFA4}"/>
              </a:ext>
            </a:extLst>
          </p:cNvPr>
          <p:cNvSpPr/>
          <p:nvPr/>
        </p:nvSpPr>
        <p:spPr>
          <a:xfrm>
            <a:off x="682171" y="1449389"/>
            <a:ext cx="10784115" cy="3949926"/>
          </a:xfrm>
          <a:prstGeom prst="roundRect">
            <a:avLst/>
          </a:prstGeom>
          <a:solidFill>
            <a:srgbClr val="DBE6F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342900" lvl="0" indent="-342900">
              <a:spcBef>
                <a:spcPts val="1800"/>
              </a:spcBef>
              <a:buFont typeface="Arial" panose="020B0604020202020204" pitchFamily="34" charset="0"/>
              <a:buChar char="•"/>
            </a:pPr>
            <a:r>
              <a:rPr lang="en-GB" sz="2400" dirty="0">
                <a:solidFill>
                  <a:srgbClr val="001E55"/>
                </a:solidFill>
                <a:latin typeface="Arial"/>
                <a:cs typeface="Arial"/>
              </a:rPr>
              <a:t>In patients with IPF, the effect of nintedanib in reducing the rate of decline in FVC was similar irrespective of TORVAN stage at baseline</a:t>
            </a:r>
          </a:p>
          <a:p>
            <a:pPr marL="342900" lvl="0" indent="-342900">
              <a:spcBef>
                <a:spcPts val="1800"/>
              </a:spcBef>
              <a:buFont typeface="Arial" panose="020B0604020202020204" pitchFamily="34" charset="0"/>
              <a:buChar char="•"/>
            </a:pPr>
            <a:r>
              <a:rPr lang="en-GB" sz="2400" dirty="0">
                <a:solidFill>
                  <a:srgbClr val="001E55"/>
                </a:solidFill>
                <a:latin typeface="Arial"/>
                <a:cs typeface="Arial"/>
              </a:rPr>
              <a:t>The adverse event profile of nintedanib was consistent across subgroups by TORVAN stage. In both the nintedanib and placebo groups, adverse events leading to treatment discontinuation were more frequent in patients at TORVAN stages II to IV than stage I, while the proportion of patients with serious adverse events increased with TORVAN stage</a:t>
            </a:r>
            <a:endParaRPr kumimoji="0" lang="en-GB" sz="2400" b="0" i="0" u="none" strike="noStrike" kern="1200" cap="none" spc="0" normalizeH="0" baseline="0" noProof="0" dirty="0">
              <a:ln>
                <a:noFill/>
              </a:ln>
              <a:solidFill>
                <a:srgbClr val="001E55"/>
              </a:solidFill>
              <a:effectLst/>
              <a:uLnTx/>
              <a:uFillTx/>
              <a:latin typeface="Arial"/>
              <a:ea typeface="+mn-ea"/>
              <a:cs typeface="Arial"/>
            </a:endParaRPr>
          </a:p>
        </p:txBody>
      </p:sp>
      <p:sp>
        <p:nvSpPr>
          <p:cNvPr id="5" name="TextBox 4">
            <a:extLst>
              <a:ext uri="{FF2B5EF4-FFF2-40B4-BE49-F238E27FC236}">
                <a16:creationId xmlns:a16="http://schemas.microsoft.com/office/drawing/2014/main" id="{230B72A4-0424-4552-A096-A7044FF300DC}"/>
              </a:ext>
            </a:extLst>
          </p:cNvPr>
          <p:cNvSpPr txBox="1"/>
          <p:nvPr/>
        </p:nvSpPr>
        <p:spPr>
          <a:xfrm>
            <a:off x="355600" y="6203397"/>
            <a:ext cx="11836400" cy="430887"/>
          </a:xfrm>
          <a:prstGeom prst="rect">
            <a:avLst/>
          </a:prstGeom>
          <a:noFill/>
        </p:spPr>
        <p:txBody>
          <a:bodyPr wrap="square" rtlCol="0" anchor="b">
            <a:spAutoFit/>
          </a:bodyPr>
          <a:lstStyle/>
          <a:p>
            <a:r>
              <a:rPr lang="en-GB" sz="1100" dirty="0">
                <a:solidFill>
                  <a:prstClr val="black"/>
                </a:solidFill>
                <a:latin typeface="Arial" panose="020B0604020202020204" pitchFamily="34" charset="0"/>
                <a:cs typeface="Arial" panose="020B0604020202020204" pitchFamily="34" charset="0"/>
              </a:rPr>
              <a:t>Torrisi SE et al. Efficacy and safety of nintedanib in patients with idiopathic pulmonary fibrosis (IPF): subgroup analyses by TORVAN stage. Poster developed for the American Thoracic Society International Conference, 2020.</a:t>
            </a:r>
          </a:p>
        </p:txBody>
      </p:sp>
    </p:spTree>
    <p:extLst>
      <p:ext uri="{BB962C8B-B14F-4D97-AF65-F5344CB8AC3E}">
        <p14:creationId xmlns:p14="http://schemas.microsoft.com/office/powerpoint/2010/main" val="1500499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74CD5-7608-41DF-AD11-869E44711CF4}"/>
              </a:ext>
            </a:extLst>
          </p:cNvPr>
          <p:cNvSpPr>
            <a:spLocks noGrp="1"/>
          </p:cNvSpPr>
          <p:nvPr>
            <p:ph type="title"/>
          </p:nvPr>
        </p:nvSpPr>
        <p:spPr/>
        <p:txBody>
          <a:bodyPr/>
          <a:lstStyle/>
          <a:p>
            <a:r>
              <a:rPr lang="en-GB" dirty="0"/>
              <a:t>Acknowledgements</a:t>
            </a:r>
          </a:p>
        </p:txBody>
      </p:sp>
      <p:sp>
        <p:nvSpPr>
          <p:cNvPr id="3" name="Content Placeholder 2">
            <a:extLst>
              <a:ext uri="{FF2B5EF4-FFF2-40B4-BE49-F238E27FC236}">
                <a16:creationId xmlns:a16="http://schemas.microsoft.com/office/drawing/2014/main" id="{7B4A16B4-FAAA-40C2-A616-7E15EA54ACDB}"/>
              </a:ext>
            </a:extLst>
          </p:cNvPr>
          <p:cNvSpPr>
            <a:spLocks noGrp="1"/>
          </p:cNvSpPr>
          <p:nvPr>
            <p:ph sz="quarter" idx="10"/>
          </p:nvPr>
        </p:nvSpPr>
        <p:spPr/>
        <p:txBody>
          <a:bodyPr>
            <a:noAutofit/>
          </a:bodyPr>
          <a:lstStyle/>
          <a:p>
            <a:pPr lvl="1"/>
            <a:r>
              <a:rPr lang="en-GB" sz="2400" dirty="0"/>
              <a:t>The TOMORROW and INPULSIS trials were funded by Boehringer Ingelheim </a:t>
            </a:r>
          </a:p>
          <a:p>
            <a:pPr lvl="1"/>
            <a:endParaRPr lang="en-GB" sz="2400" dirty="0"/>
          </a:p>
          <a:p>
            <a:pPr lvl="1"/>
            <a:r>
              <a:rPr lang="en-GB" sz="2400" dirty="0"/>
              <a:t>Editorial and formatting assistance, supported financially by Boehringer Ingelheim, was provided by Elizabeth Ng and Wendy Morris of </a:t>
            </a:r>
            <a:r>
              <a:rPr lang="en-GB" sz="2400" dirty="0" err="1"/>
              <a:t>FleishmanHillard</a:t>
            </a:r>
            <a:r>
              <a:rPr lang="en-GB" sz="2400" dirty="0"/>
              <a:t> </a:t>
            </a:r>
            <a:r>
              <a:rPr lang="en-GB" sz="2400" dirty="0" err="1"/>
              <a:t>Fishburn</a:t>
            </a:r>
            <a:r>
              <a:rPr lang="en-GB" sz="2400" dirty="0"/>
              <a:t>, London, UK during preparation of the poster on which these slides were based. The authors were fully responsible for all content and editorial decisions, were involved at all stages of poster development and have approved the final version. The authors received no direct compensation related to development of the poster or slides. </a:t>
            </a:r>
            <a:r>
              <a:rPr lang="en-GB" sz="2400"/>
              <a:t>Boehringer Ingelheim was given the opportunity to review the poster for medical and scientific accuracy as well as intellectual property considerations</a:t>
            </a:r>
            <a:endParaRPr lang="en-GB" sz="2400" dirty="0"/>
          </a:p>
        </p:txBody>
      </p:sp>
    </p:spTree>
    <p:extLst>
      <p:ext uri="{BB962C8B-B14F-4D97-AF65-F5344CB8AC3E}">
        <p14:creationId xmlns:p14="http://schemas.microsoft.com/office/powerpoint/2010/main" val="3098606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588D032-ECF0-4826-9572-91A38BA60CB8}"/>
              </a:ext>
            </a:extLst>
          </p:cNvPr>
          <p:cNvSpPr>
            <a:spLocks noGrp="1"/>
          </p:cNvSpPr>
          <p:nvPr>
            <p:ph type="title"/>
          </p:nvPr>
        </p:nvSpPr>
        <p:spPr/>
        <p:txBody>
          <a:bodyPr>
            <a:normAutofit/>
          </a:bodyPr>
          <a:lstStyle/>
          <a:p>
            <a:r>
              <a:rPr lang="en-GB" sz="2900" dirty="0"/>
              <a:t>Introduction</a:t>
            </a:r>
          </a:p>
        </p:txBody>
      </p:sp>
      <p:sp>
        <p:nvSpPr>
          <p:cNvPr id="6" name="Content Placeholder 5">
            <a:extLst>
              <a:ext uri="{FF2B5EF4-FFF2-40B4-BE49-F238E27FC236}">
                <a16:creationId xmlns:a16="http://schemas.microsoft.com/office/drawing/2014/main" id="{1D5B92B4-818A-4080-8839-C6BBA0D8EBF8}"/>
              </a:ext>
            </a:extLst>
          </p:cNvPr>
          <p:cNvSpPr>
            <a:spLocks noGrp="1"/>
          </p:cNvSpPr>
          <p:nvPr>
            <p:ph sz="quarter" idx="10"/>
          </p:nvPr>
        </p:nvSpPr>
        <p:spPr/>
        <p:txBody>
          <a:bodyPr>
            <a:normAutofit/>
          </a:bodyPr>
          <a:lstStyle/>
          <a:p>
            <a:pPr lvl="1">
              <a:spcBef>
                <a:spcPts val="2400"/>
              </a:spcBef>
            </a:pPr>
            <a:r>
              <a:rPr lang="en-GB" sz="2400" dirty="0"/>
              <a:t>IPF is a progressive fibrosing ILD characterized by loss of lung function and early mortality</a:t>
            </a:r>
            <a:r>
              <a:rPr lang="en-GB" sz="2400" baseline="30000" dirty="0"/>
              <a:t>1</a:t>
            </a:r>
          </a:p>
          <a:p>
            <a:pPr lvl="1">
              <a:spcBef>
                <a:spcPts val="2400"/>
              </a:spcBef>
            </a:pPr>
            <a:r>
              <a:rPr lang="en-GB" sz="2400" dirty="0"/>
              <a:t>Patients with IPF frequently have comorbidities that affect survival</a:t>
            </a:r>
            <a:r>
              <a:rPr lang="en-GB" sz="2400" baseline="30000" dirty="0"/>
              <a:t>2,3</a:t>
            </a:r>
          </a:p>
          <a:p>
            <a:pPr lvl="1">
              <a:spcBef>
                <a:spcPts val="2400"/>
              </a:spcBef>
            </a:pPr>
            <a:r>
              <a:rPr lang="en-GB" sz="2400" dirty="0"/>
              <a:t>The TORVAN index and staging system was developed to predict mortality in patients with IPF based on age, FVC, </a:t>
            </a:r>
            <a:r>
              <a:rPr lang="en-GB" sz="2400" dirty="0" err="1"/>
              <a:t>Dlco</a:t>
            </a:r>
            <a:r>
              <a:rPr lang="en-GB" sz="2400" dirty="0"/>
              <a:t>, and common comorbidities</a:t>
            </a:r>
            <a:r>
              <a:rPr lang="en-GB" sz="2400" baseline="30000" dirty="0"/>
              <a:t>3</a:t>
            </a:r>
          </a:p>
        </p:txBody>
      </p:sp>
      <p:sp>
        <p:nvSpPr>
          <p:cNvPr id="4" name="TextBox 3">
            <a:extLst>
              <a:ext uri="{FF2B5EF4-FFF2-40B4-BE49-F238E27FC236}">
                <a16:creationId xmlns:a16="http://schemas.microsoft.com/office/drawing/2014/main" id="{D00F41B7-EED7-4CED-9026-6CC7A175A80A}"/>
              </a:ext>
            </a:extLst>
          </p:cNvPr>
          <p:cNvSpPr txBox="1"/>
          <p:nvPr/>
        </p:nvSpPr>
        <p:spPr>
          <a:xfrm>
            <a:off x="355600" y="6034120"/>
            <a:ext cx="11836400" cy="600164"/>
          </a:xfrm>
          <a:prstGeom prst="rect">
            <a:avLst/>
          </a:prstGeom>
          <a:noFill/>
        </p:spPr>
        <p:txBody>
          <a:bodyPr wrap="square" rtlCol="0" anchor="b">
            <a:spAutoFit/>
          </a:bodyPr>
          <a:lstStyle/>
          <a:p>
            <a:pPr lvl="0">
              <a:defRPr/>
            </a:pPr>
            <a:r>
              <a:rPr lang="fr-FR" sz="1100" dirty="0">
                <a:solidFill>
                  <a:prstClr val="black"/>
                </a:solidFill>
                <a:latin typeface="Arial" panose="020B0604020202020204" pitchFamily="34" charset="0"/>
                <a:cs typeface="Arial" panose="020B0604020202020204" pitchFamily="34" charset="0"/>
              </a:rPr>
              <a:t>1. </a:t>
            </a:r>
            <a:r>
              <a:rPr lang="fr-FR" sz="1100" dirty="0" err="1">
                <a:solidFill>
                  <a:prstClr val="black"/>
                </a:solidFill>
                <a:latin typeface="Arial" panose="020B0604020202020204" pitchFamily="34" charset="0"/>
                <a:cs typeface="Arial" panose="020B0604020202020204" pitchFamily="34" charset="0"/>
              </a:rPr>
              <a:t>Kreuter</a:t>
            </a:r>
            <a:r>
              <a:rPr lang="fr-FR" sz="1100" dirty="0">
                <a:solidFill>
                  <a:prstClr val="black"/>
                </a:solidFill>
                <a:latin typeface="Arial" panose="020B0604020202020204" pitchFamily="34" charset="0"/>
                <a:cs typeface="Arial" panose="020B0604020202020204" pitchFamily="34" charset="0"/>
              </a:rPr>
              <a:t> M et al. </a:t>
            </a:r>
            <a:r>
              <a:rPr lang="fr-FR" sz="1100" dirty="0" err="1">
                <a:solidFill>
                  <a:prstClr val="black"/>
                </a:solidFill>
                <a:latin typeface="Arial" panose="020B0604020202020204" pitchFamily="34" charset="0"/>
                <a:cs typeface="Arial" panose="020B0604020202020204" pitchFamily="34" charset="0"/>
              </a:rPr>
              <a:t>PLoS</a:t>
            </a:r>
            <a:r>
              <a:rPr lang="fr-FR" sz="1100" dirty="0">
                <a:solidFill>
                  <a:prstClr val="black"/>
                </a:solidFill>
                <a:latin typeface="Arial" panose="020B0604020202020204" pitchFamily="34" charset="0"/>
                <a:cs typeface="Arial" panose="020B0604020202020204" pitchFamily="34" charset="0"/>
              </a:rPr>
              <a:t> One 2016:11:e0151425; 2. </a:t>
            </a:r>
            <a:r>
              <a:rPr lang="fr-FR" sz="1100" dirty="0" err="1">
                <a:solidFill>
                  <a:prstClr val="black"/>
                </a:solidFill>
                <a:latin typeface="Arial" panose="020B0604020202020204" pitchFamily="34" charset="0"/>
                <a:cs typeface="Arial" panose="020B0604020202020204" pitchFamily="34" charset="0"/>
              </a:rPr>
              <a:t>Torrisi</a:t>
            </a:r>
            <a:r>
              <a:rPr lang="fr-FR" sz="1100" dirty="0">
                <a:solidFill>
                  <a:prstClr val="black"/>
                </a:solidFill>
                <a:latin typeface="Arial" panose="020B0604020202020204" pitchFamily="34" charset="0"/>
                <a:cs typeface="Arial" panose="020B0604020202020204" pitchFamily="34" charset="0"/>
              </a:rPr>
              <a:t> SE et al. </a:t>
            </a:r>
            <a:r>
              <a:rPr lang="fr-FR" sz="1100" dirty="0" err="1">
                <a:solidFill>
                  <a:prstClr val="black"/>
                </a:solidFill>
                <a:latin typeface="Arial" panose="020B0604020202020204" pitchFamily="34" charset="0"/>
                <a:cs typeface="Arial" panose="020B0604020202020204" pitchFamily="34" charset="0"/>
              </a:rPr>
              <a:t>Eur</a:t>
            </a:r>
            <a:r>
              <a:rPr lang="fr-FR" sz="1100" dirty="0">
                <a:solidFill>
                  <a:prstClr val="black"/>
                </a:solidFill>
                <a:latin typeface="Arial" panose="020B0604020202020204" pitchFamily="34" charset="0"/>
                <a:cs typeface="Arial" panose="020B0604020202020204" pitchFamily="34" charset="0"/>
              </a:rPr>
              <a:t> </a:t>
            </a:r>
            <a:r>
              <a:rPr lang="fr-FR" sz="1100" dirty="0" err="1">
                <a:solidFill>
                  <a:prstClr val="black"/>
                </a:solidFill>
                <a:latin typeface="Arial" panose="020B0604020202020204" pitchFamily="34" charset="0"/>
                <a:cs typeface="Arial" panose="020B0604020202020204" pitchFamily="34" charset="0"/>
              </a:rPr>
              <a:t>Respir</a:t>
            </a:r>
            <a:r>
              <a:rPr lang="fr-FR" sz="1100" dirty="0">
                <a:solidFill>
                  <a:prstClr val="black"/>
                </a:solidFill>
                <a:latin typeface="Arial" panose="020B0604020202020204" pitchFamily="34" charset="0"/>
                <a:cs typeface="Arial" panose="020B0604020202020204" pitchFamily="34" charset="0"/>
              </a:rPr>
              <a:t> J 2019;53 </a:t>
            </a:r>
            <a:r>
              <a:rPr lang="fr-FR" sz="1100" dirty="0" err="1">
                <a:solidFill>
                  <a:prstClr val="black"/>
                </a:solidFill>
                <a:latin typeface="Arial" panose="020B0604020202020204" pitchFamily="34" charset="0"/>
                <a:cs typeface="Arial" panose="020B0604020202020204" pitchFamily="34" charset="0"/>
              </a:rPr>
              <a:t>pii</a:t>
            </a:r>
            <a:r>
              <a:rPr lang="fr-FR" sz="1100" dirty="0">
                <a:solidFill>
                  <a:prstClr val="black"/>
                </a:solidFill>
                <a:latin typeface="Arial" panose="020B0604020202020204" pitchFamily="34" charset="0"/>
                <a:cs typeface="Arial" panose="020B0604020202020204" pitchFamily="34" charset="0"/>
              </a:rPr>
              <a:t>: 1801587.</a:t>
            </a:r>
          </a:p>
          <a:p>
            <a:pPr lvl="0"/>
            <a:r>
              <a:rPr lang="en-GB" sz="1100" dirty="0" err="1">
                <a:solidFill>
                  <a:prstClr val="black"/>
                </a:solidFill>
                <a:latin typeface="Arial" panose="020B0604020202020204" pitchFamily="34" charset="0"/>
                <a:cs typeface="Arial" panose="020B0604020202020204" pitchFamily="34" charset="0"/>
              </a:rPr>
              <a:t>Torrisi</a:t>
            </a:r>
            <a:r>
              <a:rPr lang="en-GB" sz="1100" dirty="0">
                <a:solidFill>
                  <a:prstClr val="black"/>
                </a:solidFill>
                <a:latin typeface="Arial" panose="020B0604020202020204" pitchFamily="34" charset="0"/>
                <a:cs typeface="Arial" panose="020B0604020202020204" pitchFamily="34" charset="0"/>
              </a:rPr>
              <a:t> SE et al. Efficacy and safety of nintedanib in patients with idiopathic pulmonary fibrosis (IPF): subgroup analyses by TORVAN stage. Poster developed for the American Thoracic Society International Conference, 2020.</a:t>
            </a:r>
          </a:p>
        </p:txBody>
      </p:sp>
    </p:spTree>
    <p:extLst>
      <p:ext uri="{BB962C8B-B14F-4D97-AF65-F5344CB8AC3E}">
        <p14:creationId xmlns:p14="http://schemas.microsoft.com/office/powerpoint/2010/main" val="3981068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EFE54-8992-4AF1-A34D-B53655A2414F}"/>
              </a:ext>
            </a:extLst>
          </p:cNvPr>
          <p:cNvSpPr>
            <a:spLocks noGrp="1"/>
          </p:cNvSpPr>
          <p:nvPr>
            <p:ph type="title"/>
          </p:nvPr>
        </p:nvSpPr>
        <p:spPr/>
        <p:txBody>
          <a:bodyPr>
            <a:normAutofit/>
          </a:bodyPr>
          <a:lstStyle/>
          <a:p>
            <a:r>
              <a:rPr lang="en-GB" sz="2900" dirty="0"/>
              <a:t>Aim</a:t>
            </a:r>
          </a:p>
        </p:txBody>
      </p:sp>
      <p:sp>
        <p:nvSpPr>
          <p:cNvPr id="3" name="Content Placeholder 2">
            <a:extLst>
              <a:ext uri="{FF2B5EF4-FFF2-40B4-BE49-F238E27FC236}">
                <a16:creationId xmlns:a16="http://schemas.microsoft.com/office/drawing/2014/main" id="{68D781B1-0099-491E-B304-DF993EE49368}"/>
              </a:ext>
            </a:extLst>
          </p:cNvPr>
          <p:cNvSpPr>
            <a:spLocks noGrp="1"/>
          </p:cNvSpPr>
          <p:nvPr>
            <p:ph sz="quarter" idx="10"/>
          </p:nvPr>
        </p:nvSpPr>
        <p:spPr/>
        <p:txBody>
          <a:bodyPr>
            <a:normAutofit/>
          </a:bodyPr>
          <a:lstStyle/>
          <a:p>
            <a:pPr lvl="1"/>
            <a:r>
              <a:rPr lang="en-GB" sz="2400" dirty="0"/>
              <a:t>To assess the efficacy and safety of nintedanib in patients with IPF at different TORVAN stages</a:t>
            </a:r>
          </a:p>
        </p:txBody>
      </p:sp>
      <p:sp>
        <p:nvSpPr>
          <p:cNvPr id="4" name="TextBox 3">
            <a:extLst>
              <a:ext uri="{FF2B5EF4-FFF2-40B4-BE49-F238E27FC236}">
                <a16:creationId xmlns:a16="http://schemas.microsoft.com/office/drawing/2014/main" id="{40F6FECD-1438-41F0-862E-1C369BE9384F}"/>
              </a:ext>
            </a:extLst>
          </p:cNvPr>
          <p:cNvSpPr txBox="1"/>
          <p:nvPr/>
        </p:nvSpPr>
        <p:spPr>
          <a:xfrm>
            <a:off x="355600" y="6211920"/>
            <a:ext cx="11836400" cy="430887"/>
          </a:xfrm>
          <a:prstGeom prst="rect">
            <a:avLst/>
          </a:prstGeom>
          <a:noFill/>
        </p:spPr>
        <p:txBody>
          <a:bodyPr wrap="square" rtlCol="0">
            <a:spAutoFit/>
          </a:bodyPr>
          <a:lstStyle/>
          <a:p>
            <a:pPr lvl="0"/>
            <a:r>
              <a:rPr lang="en-GB" sz="1100" dirty="0" err="1">
                <a:solidFill>
                  <a:prstClr val="black"/>
                </a:solidFill>
                <a:latin typeface="Arial" panose="020B0604020202020204" pitchFamily="34" charset="0"/>
                <a:cs typeface="Arial" panose="020B0604020202020204" pitchFamily="34" charset="0"/>
              </a:rPr>
              <a:t>Torrisi</a:t>
            </a:r>
            <a:r>
              <a:rPr lang="en-GB" sz="1100" dirty="0">
                <a:solidFill>
                  <a:prstClr val="black"/>
                </a:solidFill>
                <a:latin typeface="Arial" panose="020B0604020202020204" pitchFamily="34" charset="0"/>
                <a:cs typeface="Arial" panose="020B0604020202020204" pitchFamily="34" charset="0"/>
              </a:rPr>
              <a:t> SE et al. Efficacy and safety of nintedanib in patients with idiopathic pulmonary fibrosis (IPF): subgroup analyses by TORVAN stage. Poster developed for the American Thoracic Society International Conference, 2020.</a:t>
            </a:r>
          </a:p>
        </p:txBody>
      </p:sp>
    </p:spTree>
    <p:extLst>
      <p:ext uri="{BB962C8B-B14F-4D97-AF65-F5344CB8AC3E}">
        <p14:creationId xmlns:p14="http://schemas.microsoft.com/office/powerpoint/2010/main" val="512719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5596C6F4-C51A-4FFE-8654-835BC30B642C}"/>
              </a:ext>
            </a:extLst>
          </p:cNvPr>
          <p:cNvPicPr>
            <a:picLocks noChangeAspect="1"/>
          </p:cNvPicPr>
          <p:nvPr/>
        </p:nvPicPr>
        <p:blipFill rotWithShape="1">
          <a:blip r:embed="rId2"/>
          <a:srcRect l="4089" t="7197" r="2747" b="1735"/>
          <a:stretch/>
        </p:blipFill>
        <p:spPr>
          <a:xfrm>
            <a:off x="5310337" y="839462"/>
            <a:ext cx="6272062" cy="5194658"/>
          </a:xfrm>
          <a:prstGeom prst="rect">
            <a:avLst/>
          </a:prstGeom>
        </p:spPr>
      </p:pic>
      <p:sp>
        <p:nvSpPr>
          <p:cNvPr id="5" name="Title 4">
            <a:extLst>
              <a:ext uri="{FF2B5EF4-FFF2-40B4-BE49-F238E27FC236}">
                <a16:creationId xmlns:a16="http://schemas.microsoft.com/office/drawing/2014/main" id="{7588D032-ECF0-4826-9572-91A38BA60CB8}"/>
              </a:ext>
            </a:extLst>
          </p:cNvPr>
          <p:cNvSpPr>
            <a:spLocks noGrp="1"/>
          </p:cNvSpPr>
          <p:nvPr>
            <p:ph type="title"/>
          </p:nvPr>
        </p:nvSpPr>
        <p:spPr/>
        <p:txBody>
          <a:bodyPr>
            <a:normAutofit/>
          </a:bodyPr>
          <a:lstStyle/>
          <a:p>
            <a:r>
              <a:rPr lang="en-GB" sz="2900" dirty="0"/>
              <a:t>Methods</a:t>
            </a:r>
          </a:p>
        </p:txBody>
      </p:sp>
      <p:sp>
        <p:nvSpPr>
          <p:cNvPr id="6" name="Content Placeholder 5">
            <a:extLst>
              <a:ext uri="{FF2B5EF4-FFF2-40B4-BE49-F238E27FC236}">
                <a16:creationId xmlns:a16="http://schemas.microsoft.com/office/drawing/2014/main" id="{1D5B92B4-818A-4080-8839-C6BBA0D8EBF8}"/>
              </a:ext>
            </a:extLst>
          </p:cNvPr>
          <p:cNvSpPr>
            <a:spLocks noGrp="1"/>
          </p:cNvSpPr>
          <p:nvPr>
            <p:ph sz="quarter" idx="10"/>
          </p:nvPr>
        </p:nvSpPr>
        <p:spPr>
          <a:xfrm>
            <a:off x="588436" y="1448022"/>
            <a:ext cx="4384398" cy="4437063"/>
          </a:xfrm>
        </p:spPr>
        <p:txBody>
          <a:bodyPr>
            <a:normAutofit/>
          </a:bodyPr>
          <a:lstStyle/>
          <a:p>
            <a:pPr lvl="1">
              <a:spcBef>
                <a:spcPts val="1800"/>
              </a:spcBef>
            </a:pPr>
            <a:r>
              <a:rPr lang="en-GB" sz="2100" dirty="0"/>
              <a:t>Data were pooled from three placebo-controlled trials of nintedanib: the TOMORROW trial</a:t>
            </a:r>
            <a:r>
              <a:rPr lang="en-GB" sz="2100" baseline="30000" dirty="0"/>
              <a:t>1</a:t>
            </a:r>
            <a:r>
              <a:rPr lang="en-GB" sz="2100" dirty="0"/>
              <a:t> and the two INPULSIS trials</a:t>
            </a:r>
            <a:r>
              <a:rPr lang="en-GB" sz="2100" baseline="30000" dirty="0"/>
              <a:t>2</a:t>
            </a:r>
          </a:p>
          <a:p>
            <a:pPr lvl="1">
              <a:spcBef>
                <a:spcPts val="1800"/>
              </a:spcBef>
            </a:pPr>
            <a:r>
              <a:rPr lang="en-GB" sz="2100" dirty="0"/>
              <a:t>Points were assigned to age, FVC % predicted, DLco % predicted, and certain comorbidities at baseline to generate a total score that classified patients as at TORVAN stage I, II, III, or IV:</a:t>
            </a:r>
          </a:p>
        </p:txBody>
      </p:sp>
      <p:sp>
        <p:nvSpPr>
          <p:cNvPr id="4" name="TextBox 3">
            <a:extLst>
              <a:ext uri="{FF2B5EF4-FFF2-40B4-BE49-F238E27FC236}">
                <a16:creationId xmlns:a16="http://schemas.microsoft.com/office/drawing/2014/main" id="{D00F41B7-EED7-4CED-9026-6CC7A175A80A}"/>
              </a:ext>
            </a:extLst>
          </p:cNvPr>
          <p:cNvSpPr txBox="1"/>
          <p:nvPr/>
        </p:nvSpPr>
        <p:spPr>
          <a:xfrm>
            <a:off x="355600" y="6034120"/>
            <a:ext cx="11836400" cy="600164"/>
          </a:xfrm>
          <a:prstGeom prst="rect">
            <a:avLst/>
          </a:prstGeom>
          <a:noFill/>
        </p:spPr>
        <p:txBody>
          <a:bodyPr wrap="square" rtlCol="0" anchor="b">
            <a:spAutoFit/>
          </a:bodyPr>
          <a:lstStyle/>
          <a:p>
            <a:r>
              <a:rPr lang="da-DK" sz="1100" dirty="0">
                <a:solidFill>
                  <a:prstClr val="black"/>
                </a:solidFill>
                <a:latin typeface="Arial" panose="020B0604020202020204" pitchFamily="34" charset="0"/>
                <a:cs typeface="Arial" panose="020B0604020202020204" pitchFamily="34" charset="0"/>
              </a:rPr>
              <a:t>1. Richeldi L et al. N Engl J Med 2011;365:1079–87; 2. Richeldi L et al. N Engl J Med 2014;370:2071–82; 3. Torrisi SE et al. Eur Respir J 2019;53 pii: 1801587.</a:t>
            </a:r>
          </a:p>
          <a:p>
            <a:r>
              <a:rPr lang="en-GB" sz="1100" dirty="0" err="1">
                <a:solidFill>
                  <a:prstClr val="black"/>
                </a:solidFill>
                <a:latin typeface="Arial" panose="020B0604020202020204" pitchFamily="34" charset="0"/>
                <a:cs typeface="Arial" panose="020B0604020202020204" pitchFamily="34" charset="0"/>
              </a:rPr>
              <a:t>Torrisi</a:t>
            </a:r>
            <a:r>
              <a:rPr lang="en-GB" sz="1100" dirty="0">
                <a:solidFill>
                  <a:prstClr val="black"/>
                </a:solidFill>
                <a:latin typeface="Arial" panose="020B0604020202020204" pitchFamily="34" charset="0"/>
                <a:cs typeface="Arial" panose="020B0604020202020204" pitchFamily="34" charset="0"/>
              </a:rPr>
              <a:t> SE et al. Efficacy and safety of nintedanib in patients with idiopathic pulmonary fibrosis (IPF): subgroup analyses by TORVAN stage. Poster developed for the American Thoracic Society International Conference, 2020.</a:t>
            </a:r>
          </a:p>
        </p:txBody>
      </p:sp>
      <p:sp>
        <p:nvSpPr>
          <p:cNvPr id="7" name="TextBox 6">
            <a:extLst>
              <a:ext uri="{FF2B5EF4-FFF2-40B4-BE49-F238E27FC236}">
                <a16:creationId xmlns:a16="http://schemas.microsoft.com/office/drawing/2014/main" id="{B635A6D0-69E1-4E3A-8233-EAB71C3D0F6F}"/>
              </a:ext>
            </a:extLst>
          </p:cNvPr>
          <p:cNvSpPr txBox="1"/>
          <p:nvPr/>
        </p:nvSpPr>
        <p:spPr>
          <a:xfrm>
            <a:off x="7020285" y="506182"/>
            <a:ext cx="3728852" cy="369332"/>
          </a:xfrm>
          <a:prstGeom prst="rect">
            <a:avLst/>
          </a:prstGeom>
          <a:noFill/>
        </p:spPr>
        <p:txBody>
          <a:bodyPr wrap="square" rtlCol="0">
            <a:spAutoFit/>
          </a:bodyPr>
          <a:lstStyle/>
          <a:p>
            <a:r>
              <a:rPr lang="en-GB" dirty="0">
                <a:solidFill>
                  <a:schemeClr val="accent2"/>
                </a:solidFill>
                <a:latin typeface="Arial" panose="020B0604020202020204" pitchFamily="34" charset="0"/>
                <a:cs typeface="Arial" panose="020B0604020202020204" pitchFamily="34" charset="0"/>
              </a:rPr>
              <a:t>Calculation of TORVAN stage</a:t>
            </a:r>
            <a:r>
              <a:rPr lang="en-GB" baseline="30000" dirty="0">
                <a:solidFill>
                  <a:schemeClr val="accent2"/>
                </a:solidFill>
                <a:latin typeface="Arial" panose="020B0604020202020204" pitchFamily="34" charset="0"/>
                <a:cs typeface="Arial" panose="020B0604020202020204" pitchFamily="34" charset="0"/>
              </a:rPr>
              <a:t>3</a:t>
            </a:r>
          </a:p>
        </p:txBody>
      </p:sp>
    </p:spTree>
    <p:extLst>
      <p:ext uri="{BB962C8B-B14F-4D97-AF65-F5344CB8AC3E}">
        <p14:creationId xmlns:p14="http://schemas.microsoft.com/office/powerpoint/2010/main" val="494197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588D032-ECF0-4826-9572-91A38BA60CB8}"/>
              </a:ext>
            </a:extLst>
          </p:cNvPr>
          <p:cNvSpPr>
            <a:spLocks noGrp="1"/>
          </p:cNvSpPr>
          <p:nvPr>
            <p:ph type="title"/>
          </p:nvPr>
        </p:nvSpPr>
        <p:spPr/>
        <p:txBody>
          <a:bodyPr>
            <a:normAutofit/>
          </a:bodyPr>
          <a:lstStyle/>
          <a:p>
            <a:r>
              <a:rPr lang="en-GB" sz="2900" dirty="0"/>
              <a:t>Analyses </a:t>
            </a:r>
          </a:p>
        </p:txBody>
      </p:sp>
      <p:sp>
        <p:nvSpPr>
          <p:cNvPr id="6" name="Content Placeholder 5">
            <a:extLst>
              <a:ext uri="{FF2B5EF4-FFF2-40B4-BE49-F238E27FC236}">
                <a16:creationId xmlns:a16="http://schemas.microsoft.com/office/drawing/2014/main" id="{1D5B92B4-818A-4080-8839-C6BBA0D8EBF8}"/>
              </a:ext>
            </a:extLst>
          </p:cNvPr>
          <p:cNvSpPr>
            <a:spLocks noGrp="1"/>
          </p:cNvSpPr>
          <p:nvPr>
            <p:ph sz="quarter" idx="10"/>
          </p:nvPr>
        </p:nvSpPr>
        <p:spPr>
          <a:xfrm>
            <a:off x="588435" y="1346422"/>
            <a:ext cx="10993967" cy="4437063"/>
          </a:xfrm>
        </p:spPr>
        <p:txBody>
          <a:bodyPr>
            <a:noAutofit/>
          </a:bodyPr>
          <a:lstStyle/>
          <a:p>
            <a:pPr lvl="1">
              <a:spcBef>
                <a:spcPts val="1800"/>
              </a:spcBef>
            </a:pPr>
            <a:r>
              <a:rPr lang="en-GB" sz="2050" dirty="0"/>
              <a:t>In post-hoc analyses, we </a:t>
            </a:r>
            <a:r>
              <a:rPr lang="en-GB" sz="2050" dirty="0" err="1"/>
              <a:t>analyzed</a:t>
            </a:r>
            <a:r>
              <a:rPr lang="en-GB" sz="2050" dirty="0"/>
              <a:t> the following over 52 weeks in subgroups by TORVAN stage (I, II, or III/IV) at baseline:</a:t>
            </a:r>
          </a:p>
          <a:p>
            <a:pPr lvl="2">
              <a:spcBef>
                <a:spcPts val="1800"/>
              </a:spcBef>
            </a:pPr>
            <a:r>
              <a:rPr lang="en-GB" sz="2000" dirty="0"/>
              <a:t>Rate of decline in FVC (mL/year)</a:t>
            </a:r>
          </a:p>
          <a:p>
            <a:pPr lvl="2">
              <a:spcBef>
                <a:spcPts val="1800"/>
              </a:spcBef>
            </a:pPr>
            <a:r>
              <a:rPr lang="en-GB" sz="2000" dirty="0"/>
              <a:t>Time to disease progression (absolute decline in FVC ≥10% predicted or death)</a:t>
            </a:r>
          </a:p>
          <a:p>
            <a:pPr lvl="2">
              <a:spcBef>
                <a:spcPts val="1800"/>
              </a:spcBef>
            </a:pPr>
            <a:r>
              <a:rPr lang="en-GB" sz="2000" dirty="0"/>
              <a:t>Time to first investigator-reported acute exacerbation</a:t>
            </a:r>
          </a:p>
          <a:p>
            <a:pPr lvl="2">
              <a:spcBef>
                <a:spcPts val="1800"/>
              </a:spcBef>
            </a:pPr>
            <a:r>
              <a:rPr lang="en-GB" sz="2000" dirty="0"/>
              <a:t>Change in St. George’s Respiratory Questionnaire (SGRQ) total score (a measure of health-related quality of life)</a:t>
            </a:r>
            <a:endParaRPr lang="en-GB" sz="2000" baseline="30000" dirty="0"/>
          </a:p>
          <a:p>
            <a:pPr lvl="1">
              <a:spcBef>
                <a:spcPts val="1800"/>
              </a:spcBef>
            </a:pPr>
            <a:r>
              <a:rPr lang="en-GB" sz="2050" dirty="0"/>
              <a:t>Interaction p-values were calculated to assess potential heterogeneity in the treatment effect of nintedanib versus placebo across the subgroups. No adjustment for multiplicity was made</a:t>
            </a:r>
          </a:p>
          <a:p>
            <a:pPr lvl="1">
              <a:spcBef>
                <a:spcPts val="1800"/>
              </a:spcBef>
            </a:pPr>
            <a:r>
              <a:rPr lang="en-GB" sz="2050" dirty="0"/>
              <a:t>Adverse events are presented descriptively </a:t>
            </a:r>
          </a:p>
        </p:txBody>
      </p:sp>
      <p:sp>
        <p:nvSpPr>
          <p:cNvPr id="4" name="TextBox 3">
            <a:extLst>
              <a:ext uri="{FF2B5EF4-FFF2-40B4-BE49-F238E27FC236}">
                <a16:creationId xmlns:a16="http://schemas.microsoft.com/office/drawing/2014/main" id="{D00F41B7-EED7-4CED-9026-6CC7A175A80A}"/>
              </a:ext>
            </a:extLst>
          </p:cNvPr>
          <p:cNvSpPr txBox="1"/>
          <p:nvPr/>
        </p:nvSpPr>
        <p:spPr>
          <a:xfrm>
            <a:off x="355600" y="6203397"/>
            <a:ext cx="11836400" cy="430887"/>
          </a:xfrm>
          <a:prstGeom prst="rect">
            <a:avLst/>
          </a:prstGeom>
          <a:noFill/>
        </p:spPr>
        <p:txBody>
          <a:bodyPr wrap="square" rtlCol="0" anchor="b">
            <a:spAutoFit/>
          </a:bodyPr>
          <a:lstStyle/>
          <a:p>
            <a:r>
              <a:rPr lang="en-GB" sz="1100" dirty="0">
                <a:solidFill>
                  <a:prstClr val="black"/>
                </a:solidFill>
                <a:latin typeface="Arial" panose="020B0604020202020204" pitchFamily="34" charset="0"/>
                <a:cs typeface="Arial" panose="020B0604020202020204" pitchFamily="34" charset="0"/>
              </a:rPr>
              <a:t>Torrisi SE et al. Efficacy and safety of nintedanib in patients with idiopathic pulmonary fibrosis (IPF): subgroup analyses by TORVAN stage. Poster developed for the American Thoracic Society International Conference, 2020.</a:t>
            </a:r>
          </a:p>
        </p:txBody>
      </p:sp>
    </p:spTree>
    <p:extLst>
      <p:ext uri="{BB962C8B-B14F-4D97-AF65-F5344CB8AC3E}">
        <p14:creationId xmlns:p14="http://schemas.microsoft.com/office/powerpoint/2010/main" val="621594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588D032-ECF0-4826-9572-91A38BA60CB8}"/>
              </a:ext>
            </a:extLst>
          </p:cNvPr>
          <p:cNvSpPr>
            <a:spLocks noGrp="1"/>
          </p:cNvSpPr>
          <p:nvPr>
            <p:ph type="title"/>
          </p:nvPr>
        </p:nvSpPr>
        <p:spPr>
          <a:xfrm>
            <a:off x="609600" y="233997"/>
            <a:ext cx="10972800" cy="1143000"/>
          </a:xfrm>
        </p:spPr>
        <p:txBody>
          <a:bodyPr>
            <a:normAutofit/>
          </a:bodyPr>
          <a:lstStyle/>
          <a:p>
            <a:r>
              <a:rPr lang="en-GB" sz="2900" dirty="0"/>
              <a:t>Proportions of patients in age, FVC and DLco ranges and with comorbidities used to calculate TORVAN stage</a:t>
            </a:r>
          </a:p>
        </p:txBody>
      </p:sp>
      <p:sp>
        <p:nvSpPr>
          <p:cNvPr id="4" name="TextBox 3">
            <a:extLst>
              <a:ext uri="{FF2B5EF4-FFF2-40B4-BE49-F238E27FC236}">
                <a16:creationId xmlns:a16="http://schemas.microsoft.com/office/drawing/2014/main" id="{D00F41B7-EED7-4CED-9026-6CC7A175A80A}"/>
              </a:ext>
            </a:extLst>
          </p:cNvPr>
          <p:cNvSpPr txBox="1"/>
          <p:nvPr/>
        </p:nvSpPr>
        <p:spPr>
          <a:xfrm>
            <a:off x="355600" y="6203397"/>
            <a:ext cx="11836400" cy="430887"/>
          </a:xfrm>
          <a:prstGeom prst="rect">
            <a:avLst/>
          </a:prstGeom>
          <a:noFill/>
        </p:spPr>
        <p:txBody>
          <a:bodyPr wrap="square" rtlCol="0" anchor="b">
            <a:spAutoFit/>
          </a:bodyPr>
          <a:lstStyle/>
          <a:p>
            <a:r>
              <a:rPr lang="en-GB" sz="1100" dirty="0" err="1">
                <a:solidFill>
                  <a:prstClr val="black"/>
                </a:solidFill>
                <a:latin typeface="Arial" panose="020B0604020202020204" pitchFamily="34" charset="0"/>
                <a:cs typeface="Arial" panose="020B0604020202020204" pitchFamily="34" charset="0"/>
              </a:rPr>
              <a:t>Torrisi</a:t>
            </a:r>
            <a:r>
              <a:rPr lang="en-GB" sz="1100" dirty="0">
                <a:solidFill>
                  <a:prstClr val="black"/>
                </a:solidFill>
                <a:latin typeface="Arial" panose="020B0604020202020204" pitchFamily="34" charset="0"/>
                <a:cs typeface="Arial" panose="020B0604020202020204" pitchFamily="34" charset="0"/>
              </a:rPr>
              <a:t> SE et al. Efficacy and safety of nintedanib in patients with idiopathic pulmonary fibrosis (IPF): subgroup analyses by TORVAN stage. Poster developed for the American Thoracic Society International Conference, 2020.</a:t>
            </a:r>
          </a:p>
        </p:txBody>
      </p:sp>
      <p:pic>
        <p:nvPicPr>
          <p:cNvPr id="7" name="Picture 6">
            <a:extLst>
              <a:ext uri="{FF2B5EF4-FFF2-40B4-BE49-F238E27FC236}">
                <a16:creationId xmlns:a16="http://schemas.microsoft.com/office/drawing/2014/main" id="{23EC3317-DFAE-4130-86A0-9B4DEBF0139E}"/>
              </a:ext>
            </a:extLst>
          </p:cNvPr>
          <p:cNvPicPr>
            <a:picLocks noChangeAspect="1"/>
          </p:cNvPicPr>
          <p:nvPr/>
        </p:nvPicPr>
        <p:blipFill>
          <a:blip r:embed="rId2"/>
          <a:stretch>
            <a:fillRect/>
          </a:stretch>
        </p:blipFill>
        <p:spPr>
          <a:xfrm>
            <a:off x="613775" y="1419966"/>
            <a:ext cx="10713929" cy="4680091"/>
          </a:xfrm>
          <a:prstGeom prst="rect">
            <a:avLst/>
          </a:prstGeom>
        </p:spPr>
      </p:pic>
    </p:spTree>
    <p:extLst>
      <p:ext uri="{BB962C8B-B14F-4D97-AF65-F5344CB8AC3E}">
        <p14:creationId xmlns:p14="http://schemas.microsoft.com/office/powerpoint/2010/main" val="161434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588D032-ECF0-4826-9572-91A38BA60CB8}"/>
              </a:ext>
            </a:extLst>
          </p:cNvPr>
          <p:cNvSpPr>
            <a:spLocks noGrp="1"/>
          </p:cNvSpPr>
          <p:nvPr>
            <p:ph type="title"/>
          </p:nvPr>
        </p:nvSpPr>
        <p:spPr/>
        <p:txBody>
          <a:bodyPr>
            <a:normAutofit/>
          </a:bodyPr>
          <a:lstStyle/>
          <a:p>
            <a:r>
              <a:rPr lang="en-GB" sz="2900" dirty="0"/>
              <a:t>Proportions of patients at TORVAN stages I, II, and III/IV</a:t>
            </a:r>
          </a:p>
        </p:txBody>
      </p:sp>
      <p:sp>
        <p:nvSpPr>
          <p:cNvPr id="4" name="TextBox 3">
            <a:extLst>
              <a:ext uri="{FF2B5EF4-FFF2-40B4-BE49-F238E27FC236}">
                <a16:creationId xmlns:a16="http://schemas.microsoft.com/office/drawing/2014/main" id="{D00F41B7-EED7-4CED-9026-6CC7A175A80A}"/>
              </a:ext>
            </a:extLst>
          </p:cNvPr>
          <p:cNvSpPr txBox="1"/>
          <p:nvPr/>
        </p:nvSpPr>
        <p:spPr>
          <a:xfrm>
            <a:off x="355600" y="6203397"/>
            <a:ext cx="11836400" cy="430887"/>
          </a:xfrm>
          <a:prstGeom prst="rect">
            <a:avLst/>
          </a:prstGeom>
          <a:noFill/>
        </p:spPr>
        <p:txBody>
          <a:bodyPr wrap="square" rtlCol="0" anchor="b">
            <a:spAutoFit/>
          </a:bodyPr>
          <a:lstStyle/>
          <a:p>
            <a:r>
              <a:rPr lang="en-GB" sz="1100" dirty="0" err="1">
                <a:solidFill>
                  <a:prstClr val="black"/>
                </a:solidFill>
                <a:latin typeface="Arial" panose="020B0604020202020204" pitchFamily="34" charset="0"/>
                <a:cs typeface="Arial" panose="020B0604020202020204" pitchFamily="34" charset="0"/>
              </a:rPr>
              <a:t>Torrisi</a:t>
            </a:r>
            <a:r>
              <a:rPr lang="en-GB" sz="1100" dirty="0">
                <a:solidFill>
                  <a:prstClr val="black"/>
                </a:solidFill>
                <a:latin typeface="Arial" panose="020B0604020202020204" pitchFamily="34" charset="0"/>
                <a:cs typeface="Arial" panose="020B0604020202020204" pitchFamily="34" charset="0"/>
              </a:rPr>
              <a:t> SE et al. Efficacy and safety of nintedanib in patients with idiopathic pulmonary fibrosis (IPF): subgroup analyses by TORVAN stage. Poster developed for the American Thoracic Society International Conference, 2020.</a:t>
            </a:r>
          </a:p>
        </p:txBody>
      </p:sp>
      <p:pic>
        <p:nvPicPr>
          <p:cNvPr id="3" name="Picture 2">
            <a:extLst>
              <a:ext uri="{FF2B5EF4-FFF2-40B4-BE49-F238E27FC236}">
                <a16:creationId xmlns:a16="http://schemas.microsoft.com/office/drawing/2014/main" id="{CF0C0189-031C-45BA-84E4-B64D05E5F0F6}"/>
              </a:ext>
            </a:extLst>
          </p:cNvPr>
          <p:cNvPicPr>
            <a:picLocks noChangeAspect="1"/>
          </p:cNvPicPr>
          <p:nvPr/>
        </p:nvPicPr>
        <p:blipFill>
          <a:blip r:embed="rId2"/>
          <a:stretch>
            <a:fillRect/>
          </a:stretch>
        </p:blipFill>
        <p:spPr>
          <a:xfrm>
            <a:off x="714552" y="1794353"/>
            <a:ext cx="10596452" cy="2794333"/>
          </a:xfrm>
          <a:prstGeom prst="rect">
            <a:avLst/>
          </a:prstGeom>
        </p:spPr>
      </p:pic>
    </p:spTree>
    <p:extLst>
      <p:ext uri="{BB962C8B-B14F-4D97-AF65-F5344CB8AC3E}">
        <p14:creationId xmlns:p14="http://schemas.microsoft.com/office/powerpoint/2010/main" val="1390012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588D032-ECF0-4826-9572-91A38BA60CB8}"/>
              </a:ext>
            </a:extLst>
          </p:cNvPr>
          <p:cNvSpPr>
            <a:spLocks noGrp="1"/>
          </p:cNvSpPr>
          <p:nvPr>
            <p:ph type="title"/>
          </p:nvPr>
        </p:nvSpPr>
        <p:spPr/>
        <p:txBody>
          <a:bodyPr>
            <a:normAutofit/>
          </a:bodyPr>
          <a:lstStyle/>
          <a:p>
            <a:r>
              <a:rPr lang="en-GB" sz="2900" dirty="0"/>
              <a:t>Baseline characteristics by TORVAN stage</a:t>
            </a:r>
          </a:p>
        </p:txBody>
      </p:sp>
      <p:sp>
        <p:nvSpPr>
          <p:cNvPr id="4" name="TextBox 3">
            <a:extLst>
              <a:ext uri="{FF2B5EF4-FFF2-40B4-BE49-F238E27FC236}">
                <a16:creationId xmlns:a16="http://schemas.microsoft.com/office/drawing/2014/main" id="{D00F41B7-EED7-4CED-9026-6CC7A175A80A}"/>
              </a:ext>
            </a:extLst>
          </p:cNvPr>
          <p:cNvSpPr txBox="1"/>
          <p:nvPr/>
        </p:nvSpPr>
        <p:spPr>
          <a:xfrm>
            <a:off x="355600" y="6034120"/>
            <a:ext cx="11836400" cy="600164"/>
          </a:xfrm>
          <a:prstGeom prst="rect">
            <a:avLst/>
          </a:prstGeom>
          <a:noFill/>
        </p:spPr>
        <p:txBody>
          <a:bodyPr wrap="square" rtlCol="0" anchor="b">
            <a:spAutoFit/>
          </a:bodyPr>
          <a:lstStyle/>
          <a:p>
            <a:r>
              <a:rPr lang="en-GB" sz="1100" dirty="0">
                <a:solidFill>
                  <a:prstClr val="black"/>
                </a:solidFill>
                <a:latin typeface="Arial" panose="020B0604020202020204" pitchFamily="34" charset="0"/>
                <a:cs typeface="Arial" panose="020B0604020202020204" pitchFamily="34" charset="0"/>
              </a:rPr>
              <a:t>Mean or % of patients.</a:t>
            </a:r>
          </a:p>
          <a:p>
            <a:r>
              <a:rPr lang="en-GB" sz="1100" dirty="0" err="1">
                <a:solidFill>
                  <a:prstClr val="black"/>
                </a:solidFill>
                <a:latin typeface="Arial" panose="020B0604020202020204" pitchFamily="34" charset="0"/>
                <a:cs typeface="Arial" panose="020B0604020202020204" pitchFamily="34" charset="0"/>
              </a:rPr>
              <a:t>Torrisi</a:t>
            </a:r>
            <a:r>
              <a:rPr lang="en-GB" sz="1100" dirty="0">
                <a:solidFill>
                  <a:prstClr val="black"/>
                </a:solidFill>
                <a:latin typeface="Arial" panose="020B0604020202020204" pitchFamily="34" charset="0"/>
                <a:cs typeface="Arial" panose="020B0604020202020204" pitchFamily="34" charset="0"/>
              </a:rPr>
              <a:t> SE et al. Efficacy and safety of nintedanib in patients with idiopathic pulmonary fibrosis (IPF): subgroup analyses by TORVAN stage. Poster developed for the American Thoracic Society International Conference, 2020.</a:t>
            </a:r>
          </a:p>
        </p:txBody>
      </p:sp>
      <p:pic>
        <p:nvPicPr>
          <p:cNvPr id="3" name="Picture 2">
            <a:extLst>
              <a:ext uri="{FF2B5EF4-FFF2-40B4-BE49-F238E27FC236}">
                <a16:creationId xmlns:a16="http://schemas.microsoft.com/office/drawing/2014/main" id="{548BB64B-D1F0-48FC-96AF-9D42749C8982}"/>
              </a:ext>
            </a:extLst>
          </p:cNvPr>
          <p:cNvPicPr>
            <a:picLocks noChangeAspect="1"/>
          </p:cNvPicPr>
          <p:nvPr/>
        </p:nvPicPr>
        <p:blipFill>
          <a:blip r:embed="rId2"/>
          <a:stretch>
            <a:fillRect/>
          </a:stretch>
        </p:blipFill>
        <p:spPr>
          <a:xfrm>
            <a:off x="325676" y="1715379"/>
            <a:ext cx="11160691" cy="3137337"/>
          </a:xfrm>
          <a:prstGeom prst="rect">
            <a:avLst/>
          </a:prstGeom>
        </p:spPr>
      </p:pic>
      <p:sp>
        <p:nvSpPr>
          <p:cNvPr id="6" name="Rectangle 5">
            <a:extLst>
              <a:ext uri="{FF2B5EF4-FFF2-40B4-BE49-F238E27FC236}">
                <a16:creationId xmlns:a16="http://schemas.microsoft.com/office/drawing/2014/main" id="{92A58C97-8879-45BA-9B90-08CDA0AD4697}"/>
              </a:ext>
            </a:extLst>
          </p:cNvPr>
          <p:cNvSpPr/>
          <p:nvPr/>
        </p:nvSpPr>
        <p:spPr>
          <a:xfrm>
            <a:off x="288099" y="1553227"/>
            <a:ext cx="6225435" cy="32567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206377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588D032-ECF0-4826-9572-91A38BA60CB8}"/>
              </a:ext>
            </a:extLst>
          </p:cNvPr>
          <p:cNvSpPr>
            <a:spLocks noGrp="1"/>
          </p:cNvSpPr>
          <p:nvPr>
            <p:ph type="title"/>
          </p:nvPr>
        </p:nvSpPr>
        <p:spPr/>
        <p:txBody>
          <a:bodyPr>
            <a:normAutofit/>
          </a:bodyPr>
          <a:lstStyle/>
          <a:p>
            <a:r>
              <a:rPr lang="en-GB" sz="2900" dirty="0"/>
              <a:t>Annual rate of decline in FVC (mL/year)</a:t>
            </a:r>
          </a:p>
        </p:txBody>
      </p:sp>
      <p:sp>
        <p:nvSpPr>
          <p:cNvPr id="4" name="TextBox 3">
            <a:extLst>
              <a:ext uri="{FF2B5EF4-FFF2-40B4-BE49-F238E27FC236}">
                <a16:creationId xmlns:a16="http://schemas.microsoft.com/office/drawing/2014/main" id="{D00F41B7-EED7-4CED-9026-6CC7A175A80A}"/>
              </a:ext>
            </a:extLst>
          </p:cNvPr>
          <p:cNvSpPr txBox="1"/>
          <p:nvPr/>
        </p:nvSpPr>
        <p:spPr>
          <a:xfrm>
            <a:off x="355600" y="6034120"/>
            <a:ext cx="11836400" cy="600164"/>
          </a:xfrm>
          <a:prstGeom prst="rect">
            <a:avLst/>
          </a:prstGeom>
          <a:noFill/>
        </p:spPr>
        <p:txBody>
          <a:bodyPr wrap="square" rtlCol="0" anchor="b">
            <a:spAutoFit/>
          </a:bodyPr>
          <a:lstStyle/>
          <a:p>
            <a:r>
              <a:rPr lang="en-GB" sz="1100" dirty="0">
                <a:solidFill>
                  <a:prstClr val="black"/>
                </a:solidFill>
                <a:latin typeface="Arial" panose="020B0604020202020204" pitchFamily="34" charset="0"/>
                <a:cs typeface="Arial" panose="020B0604020202020204" pitchFamily="34" charset="0"/>
              </a:rPr>
              <a:t>Treatment-by-time-by-subgroup interaction p=0.92.</a:t>
            </a:r>
          </a:p>
          <a:p>
            <a:r>
              <a:rPr lang="en-GB" sz="1100" dirty="0" err="1">
                <a:solidFill>
                  <a:prstClr val="black"/>
                </a:solidFill>
                <a:latin typeface="Arial" panose="020B0604020202020204" pitchFamily="34" charset="0"/>
                <a:cs typeface="Arial" panose="020B0604020202020204" pitchFamily="34" charset="0"/>
              </a:rPr>
              <a:t>Torrisi</a:t>
            </a:r>
            <a:r>
              <a:rPr lang="en-GB" sz="1100" dirty="0">
                <a:solidFill>
                  <a:prstClr val="black"/>
                </a:solidFill>
                <a:latin typeface="Arial" panose="020B0604020202020204" pitchFamily="34" charset="0"/>
                <a:cs typeface="Arial" panose="020B0604020202020204" pitchFamily="34" charset="0"/>
              </a:rPr>
              <a:t> SE et al. Efficacy and safety of nintedanib in patients with idiopathic pulmonary fibrosis (IPF): subgroup analyses by TORVAN stage. Poster developed for the American Thoracic Society International Conference, 2020.</a:t>
            </a:r>
          </a:p>
        </p:txBody>
      </p:sp>
      <p:pic>
        <p:nvPicPr>
          <p:cNvPr id="2" name="Picture 1">
            <a:extLst>
              <a:ext uri="{FF2B5EF4-FFF2-40B4-BE49-F238E27FC236}">
                <a16:creationId xmlns:a16="http://schemas.microsoft.com/office/drawing/2014/main" id="{A3E90164-B784-4DB3-BCB0-09D06C34D26C}"/>
              </a:ext>
            </a:extLst>
          </p:cNvPr>
          <p:cNvPicPr>
            <a:picLocks noChangeAspect="1"/>
          </p:cNvPicPr>
          <p:nvPr/>
        </p:nvPicPr>
        <p:blipFill>
          <a:blip r:embed="rId2"/>
          <a:stretch>
            <a:fillRect/>
          </a:stretch>
        </p:blipFill>
        <p:spPr>
          <a:xfrm>
            <a:off x="1068887" y="1315660"/>
            <a:ext cx="9966543" cy="4718460"/>
          </a:xfrm>
          <a:prstGeom prst="rect">
            <a:avLst/>
          </a:prstGeom>
        </p:spPr>
      </p:pic>
    </p:spTree>
    <p:extLst>
      <p:ext uri="{BB962C8B-B14F-4D97-AF65-F5344CB8AC3E}">
        <p14:creationId xmlns:p14="http://schemas.microsoft.com/office/powerpoint/2010/main" val="2864566531"/>
      </p:ext>
    </p:extLst>
  </p:cSld>
  <p:clrMapOvr>
    <a:masterClrMapping/>
  </p:clrMapOvr>
</p:sld>
</file>

<file path=ppt/theme/theme1.xml><?xml version="1.0" encoding="utf-8"?>
<a:theme xmlns:a="http://schemas.openxmlformats.org/drawingml/2006/main" name="3_Office Theme">
  <a:themeElements>
    <a:clrScheme name="OFEV_2">
      <a:dk1>
        <a:sysClr val="windowText" lastClr="000000"/>
      </a:dk1>
      <a:lt1>
        <a:sysClr val="window" lastClr="FFFFFF"/>
      </a:lt1>
      <a:dk2>
        <a:srgbClr val="1F497D"/>
      </a:dk2>
      <a:lt2>
        <a:srgbClr val="E5E9ED"/>
      </a:lt2>
      <a:accent1>
        <a:srgbClr val="F2650F"/>
      </a:accent1>
      <a:accent2>
        <a:srgbClr val="001E55"/>
      </a:accent2>
      <a:accent3>
        <a:srgbClr val="F19700"/>
      </a:accent3>
      <a:accent4>
        <a:srgbClr val="FED123"/>
      </a:accent4>
      <a:accent5>
        <a:srgbClr val="7A99AC"/>
      </a:accent5>
      <a:accent6>
        <a:srgbClr val="FDD3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290</TotalTime>
  <Words>1692</Words>
  <Application>Microsoft Office PowerPoint</Application>
  <PresentationFormat>Widescreen</PresentationFormat>
  <Paragraphs>119</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Lucida Grande</vt:lpstr>
      <vt:lpstr>3_Office Theme</vt:lpstr>
      <vt:lpstr> Efficacy and safety of nintedanib in patients with idiopathic pulmonary fibrosis (IPF): subgroup analyses by TORVAN stage</vt:lpstr>
      <vt:lpstr>Introduction</vt:lpstr>
      <vt:lpstr>Aim</vt:lpstr>
      <vt:lpstr>Methods</vt:lpstr>
      <vt:lpstr>Analyses </vt:lpstr>
      <vt:lpstr>Proportions of patients in age, FVC and DLco ranges and with comorbidities used to calculate TORVAN stage</vt:lpstr>
      <vt:lpstr>Proportions of patients at TORVAN stages I, II, and III/IV</vt:lpstr>
      <vt:lpstr>Baseline characteristics by TORVAN stage</vt:lpstr>
      <vt:lpstr>Annual rate of decline in FVC (mL/year)</vt:lpstr>
      <vt:lpstr>Time to disease progression (absolute decline in FVC ≥10% predicted or death) over 52 weeks </vt:lpstr>
      <vt:lpstr>Time to first acute exacerbation over 52 weeks </vt:lpstr>
      <vt:lpstr>Change from baseline in SGRQ total score at week 52</vt:lpstr>
      <vt:lpstr>Most frequent adverse events</vt:lpstr>
      <vt:lpstr>Adverse events leading to discontinuation of trial drug</vt:lpstr>
      <vt:lpstr>Serious adverse events</vt:lpstr>
      <vt:lpstr>Conclusions</vt:lpstr>
      <vt:lpstr>Acknowledgements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 expression profiling in patients with idiopathic pulmonary fibrosis (IPF) treated with nintedanib and sildenafil: data from the INSTAGE® trial</dc:title>
  <dc:creator>Ng, Elizabeth</dc:creator>
  <cp:lastModifiedBy>Morris, Wendy</cp:lastModifiedBy>
  <cp:revision>29</cp:revision>
  <dcterms:created xsi:type="dcterms:W3CDTF">2020-04-30T12:03:30Z</dcterms:created>
  <dcterms:modified xsi:type="dcterms:W3CDTF">2020-06-01T09:17:55Z</dcterms:modified>
</cp:coreProperties>
</file>