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9"/>
  </p:notesMasterIdLst>
  <p:sldIdLst>
    <p:sldId id="274" r:id="rId2"/>
    <p:sldId id="259" r:id="rId3"/>
    <p:sldId id="276" r:id="rId4"/>
    <p:sldId id="260" r:id="rId5"/>
    <p:sldId id="304" r:id="rId6"/>
    <p:sldId id="306" r:id="rId7"/>
    <p:sldId id="305" r:id="rId8"/>
    <p:sldId id="307" r:id="rId9"/>
    <p:sldId id="315" r:id="rId10"/>
    <p:sldId id="308" r:id="rId11"/>
    <p:sldId id="309" r:id="rId12"/>
    <p:sldId id="310" r:id="rId13"/>
    <p:sldId id="311" r:id="rId14"/>
    <p:sldId id="312" r:id="rId15"/>
    <p:sldId id="316" r:id="rId16"/>
    <p:sldId id="285" r:id="rId17"/>
    <p:sldId id="286" r:id="rId18"/>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3" userDrawn="1">
          <p15:clr>
            <a:srgbClr val="A4A3A4"/>
          </p15:clr>
        </p15:guide>
        <p15:guide id="3" orient="horz" pos="890" userDrawn="1">
          <p15:clr>
            <a:srgbClr val="A4A3A4"/>
          </p15:clr>
        </p15:guide>
        <p15:guide id="4" orient="horz" pos="3906" userDrawn="1">
          <p15:clr>
            <a:srgbClr val="A4A3A4"/>
          </p15:clr>
        </p15:guide>
        <p15:guide id="6" pos="1073" userDrawn="1">
          <p15:clr>
            <a:srgbClr val="A4A3A4"/>
          </p15:clr>
        </p15:guide>
        <p15:guide id="7" pos="7605" userDrawn="1">
          <p15:clr>
            <a:srgbClr val="A4A3A4"/>
          </p15:clr>
        </p15:guide>
        <p15:guide id="8" pos="52" userDrawn="1">
          <p15:clr>
            <a:srgbClr val="A4A3A4"/>
          </p15:clr>
        </p15:guide>
        <p15:guide id="9" pos="3840" userDrawn="1">
          <p15:clr>
            <a:srgbClr val="A4A3A4"/>
          </p15:clr>
        </p15:guide>
        <p15:guide id="10" orient="horz" pos="754" userDrawn="1">
          <p15:clr>
            <a:srgbClr val="A4A3A4"/>
          </p15:clr>
        </p15:guide>
        <p15:guide id="11" pos="483" userDrawn="1">
          <p15:clr>
            <a:srgbClr val="A4A3A4"/>
          </p15:clr>
        </p15:guide>
        <p15:guide id="12" orient="horz" pos="3589"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Quaresma,Manuel (MED TA Infl) BII-DE-I" initials="Q(TIB" lastIdx="74" clrIdx="6"/>
  <p:cmAuthor id="1" name="Ng, Elizabeth" initials="EN" lastIdx="89" clrIdx="0"/>
  <p:cmAuthor id="8" name="James" initials="A" lastIdx="19" clrIdx="7"/>
  <p:cmAuthor id="2" name="McWilliams, Andrew" initials="MA" lastIdx="9" clrIdx="1"/>
  <p:cmAuthor id="9" name="Fleming, Julie" initials="FJ" lastIdx="4" clrIdx="8">
    <p:extLst>
      <p:ext uri="{19B8F6BF-5375-455C-9EA6-DF929625EA0E}">
        <p15:presenceInfo xmlns:p15="http://schemas.microsoft.com/office/powerpoint/2012/main" userId="S::julie.fleming@fhflondon.co.uk::4936b1a7-a085-472e-aef7-8472094fa583" providerId="AD"/>
      </p:ext>
    </p:extLst>
  </p:cmAuthor>
  <p:cmAuthor id="3" name="FleishmanHillard" initials="F" lastIdx="50" clrIdx="2"/>
  <p:cmAuthor id="4" name="Lockett, Stephanie" initials="LS" lastIdx="27" clrIdx="3"/>
  <p:cmAuthor id="5" name="Stephens, Melanie" initials="SM" lastIdx="4" clrIdx="4"/>
  <p:cmAuthor id="6" name="Morris, Wendy" initials="MW" lastIdx="207"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FF4"/>
    <a:srgbClr val="2795A7"/>
    <a:srgbClr val="DBE6F1"/>
    <a:srgbClr val="043673"/>
    <a:srgbClr val="1B3D6B"/>
    <a:srgbClr val="1F497D"/>
    <a:srgbClr val="5FC9DA"/>
    <a:srgbClr val="EA426A"/>
    <a:srgbClr val="001E55"/>
    <a:srgbClr val="2272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30" autoAdjust="0"/>
    <p:restoredTop sz="93817" autoAdjust="0"/>
  </p:normalViewPr>
  <p:slideViewPr>
    <p:cSldViewPr snapToGrid="0" showGuides="1">
      <p:cViewPr varScale="1">
        <p:scale>
          <a:sx n="63" d="100"/>
          <a:sy n="63" d="100"/>
        </p:scale>
        <p:origin x="948" y="48"/>
      </p:cViewPr>
      <p:guideLst>
        <p:guide orient="horz" pos="4133"/>
        <p:guide orient="horz" pos="890"/>
        <p:guide orient="horz" pos="3906"/>
        <p:guide pos="1073"/>
        <p:guide pos="7605"/>
        <p:guide pos="52"/>
        <p:guide pos="3840"/>
        <p:guide orient="horz" pos="754"/>
        <p:guide pos="483"/>
        <p:guide orient="horz" pos="3589"/>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 d="1"/>
        <a:sy n="1" d="1"/>
      </p:scale>
      <p:origin x="0" y="0"/>
    </p:cViewPr>
  </p:sorterViewPr>
  <p:notesViewPr>
    <p:cSldViewPr snapToGrid="0" showGuides="1">
      <p:cViewPr varScale="1">
        <p:scale>
          <a:sx n="81" d="100"/>
          <a:sy n="81" d="100"/>
        </p:scale>
        <p:origin x="-3972"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00BC0689-797A-4C03-A632-DF07CB02322B}" type="datetimeFigureOut">
              <a:rPr lang="en-GB" smtClean="0"/>
              <a:t>23/04/2020</a:t>
            </a:fld>
            <a:endParaRPr lang="en-GB" dirty="0"/>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CBC7E1AB-D5A1-44AE-8892-4D3E33800C87}" type="slidenum">
              <a:rPr lang="en-GB" smtClean="0"/>
              <a:t>‹#›</a:t>
            </a:fld>
            <a:endParaRPr lang="en-GB" dirty="0"/>
          </a:p>
        </p:txBody>
      </p:sp>
    </p:spTree>
    <p:extLst>
      <p:ext uri="{BB962C8B-B14F-4D97-AF65-F5344CB8AC3E}">
        <p14:creationId xmlns:p14="http://schemas.microsoft.com/office/powerpoint/2010/main" val="116975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 </a:t>
            </a:r>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4</a:t>
            </a:fld>
            <a:endParaRPr lang="en-GB"/>
          </a:p>
        </p:txBody>
      </p:sp>
    </p:spTree>
    <p:extLst>
      <p:ext uri="{BB962C8B-B14F-4D97-AF65-F5344CB8AC3E}">
        <p14:creationId xmlns:p14="http://schemas.microsoft.com/office/powerpoint/2010/main" val="186520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Table 1.1.74.2.1</a:t>
            </a:r>
          </a:p>
          <a:p>
            <a:r>
              <a:rPr lang="en-GB" sz="1200" b="0" i="0" u="none" strike="noStrike" kern="1200" baseline="0" dirty="0">
                <a:solidFill>
                  <a:schemeClr val="tx1"/>
                </a:solidFill>
                <a:latin typeface="+mn-lt"/>
                <a:ea typeface="+mn-ea"/>
                <a:cs typeface="+mn-cs"/>
              </a:rPr>
              <a:t>Table 1.1.74.10.1</a:t>
            </a:r>
          </a:p>
          <a:p>
            <a:r>
              <a:rPr lang="en-GB" sz="1200" b="0" i="0" u="none" strike="noStrike" kern="1200" baseline="0" dirty="0">
                <a:solidFill>
                  <a:schemeClr val="tx1"/>
                </a:solidFill>
                <a:latin typeface="+mn-lt"/>
                <a:ea typeface="+mn-ea"/>
                <a:cs typeface="+mn-cs"/>
              </a:rPr>
              <a:t>Table 1.1.74.12.1</a:t>
            </a:r>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6</a:t>
            </a:fld>
            <a:endParaRPr lang="en-GB"/>
          </a:p>
        </p:txBody>
      </p:sp>
    </p:spTree>
    <p:extLst>
      <p:ext uri="{BB962C8B-B14F-4D97-AF65-F5344CB8AC3E}">
        <p14:creationId xmlns:p14="http://schemas.microsoft.com/office/powerpoint/2010/main" val="2632736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9</a:t>
            </a:fld>
            <a:endParaRPr lang="en-GB"/>
          </a:p>
        </p:txBody>
      </p:sp>
    </p:spTree>
    <p:extLst>
      <p:ext uri="{BB962C8B-B14F-4D97-AF65-F5344CB8AC3E}">
        <p14:creationId xmlns:p14="http://schemas.microsoft.com/office/powerpoint/2010/main" val="2251119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15</a:t>
            </a:fld>
            <a:endParaRPr lang="en-GB"/>
          </a:p>
        </p:txBody>
      </p:sp>
    </p:spTree>
    <p:extLst>
      <p:ext uri="{BB962C8B-B14F-4D97-AF65-F5344CB8AC3E}">
        <p14:creationId xmlns:p14="http://schemas.microsoft.com/office/powerpoint/2010/main" val="602803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ctrTitle"/>
          </p:nvPr>
        </p:nvSpPr>
        <p:spPr>
          <a:xfrm>
            <a:off x="1381989" y="1589396"/>
            <a:ext cx="9895612" cy="1470025"/>
          </a:xfrm>
        </p:spPr>
        <p:txBody>
          <a:bodyPr lIns="0" tIns="0" rIns="0" bIns="0" anchor="b">
            <a:normAutofit/>
          </a:bodyPr>
          <a:lstStyle>
            <a:lvl1pPr algn="l">
              <a:defRPr sz="48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393037" y="3344574"/>
            <a:ext cx="8534400" cy="512260"/>
          </a:xfrm>
          <a:prstGeom prst="rect">
            <a:avLst/>
          </a:prstGeom>
        </p:spPr>
        <p:txBody>
          <a:bodyPr lIns="0" tIns="0" rIns="0" bIns="0">
            <a:normAutofit/>
          </a:bodyPr>
          <a:lstStyle>
            <a:lvl1pPr marL="0" indent="0" algn="l">
              <a:buNone/>
              <a:defRPr sz="2133" b="1">
                <a:solidFill>
                  <a:srgbClr val="FFFFFF"/>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9" name="Text Placeholder 8"/>
          <p:cNvSpPr>
            <a:spLocks noGrp="1"/>
          </p:cNvSpPr>
          <p:nvPr>
            <p:ph type="body" sz="quarter" idx="13"/>
          </p:nvPr>
        </p:nvSpPr>
        <p:spPr>
          <a:xfrm>
            <a:off x="1381989" y="4391450"/>
            <a:ext cx="2887937" cy="373063"/>
          </a:xfrm>
          <a:prstGeom prst="rect">
            <a:avLst/>
          </a:prstGeom>
        </p:spPr>
        <p:txBody>
          <a:bodyPr lIns="0" tIns="0" rIns="0" bIns="0">
            <a:noAutofit/>
          </a:bodyPr>
          <a:lstStyle>
            <a:lvl1pPr marL="0" indent="0">
              <a:buNone/>
              <a:defRPr sz="1600">
                <a:solidFill>
                  <a:srgbClr val="0B275E"/>
                </a:solidFill>
                <a:latin typeface="Arial"/>
                <a:cs typeface="Arial"/>
              </a:defRPr>
            </a:lvl1pPr>
            <a:lvl2pPr marL="609585" indent="0">
              <a:buNone/>
              <a:defRPr sz="1600"/>
            </a:lvl2pPr>
            <a:lvl3pPr marL="1219170" indent="0">
              <a:buNone/>
              <a:defRPr sz="1600"/>
            </a:lvl3pPr>
            <a:lvl4pPr marL="1828754" indent="0">
              <a:buNone/>
              <a:defRPr sz="1600"/>
            </a:lvl4pPr>
            <a:lvl5pPr marL="2438339" indent="0">
              <a:buNone/>
              <a:defRPr sz="1600"/>
            </a:lvl5pPr>
          </a:lstStyle>
          <a:p>
            <a:pPr lvl="0"/>
            <a:r>
              <a:rPr lang="en-US" dirty="0"/>
              <a:t>Click to edit Master text styles</a:t>
            </a:r>
          </a:p>
        </p:txBody>
      </p:sp>
      <p:sp>
        <p:nvSpPr>
          <p:cNvPr id="5" name="Rectangle 4"/>
          <p:cNvSpPr/>
          <p:nvPr userDrawn="1"/>
        </p:nvSpPr>
        <p:spPr>
          <a:xfrm>
            <a:off x="1236133" y="6096000"/>
            <a:ext cx="1473200" cy="55245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187267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Content Placeholder 8"/>
          <p:cNvSpPr>
            <a:spLocks noGrp="1"/>
          </p:cNvSpPr>
          <p:nvPr>
            <p:ph sz="quarter" idx="10"/>
          </p:nvPr>
        </p:nvSpPr>
        <p:spPr>
          <a:xfrm>
            <a:off x="588435" y="1687513"/>
            <a:ext cx="10993967" cy="24733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
        <p:nvSpPr>
          <p:cNvPr id="16"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Tree>
    <p:extLst>
      <p:ext uri="{BB962C8B-B14F-4D97-AF65-F5344CB8AC3E}">
        <p14:creationId xmlns:p14="http://schemas.microsoft.com/office/powerpoint/2010/main" val="31514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8"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quarter" idx="12"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99500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Tree>
    <p:extLst>
      <p:ext uri="{BB962C8B-B14F-4D97-AF65-F5344CB8AC3E}">
        <p14:creationId xmlns:p14="http://schemas.microsoft.com/office/powerpoint/2010/main" val="62144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000">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100">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26851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0"/>
          </p:nvPr>
        </p:nvSpPr>
        <p:spPr>
          <a:xfrm>
            <a:off x="588435" y="1448022"/>
            <a:ext cx="10993967" cy="4437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05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title"/>
          </p:nvPr>
        </p:nvSpPr>
        <p:spPr>
          <a:xfrm>
            <a:off x="1377696" y="1664209"/>
            <a:ext cx="10363200" cy="1362075"/>
          </a:xfrm>
        </p:spPr>
        <p:txBody>
          <a:bodyPr anchor="b">
            <a:normAutofit/>
          </a:bodyPr>
          <a:lstStyle>
            <a:lvl1pPr algn="l">
              <a:defRPr sz="4800" b="1" cap="all">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1377696" y="3174451"/>
            <a:ext cx="10363200" cy="813351"/>
          </a:xfrm>
          <a:prstGeom prst="rect">
            <a:avLst/>
          </a:prstGeom>
        </p:spPr>
        <p:txBody>
          <a:bodyPr lIns="0" tIns="0" rIns="0" bIns="0" anchor="t">
            <a:normAutofit/>
          </a:bodyPr>
          <a:lstStyle>
            <a:lvl1pPr marL="0" indent="0">
              <a:buNone/>
              <a:defRPr sz="2133">
                <a:solidFill>
                  <a:srgbClr val="FFFFFF"/>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87536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893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93866"/>
            <a:ext cx="5386917"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5" name="Text Placeholder 4"/>
          <p:cNvSpPr>
            <a:spLocks noGrp="1"/>
          </p:cNvSpPr>
          <p:nvPr>
            <p:ph type="body" sz="quarter" idx="3"/>
          </p:nvPr>
        </p:nvSpPr>
        <p:spPr>
          <a:xfrm>
            <a:off x="6193369" y="1693866"/>
            <a:ext cx="5389033"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2" name="Content Placeholder 11"/>
          <p:cNvSpPr>
            <a:spLocks noGrp="1"/>
          </p:cNvSpPr>
          <p:nvPr>
            <p:ph sz="quarter" idx="11"/>
          </p:nvPr>
        </p:nvSpPr>
        <p:spPr>
          <a:xfrm>
            <a:off x="588434" y="2386013"/>
            <a:ext cx="5408084" cy="37385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2"/>
          </p:nvPr>
        </p:nvSpPr>
        <p:spPr>
          <a:xfrm>
            <a:off x="6191251" y="2386013"/>
            <a:ext cx="5386916" cy="373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253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2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96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Tree>
    <p:extLst>
      <p:ext uri="{BB962C8B-B14F-4D97-AF65-F5344CB8AC3E}">
        <p14:creationId xmlns:p14="http://schemas.microsoft.com/office/powerpoint/2010/main" val="126767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14046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Placeholder 1"/>
          <p:cNvSpPr>
            <a:spLocks noGrp="1"/>
          </p:cNvSpPr>
          <p:nvPr>
            <p:ph type="title"/>
          </p:nvPr>
        </p:nvSpPr>
        <p:spPr>
          <a:xfrm>
            <a:off x="609600" y="274637"/>
            <a:ext cx="10972800" cy="1143000"/>
          </a:xfrm>
          <a:prstGeom prst="rect">
            <a:avLst/>
          </a:prstGeom>
        </p:spPr>
        <p:txBody>
          <a:bodyPr vert="horz" lIns="0" tIns="0" rIns="0" bIns="0" rtlCol="0" anchor="ctr" anchorCtr="0">
            <a:normAutofit/>
          </a:bodyPr>
          <a:lstStyle/>
          <a:p>
            <a:r>
              <a:rPr lang="en-US" dirty="0"/>
              <a:t>Click to edit Master title style</a:t>
            </a:r>
          </a:p>
        </p:txBody>
      </p:sp>
      <p:sp>
        <p:nvSpPr>
          <p:cNvPr id="9" name="Text Placeholder 8"/>
          <p:cNvSpPr>
            <a:spLocks noGrp="1"/>
          </p:cNvSpPr>
          <p:nvPr>
            <p:ph type="body" idx="1"/>
          </p:nvPr>
        </p:nvSpPr>
        <p:spPr>
          <a:xfrm>
            <a:off x="609600" y="1458907"/>
            <a:ext cx="10972800" cy="44386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marL="609585" lvl="3" indent="-224361" algn="l" defTabSz="609585" rtl="0" eaLnBrk="1" latinLnBrk="0" hangingPunct="1">
              <a:lnSpc>
                <a:spcPct val="95000"/>
              </a:lnSpc>
              <a:spcBef>
                <a:spcPts val="800"/>
              </a:spcBef>
              <a:buFont typeface="Arial"/>
              <a:buChar char="–"/>
            </a:pPr>
            <a:r>
              <a:rPr lang="en-US" dirty="0"/>
              <a:t>Third level</a:t>
            </a:r>
          </a:p>
          <a:p>
            <a:pPr lvl="3"/>
            <a:r>
              <a:rPr lang="en-US" dirty="0"/>
              <a:t>Fourth level</a:t>
            </a:r>
          </a:p>
          <a:p>
            <a:pPr lvl="4"/>
            <a:r>
              <a:rPr lang="en-US" dirty="0"/>
              <a:t>Fifth level</a:t>
            </a:r>
          </a:p>
        </p:txBody>
      </p:sp>
      <p:sp>
        <p:nvSpPr>
          <p:cNvPr id="5" name="Rectangle 4"/>
          <p:cNvSpPr/>
          <p:nvPr userDrawn="1"/>
        </p:nvSpPr>
        <p:spPr>
          <a:xfrm>
            <a:off x="297656" y="6223992"/>
            <a:ext cx="1369219" cy="3661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57199"/>
            <a:endParaRPr lang="en-GB" sz="3844" dirty="0">
              <a:solidFill>
                <a:prstClr val="white"/>
              </a:solidFill>
              <a:sym typeface="Gill Sans" charset="0"/>
            </a:endParaRPr>
          </a:p>
        </p:txBody>
      </p:sp>
    </p:spTree>
    <p:extLst>
      <p:ext uri="{BB962C8B-B14F-4D97-AF65-F5344CB8AC3E}">
        <p14:creationId xmlns:p14="http://schemas.microsoft.com/office/powerpoint/2010/main" val="1467632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609585" rtl="0" eaLnBrk="1" latinLnBrk="0" hangingPunct="1">
        <a:spcBef>
          <a:spcPct val="0"/>
        </a:spcBef>
        <a:buNone/>
        <a:defRPr sz="3200" b="1" kern="1200">
          <a:solidFill>
            <a:schemeClr val="accent2"/>
          </a:solidFill>
          <a:latin typeface="Arial"/>
          <a:ea typeface="+mj-ea"/>
          <a:cs typeface="Arial"/>
        </a:defRPr>
      </a:lvl1pPr>
    </p:titleStyle>
    <p:body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5889-4D90-4B07-9B33-6BD1618FD255}"/>
              </a:ext>
            </a:extLst>
          </p:cNvPr>
          <p:cNvSpPr>
            <a:spLocks noGrp="1"/>
          </p:cNvSpPr>
          <p:nvPr>
            <p:ph type="ctrTitle"/>
          </p:nvPr>
        </p:nvSpPr>
        <p:spPr>
          <a:xfrm>
            <a:off x="1353414" y="2238806"/>
            <a:ext cx="9895612" cy="1470025"/>
          </a:xfrm>
        </p:spPr>
        <p:txBody>
          <a:bodyPr>
            <a:normAutofit fontScale="90000"/>
          </a:bodyPr>
          <a:lstStyle/>
          <a:p>
            <a:r>
              <a:rPr lang="en-GB" dirty="0"/>
              <a:t>Does HRCT pattern influence the effect of nintedanib in patients with progressive fibrosing interstitial lung diseases (ILDs)?</a:t>
            </a:r>
          </a:p>
        </p:txBody>
      </p:sp>
      <p:sp>
        <p:nvSpPr>
          <p:cNvPr id="4" name="Text Placeholder 3">
            <a:extLst>
              <a:ext uri="{FF2B5EF4-FFF2-40B4-BE49-F238E27FC236}">
                <a16:creationId xmlns:a16="http://schemas.microsoft.com/office/drawing/2014/main" id="{827A19BB-8F4B-404C-BBF2-569C3292174B}"/>
              </a:ext>
            </a:extLst>
          </p:cNvPr>
          <p:cNvSpPr>
            <a:spLocks noGrp="1"/>
          </p:cNvSpPr>
          <p:nvPr>
            <p:ph type="body" sz="quarter" idx="13"/>
          </p:nvPr>
        </p:nvSpPr>
        <p:spPr>
          <a:xfrm>
            <a:off x="324714" y="6316662"/>
            <a:ext cx="10924312" cy="373063"/>
          </a:xfrm>
        </p:spPr>
        <p:txBody>
          <a:bodyPr/>
          <a:lstStyle/>
          <a:p>
            <a:r>
              <a:rPr lang="en-GB" sz="1400" dirty="0">
                <a:solidFill>
                  <a:schemeClr val="tx1"/>
                </a:solidFill>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39278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7D16-6B4C-4006-835F-0363DEA93910}"/>
              </a:ext>
            </a:extLst>
          </p:cNvPr>
          <p:cNvSpPr>
            <a:spLocks noGrp="1"/>
          </p:cNvSpPr>
          <p:nvPr>
            <p:ph type="title"/>
          </p:nvPr>
        </p:nvSpPr>
        <p:spPr/>
        <p:txBody>
          <a:bodyPr>
            <a:normAutofit/>
          </a:bodyPr>
          <a:lstStyle/>
          <a:p>
            <a:r>
              <a:rPr lang="en-GB" dirty="0"/>
              <a:t>Relative effect of nintedanib versus placebo on the annual rate of decline in FVC (mL/year) over 52 weeks</a:t>
            </a:r>
          </a:p>
        </p:txBody>
      </p:sp>
      <p:pic>
        <p:nvPicPr>
          <p:cNvPr id="4" name="Picture 3">
            <a:extLst>
              <a:ext uri="{FF2B5EF4-FFF2-40B4-BE49-F238E27FC236}">
                <a16:creationId xmlns:a16="http://schemas.microsoft.com/office/drawing/2014/main" id="{16BF71FF-D398-43AE-AC45-B8631C3C746B}"/>
              </a:ext>
            </a:extLst>
          </p:cNvPr>
          <p:cNvPicPr>
            <a:picLocks noChangeAspect="1"/>
          </p:cNvPicPr>
          <p:nvPr/>
        </p:nvPicPr>
        <p:blipFill>
          <a:blip r:embed="rId2"/>
          <a:stretch>
            <a:fillRect/>
          </a:stretch>
        </p:blipFill>
        <p:spPr>
          <a:xfrm>
            <a:off x="601663" y="1656071"/>
            <a:ext cx="10929415" cy="4452407"/>
          </a:xfrm>
          <a:prstGeom prst="rect">
            <a:avLst/>
          </a:prstGeom>
        </p:spPr>
      </p:pic>
      <p:sp>
        <p:nvSpPr>
          <p:cNvPr id="5" name="TextBox 4">
            <a:extLst>
              <a:ext uri="{FF2B5EF4-FFF2-40B4-BE49-F238E27FC236}">
                <a16:creationId xmlns:a16="http://schemas.microsoft.com/office/drawing/2014/main" id="{086A817E-A14F-48AB-96EA-D9500E2F9206}"/>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2913509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F6D4D2E-C1E9-4967-ABC4-5474FB6F5C42}"/>
              </a:ext>
            </a:extLst>
          </p:cNvPr>
          <p:cNvPicPr>
            <a:picLocks noChangeAspect="1"/>
          </p:cNvPicPr>
          <p:nvPr/>
        </p:nvPicPr>
        <p:blipFill>
          <a:blip r:embed="rId2"/>
          <a:stretch>
            <a:fillRect/>
          </a:stretch>
        </p:blipFill>
        <p:spPr>
          <a:xfrm>
            <a:off x="1590134" y="1196976"/>
            <a:ext cx="8900984" cy="4875414"/>
          </a:xfrm>
          <a:prstGeom prst="rect">
            <a:avLst/>
          </a:prstGeom>
        </p:spPr>
      </p:pic>
      <p:sp>
        <p:nvSpPr>
          <p:cNvPr id="2" name="Title 1">
            <a:extLst>
              <a:ext uri="{FF2B5EF4-FFF2-40B4-BE49-F238E27FC236}">
                <a16:creationId xmlns:a16="http://schemas.microsoft.com/office/drawing/2014/main" id="{BF7C1240-86B0-4F53-A0A9-18B851633F1E}"/>
              </a:ext>
            </a:extLst>
          </p:cNvPr>
          <p:cNvSpPr>
            <a:spLocks noGrp="1"/>
          </p:cNvSpPr>
          <p:nvPr>
            <p:ph type="title"/>
          </p:nvPr>
        </p:nvSpPr>
        <p:spPr/>
        <p:txBody>
          <a:bodyPr/>
          <a:lstStyle/>
          <a:p>
            <a:r>
              <a:rPr lang="en-GB" dirty="0"/>
              <a:t>Observed change from baseline in FVC (mL) over 52 weeks</a:t>
            </a:r>
          </a:p>
        </p:txBody>
      </p:sp>
      <p:sp>
        <p:nvSpPr>
          <p:cNvPr id="5" name="TextBox 4">
            <a:extLst>
              <a:ext uri="{FF2B5EF4-FFF2-40B4-BE49-F238E27FC236}">
                <a16:creationId xmlns:a16="http://schemas.microsoft.com/office/drawing/2014/main" id="{40992FDD-F73D-4D2B-8F5E-F7E11C6DEF59}"/>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432886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71A4-6D04-46F8-94E6-420C9FA87C32}"/>
              </a:ext>
            </a:extLst>
          </p:cNvPr>
          <p:cNvSpPr>
            <a:spLocks noGrp="1"/>
          </p:cNvSpPr>
          <p:nvPr>
            <p:ph type="title"/>
          </p:nvPr>
        </p:nvSpPr>
        <p:spPr/>
        <p:txBody>
          <a:bodyPr/>
          <a:lstStyle/>
          <a:p>
            <a:r>
              <a:rPr lang="en-GB" dirty="0"/>
              <a:t>Change in K-BILD questionnaire total score at week 52</a:t>
            </a:r>
          </a:p>
        </p:txBody>
      </p:sp>
      <p:pic>
        <p:nvPicPr>
          <p:cNvPr id="4" name="Picture 3">
            <a:extLst>
              <a:ext uri="{FF2B5EF4-FFF2-40B4-BE49-F238E27FC236}">
                <a16:creationId xmlns:a16="http://schemas.microsoft.com/office/drawing/2014/main" id="{F28E4929-3E49-4E2F-9213-209940DBF21C}"/>
              </a:ext>
            </a:extLst>
          </p:cNvPr>
          <p:cNvPicPr>
            <a:picLocks noChangeAspect="1"/>
          </p:cNvPicPr>
          <p:nvPr/>
        </p:nvPicPr>
        <p:blipFill>
          <a:blip r:embed="rId2"/>
          <a:stretch>
            <a:fillRect/>
          </a:stretch>
        </p:blipFill>
        <p:spPr>
          <a:xfrm>
            <a:off x="1337256" y="1300389"/>
            <a:ext cx="8256686" cy="4769966"/>
          </a:xfrm>
          <a:prstGeom prst="rect">
            <a:avLst/>
          </a:prstGeom>
        </p:spPr>
      </p:pic>
      <p:sp>
        <p:nvSpPr>
          <p:cNvPr id="5" name="TextBox 4">
            <a:extLst>
              <a:ext uri="{FF2B5EF4-FFF2-40B4-BE49-F238E27FC236}">
                <a16:creationId xmlns:a16="http://schemas.microsoft.com/office/drawing/2014/main" id="{88617290-DB5C-4FD1-9221-4E539DED1CDB}"/>
              </a:ext>
            </a:extLst>
          </p:cNvPr>
          <p:cNvSpPr txBox="1"/>
          <p:nvPr/>
        </p:nvSpPr>
        <p:spPr>
          <a:xfrm>
            <a:off x="355600" y="6040391"/>
            <a:ext cx="1183640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Treatment-by-visit-by-subgroup interaction p=0.76. K-BILD questionnaire total scores range from 0–100, with higher scores representing better health status.</a:t>
            </a: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3388257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0AA4C-6A7E-4A68-A181-3EE9ABB0ED9C}"/>
              </a:ext>
            </a:extLst>
          </p:cNvPr>
          <p:cNvSpPr>
            <a:spLocks noGrp="1"/>
          </p:cNvSpPr>
          <p:nvPr>
            <p:ph type="title"/>
          </p:nvPr>
        </p:nvSpPr>
        <p:spPr/>
        <p:txBody>
          <a:bodyPr>
            <a:normAutofit/>
          </a:bodyPr>
          <a:lstStyle/>
          <a:p>
            <a:r>
              <a:rPr lang="en-GB" dirty="0"/>
              <a:t>Time to first acute exacerbation of ILD or death, and absolute decline in FVC ≥10% predicted or death</a:t>
            </a:r>
          </a:p>
        </p:txBody>
      </p:sp>
      <p:graphicFrame>
        <p:nvGraphicFramePr>
          <p:cNvPr id="4" name="Table 3">
            <a:extLst>
              <a:ext uri="{FF2B5EF4-FFF2-40B4-BE49-F238E27FC236}">
                <a16:creationId xmlns:a16="http://schemas.microsoft.com/office/drawing/2014/main" id="{23D8AD88-BF69-4F6E-8948-3AC5BF052237}"/>
              </a:ext>
            </a:extLst>
          </p:cNvPr>
          <p:cNvGraphicFramePr>
            <a:graphicFrameLocks noGrp="1"/>
          </p:cNvGraphicFramePr>
          <p:nvPr>
            <p:extLst>
              <p:ext uri="{D42A27DB-BD31-4B8C-83A1-F6EECF244321}">
                <p14:modId xmlns:p14="http://schemas.microsoft.com/office/powerpoint/2010/main" val="2028901446"/>
              </p:ext>
            </p:extLst>
          </p:nvPr>
        </p:nvGraphicFramePr>
        <p:xfrm>
          <a:off x="609600" y="1597806"/>
          <a:ext cx="10972798" cy="4500587"/>
        </p:xfrm>
        <a:graphic>
          <a:graphicData uri="http://schemas.openxmlformats.org/drawingml/2006/table">
            <a:tbl>
              <a:tblPr firstRow="1" bandRow="1">
                <a:tableStyleId>{21E4AEA4-8DFA-4A89-87EB-49C32662AFE0}</a:tableStyleId>
              </a:tblPr>
              <a:tblGrid>
                <a:gridCol w="4252686">
                  <a:extLst>
                    <a:ext uri="{9D8B030D-6E8A-4147-A177-3AD203B41FA5}">
                      <a16:colId xmlns:a16="http://schemas.microsoft.com/office/drawing/2014/main" val="4039932853"/>
                    </a:ext>
                  </a:extLst>
                </a:gridCol>
                <a:gridCol w="1680028">
                  <a:extLst>
                    <a:ext uri="{9D8B030D-6E8A-4147-A177-3AD203B41FA5}">
                      <a16:colId xmlns:a16="http://schemas.microsoft.com/office/drawing/2014/main" val="624694577"/>
                    </a:ext>
                  </a:extLst>
                </a:gridCol>
                <a:gridCol w="1680028">
                  <a:extLst>
                    <a:ext uri="{9D8B030D-6E8A-4147-A177-3AD203B41FA5}">
                      <a16:colId xmlns:a16="http://schemas.microsoft.com/office/drawing/2014/main" val="3751565982"/>
                    </a:ext>
                  </a:extLst>
                </a:gridCol>
                <a:gridCol w="1680028">
                  <a:extLst>
                    <a:ext uri="{9D8B030D-6E8A-4147-A177-3AD203B41FA5}">
                      <a16:colId xmlns:a16="http://schemas.microsoft.com/office/drawing/2014/main" val="505431866"/>
                    </a:ext>
                  </a:extLst>
                </a:gridCol>
                <a:gridCol w="1680028">
                  <a:extLst>
                    <a:ext uri="{9D8B030D-6E8A-4147-A177-3AD203B41FA5}">
                      <a16:colId xmlns:a16="http://schemas.microsoft.com/office/drawing/2014/main" val="1586382616"/>
                    </a:ext>
                  </a:extLst>
                </a:gridCol>
              </a:tblGrid>
              <a:tr h="576000">
                <a:tc rowSpan="2">
                  <a:txBody>
                    <a:bodyPr/>
                    <a:lstStyle/>
                    <a:p>
                      <a:pPr>
                        <a:lnSpc>
                          <a:spcPct val="100000"/>
                        </a:lnSpc>
                        <a:spcAft>
                          <a:spcPts val="0"/>
                        </a:spcAft>
                      </a:pPr>
                      <a:r>
                        <a:rPr lang="en-US" sz="180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UIP-like fibrotic pattern on HRCT </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gridSpan="2">
                  <a:txBody>
                    <a:bodyPr/>
                    <a:lstStyle/>
                    <a:p>
                      <a:pPr algn="ctr">
                        <a:lnSpc>
                          <a:spcPct val="100000"/>
                        </a:lnSpc>
                        <a:spcAft>
                          <a:spcPts val="0"/>
                        </a:spcAft>
                      </a:pPr>
                      <a:r>
                        <a:rPr lang="en-US" sz="1800" b="1">
                          <a:solidFill>
                            <a:schemeClr val="bg1"/>
                          </a:solidFill>
                          <a:effectLst/>
                          <a:latin typeface="Arial" panose="020B0604020202020204" pitchFamily="34" charset="0"/>
                          <a:cs typeface="Arial" panose="020B0604020202020204" pitchFamily="34" charset="0"/>
                        </a:rPr>
                        <a:t>Other fibrotic patterns on HRCT </a:t>
                      </a:r>
                      <a:endParaRPr lang="en-GB" sz="1800" b="1">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extLst>
                  <a:ext uri="{0D108BD9-81ED-4DB2-BD59-A6C34878D82A}">
                    <a16:rowId xmlns:a16="http://schemas.microsoft.com/office/drawing/2014/main" val="2077066925"/>
                  </a:ext>
                </a:extLst>
              </a:tr>
              <a:tr h="684000">
                <a:tc vMerge="1">
                  <a:txBody>
                    <a:bodyPr/>
                    <a:lstStyle/>
                    <a:p>
                      <a:endParaRPr lang="en-GB"/>
                    </a:p>
                  </a:txBody>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Nintedanib (n=206)</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Placebo (n=206)</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Nintedanib (n=126)</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Placebo (n=125)</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641863924"/>
                  </a:ext>
                </a:extLst>
              </a:tr>
              <a:tr h="684000">
                <a:tc>
                  <a:txBody>
                    <a:bodyPr/>
                    <a:lstStyle/>
                    <a:p>
                      <a:pPr>
                        <a:lnSpc>
                          <a:spcPct val="100000"/>
                        </a:lnSpc>
                        <a:spcAft>
                          <a:spcPts val="0"/>
                        </a:spcAft>
                      </a:pPr>
                      <a:r>
                        <a:rPr lang="en-US" sz="1800" dirty="0">
                          <a:effectLst/>
                          <a:latin typeface="Arial" panose="020B0604020202020204" pitchFamily="34" charset="0"/>
                          <a:cs typeface="Arial" panose="020B0604020202020204" pitchFamily="34" charset="0"/>
                        </a:rPr>
                        <a:t>Acute exacerbation of ILD or death over 52 weeks, n (%)</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17 (8.3)</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a:effectLst/>
                          <a:latin typeface="Arial" panose="020B0604020202020204" pitchFamily="34" charset="0"/>
                          <a:cs typeface="Arial" panose="020B0604020202020204" pitchFamily="34" charset="0"/>
                        </a:rPr>
                        <a:t>25 (12.1)</a:t>
                      </a:r>
                      <a:endParaRPr lang="en-GB" sz="180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9 (7.1)</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a:effectLst/>
                          <a:latin typeface="Arial" panose="020B0604020202020204" pitchFamily="34" charset="0"/>
                          <a:cs typeface="Arial" panose="020B0604020202020204" pitchFamily="34" charset="0"/>
                        </a:rPr>
                        <a:t>7 (5.6)</a:t>
                      </a:r>
                      <a:endParaRPr lang="en-GB" sz="180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47612995"/>
                  </a:ext>
                </a:extLst>
              </a:tr>
              <a:tr h="468000">
                <a:tc>
                  <a:txBody>
                    <a:bodyPr/>
                    <a:lstStyle/>
                    <a:p>
                      <a:pPr marL="201295">
                        <a:lnSpc>
                          <a:spcPct val="100000"/>
                        </a:lnSpc>
                        <a:spcAft>
                          <a:spcPts val="0"/>
                        </a:spcAft>
                      </a:pPr>
                      <a:r>
                        <a:rPr lang="en-US" sz="1800" dirty="0">
                          <a:effectLst/>
                          <a:latin typeface="Arial" panose="020B0604020202020204" pitchFamily="34" charset="0"/>
                          <a:cs typeface="Arial" panose="020B0604020202020204" pitchFamily="34" charset="0"/>
                        </a:rPr>
                        <a:t>HR (95% CI)</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0.67 (0.36, 1.24)</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gridSpan="2">
                  <a:txBody>
                    <a:bodyPr/>
                    <a:lstStyle/>
                    <a:p>
                      <a:pPr algn="ctr">
                        <a:lnSpc>
                          <a:spcPct val="100000"/>
                        </a:lnSpc>
                        <a:spcAft>
                          <a:spcPts val="0"/>
                        </a:spcAft>
                      </a:pPr>
                      <a:r>
                        <a:rPr lang="en-US" sz="1800">
                          <a:effectLst/>
                          <a:latin typeface="Arial" panose="020B0604020202020204" pitchFamily="34" charset="0"/>
                          <a:cs typeface="Arial" panose="020B0604020202020204" pitchFamily="34" charset="0"/>
                        </a:rPr>
                        <a:t>1.26 (0.47, 3.39)</a:t>
                      </a:r>
                      <a:endParaRPr lang="en-GB" sz="180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291985579"/>
                  </a:ext>
                </a:extLst>
              </a:tr>
              <a:tr h="468000">
                <a:tc>
                  <a:txBody>
                    <a:bodyPr/>
                    <a:lstStyle/>
                    <a:p>
                      <a:pPr marL="201295">
                        <a:lnSpc>
                          <a:spcPct val="100000"/>
                        </a:lnSpc>
                        <a:spcAft>
                          <a:spcPts val="0"/>
                        </a:spcAft>
                      </a:pPr>
                      <a:r>
                        <a:rPr lang="en-US" sz="1800" dirty="0">
                          <a:effectLst/>
                          <a:latin typeface="Arial" panose="020B0604020202020204" pitchFamily="34" charset="0"/>
                          <a:cs typeface="Arial" panose="020B0604020202020204" pitchFamily="34" charset="0"/>
                        </a:rPr>
                        <a:t>Treatment-by-subgroup interaction</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4">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p=0.28</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00340624"/>
                  </a:ext>
                </a:extLst>
              </a:tr>
              <a:tr h="720587">
                <a:tc>
                  <a:txBody>
                    <a:bodyPr/>
                    <a:lstStyle/>
                    <a:p>
                      <a:pPr>
                        <a:lnSpc>
                          <a:spcPct val="100000"/>
                        </a:lnSpc>
                        <a:spcAft>
                          <a:spcPts val="0"/>
                        </a:spcAft>
                      </a:pPr>
                      <a:r>
                        <a:rPr lang="en-US" sz="1800" dirty="0">
                          <a:effectLst/>
                          <a:latin typeface="Arial" panose="020B0604020202020204" pitchFamily="34" charset="0"/>
                          <a:cs typeface="Arial" panose="020B0604020202020204" pitchFamily="34" charset="0"/>
                        </a:rPr>
                        <a:t>Absolute decline in FVC ≥10% predicted or death over 52 weeks, n (%)</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a:effectLst/>
                          <a:latin typeface="Arial" panose="020B0604020202020204" pitchFamily="34" charset="0"/>
                          <a:cs typeface="Arial" panose="020B0604020202020204" pitchFamily="34" charset="0"/>
                        </a:rPr>
                        <a:t>56 (27.2)</a:t>
                      </a:r>
                      <a:endParaRPr lang="en-GB" sz="180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82 (39.8)</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29 (23.0)</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US" sz="1800">
                          <a:effectLst/>
                          <a:latin typeface="Arial" panose="020B0604020202020204" pitchFamily="34" charset="0"/>
                          <a:cs typeface="Arial" panose="020B0604020202020204" pitchFamily="34" charset="0"/>
                        </a:rPr>
                        <a:t>42 (33.6)</a:t>
                      </a:r>
                      <a:endParaRPr lang="en-GB" sz="180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35136455"/>
                  </a:ext>
                </a:extLst>
              </a:tr>
              <a:tr h="468000">
                <a:tc>
                  <a:txBody>
                    <a:bodyPr/>
                    <a:lstStyle/>
                    <a:p>
                      <a:pPr marL="201295">
                        <a:lnSpc>
                          <a:spcPct val="100000"/>
                        </a:lnSpc>
                        <a:spcAft>
                          <a:spcPts val="0"/>
                        </a:spcAft>
                      </a:pPr>
                      <a:r>
                        <a:rPr lang="en-US" sz="1800" dirty="0">
                          <a:effectLst/>
                          <a:latin typeface="Arial" panose="020B0604020202020204" pitchFamily="34" charset="0"/>
                          <a:cs typeface="Arial" panose="020B0604020202020204" pitchFamily="34" charset="0"/>
                        </a:rPr>
                        <a:t>HR (95% CI)</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0.64 (0.45, 0.89)</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gridSpan="2">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0.67 (0.42, 1.07)</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71093407"/>
                  </a:ext>
                </a:extLst>
              </a:tr>
              <a:tr h="432000">
                <a:tc>
                  <a:txBody>
                    <a:bodyPr/>
                    <a:lstStyle/>
                    <a:p>
                      <a:pPr marL="201295">
                        <a:lnSpc>
                          <a:spcPct val="100000"/>
                        </a:lnSpc>
                        <a:spcAft>
                          <a:spcPts val="0"/>
                        </a:spcAft>
                      </a:pPr>
                      <a:r>
                        <a:rPr lang="en-US" sz="1800" dirty="0">
                          <a:effectLst/>
                          <a:latin typeface="Arial" panose="020B0604020202020204" pitchFamily="34" charset="0"/>
                          <a:cs typeface="Arial" panose="020B0604020202020204" pitchFamily="34" charset="0"/>
                        </a:rPr>
                        <a:t>Treatment-by-subgroup interaction</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4">
                  <a:txBody>
                    <a:bodyPr/>
                    <a:lstStyle/>
                    <a:p>
                      <a:pPr algn="ctr">
                        <a:lnSpc>
                          <a:spcPct val="100000"/>
                        </a:lnSpc>
                        <a:spcAft>
                          <a:spcPts val="0"/>
                        </a:spcAft>
                      </a:pPr>
                      <a:r>
                        <a:rPr lang="en-US" sz="1800" dirty="0">
                          <a:effectLst/>
                          <a:latin typeface="Arial" panose="020B0604020202020204" pitchFamily="34" charset="0"/>
                          <a:cs typeface="Arial" panose="020B0604020202020204" pitchFamily="34" charset="0"/>
                        </a:rPr>
                        <a:t>p=0.84</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97721268"/>
                  </a:ext>
                </a:extLst>
              </a:tr>
            </a:tbl>
          </a:graphicData>
        </a:graphic>
      </p:graphicFrame>
      <p:sp>
        <p:nvSpPr>
          <p:cNvPr id="5" name="TextBox 4">
            <a:extLst>
              <a:ext uri="{FF2B5EF4-FFF2-40B4-BE49-F238E27FC236}">
                <a16:creationId xmlns:a16="http://schemas.microsoft.com/office/drawing/2014/main" id="{15C1909F-4274-4074-B4F4-461D75431A18}"/>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373830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DD69B5C-023B-47BD-92F1-2B0255DDDB32}"/>
              </a:ext>
            </a:extLst>
          </p:cNvPr>
          <p:cNvPicPr>
            <a:picLocks noChangeAspect="1"/>
          </p:cNvPicPr>
          <p:nvPr/>
        </p:nvPicPr>
        <p:blipFill>
          <a:blip r:embed="rId2"/>
          <a:stretch>
            <a:fillRect/>
          </a:stretch>
        </p:blipFill>
        <p:spPr>
          <a:xfrm>
            <a:off x="1290033" y="1374585"/>
            <a:ext cx="9688740" cy="4324280"/>
          </a:xfrm>
          <a:prstGeom prst="rect">
            <a:avLst/>
          </a:prstGeom>
        </p:spPr>
      </p:pic>
      <p:sp>
        <p:nvSpPr>
          <p:cNvPr id="2" name="Title 1">
            <a:extLst>
              <a:ext uri="{FF2B5EF4-FFF2-40B4-BE49-F238E27FC236}">
                <a16:creationId xmlns:a16="http://schemas.microsoft.com/office/drawing/2014/main" id="{9648B67C-6D0D-4E3F-8875-8A5EB77DC965}"/>
              </a:ext>
            </a:extLst>
          </p:cNvPr>
          <p:cNvSpPr>
            <a:spLocks noGrp="1"/>
          </p:cNvSpPr>
          <p:nvPr>
            <p:ph type="title"/>
          </p:nvPr>
        </p:nvSpPr>
        <p:spPr/>
        <p:txBody>
          <a:bodyPr/>
          <a:lstStyle/>
          <a:p>
            <a:r>
              <a:rPr lang="en-GB" dirty="0"/>
              <a:t>Most frequent gastrointestinal, weight loss and hepatic adverse events</a:t>
            </a:r>
          </a:p>
        </p:txBody>
      </p:sp>
      <p:sp>
        <p:nvSpPr>
          <p:cNvPr id="4" name="TextBox 3">
            <a:extLst>
              <a:ext uri="{FF2B5EF4-FFF2-40B4-BE49-F238E27FC236}">
                <a16:creationId xmlns:a16="http://schemas.microsoft.com/office/drawing/2014/main" id="{3FBAC6DE-FE85-4868-AF08-28FC692804BE}"/>
              </a:ext>
            </a:extLst>
          </p:cNvPr>
          <p:cNvSpPr txBox="1"/>
          <p:nvPr/>
        </p:nvSpPr>
        <p:spPr>
          <a:xfrm>
            <a:off x="355600" y="5692213"/>
            <a:ext cx="11531600" cy="938719"/>
          </a:xfrm>
          <a:prstGeom prst="rect">
            <a:avLst/>
          </a:prstGeom>
          <a:noFill/>
        </p:spPr>
        <p:txBody>
          <a:bodyPr wrap="square" rtlCol="0" anchor="b">
            <a:spAutoFit/>
          </a:bodyPr>
          <a:lstStyle/>
          <a:p>
            <a:r>
              <a:rPr lang="en-GB" sz="1100" dirty="0">
                <a:latin typeface="Arial" panose="020B0604020202020204" pitchFamily="34" charset="0"/>
                <a:cs typeface="Arial" panose="020B0604020202020204" pitchFamily="34" charset="0"/>
              </a:rPr>
              <a:t>Gastrointestinal, weight loss and liver enzyme adverse events, coded using preferred terms in the Medical Dictionary for Regulatory activities (MedDRA), reported in &gt;10% of subjects in any of the subgroups are shown. Data are % of subjects with ≥1 such adverse event, reported over 52 weeks (or until 28 days after last trial drug intake in subjects who discontinued trial drug before week 52). ALT, alanine aminotransferase; AST, aspartate aminotransferase.</a:t>
            </a: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1866111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Serious and fatal adverse events</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034120"/>
            <a:ext cx="11836400" cy="600164"/>
          </a:xfrm>
          <a:prstGeom prst="rect">
            <a:avLst/>
          </a:prstGeom>
          <a:noFill/>
        </p:spPr>
        <p:txBody>
          <a:bodyPr wrap="square" rtlCol="0" anchor="b">
            <a:spAutoFit/>
          </a:bodyPr>
          <a:lstStyle/>
          <a:p>
            <a:r>
              <a:rPr lang="en-GB" sz="1100" dirty="0">
                <a:latin typeface="Arial" panose="020B0604020202020204" pitchFamily="34" charset="0"/>
                <a:cs typeface="Arial" panose="020B0604020202020204" pitchFamily="34" charset="0"/>
              </a:rPr>
              <a:t>Data are % of subjects with ≥1 such adverse event, reported over 52 weeks (or until 28 days after last trial drug intake in subjects who discontinued trial drug before week 52). </a:t>
            </a: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graphicFrame>
        <p:nvGraphicFramePr>
          <p:cNvPr id="6" name="Table 5">
            <a:extLst>
              <a:ext uri="{FF2B5EF4-FFF2-40B4-BE49-F238E27FC236}">
                <a16:creationId xmlns:a16="http://schemas.microsoft.com/office/drawing/2014/main" id="{0B8835D2-E3FD-4AEB-A737-06709FFFF965}"/>
              </a:ext>
            </a:extLst>
          </p:cNvPr>
          <p:cNvGraphicFramePr>
            <a:graphicFrameLocks noGrp="1"/>
          </p:cNvGraphicFramePr>
          <p:nvPr>
            <p:extLst>
              <p:ext uri="{D42A27DB-BD31-4B8C-83A1-F6EECF244321}">
                <p14:modId xmlns:p14="http://schemas.microsoft.com/office/powerpoint/2010/main" val="1753080884"/>
              </p:ext>
            </p:extLst>
          </p:nvPr>
        </p:nvGraphicFramePr>
        <p:xfrm>
          <a:off x="609600" y="1597806"/>
          <a:ext cx="10972798" cy="2664587"/>
        </p:xfrm>
        <a:graphic>
          <a:graphicData uri="http://schemas.openxmlformats.org/drawingml/2006/table">
            <a:tbl>
              <a:tblPr firstRow="1" bandRow="1">
                <a:tableStyleId>{21E4AEA4-8DFA-4A89-87EB-49C32662AFE0}</a:tableStyleId>
              </a:tblPr>
              <a:tblGrid>
                <a:gridCol w="4252686">
                  <a:extLst>
                    <a:ext uri="{9D8B030D-6E8A-4147-A177-3AD203B41FA5}">
                      <a16:colId xmlns:a16="http://schemas.microsoft.com/office/drawing/2014/main" val="4039932853"/>
                    </a:ext>
                  </a:extLst>
                </a:gridCol>
                <a:gridCol w="1680028">
                  <a:extLst>
                    <a:ext uri="{9D8B030D-6E8A-4147-A177-3AD203B41FA5}">
                      <a16:colId xmlns:a16="http://schemas.microsoft.com/office/drawing/2014/main" val="624694577"/>
                    </a:ext>
                  </a:extLst>
                </a:gridCol>
                <a:gridCol w="1680028">
                  <a:extLst>
                    <a:ext uri="{9D8B030D-6E8A-4147-A177-3AD203B41FA5}">
                      <a16:colId xmlns:a16="http://schemas.microsoft.com/office/drawing/2014/main" val="3751565982"/>
                    </a:ext>
                  </a:extLst>
                </a:gridCol>
                <a:gridCol w="1680028">
                  <a:extLst>
                    <a:ext uri="{9D8B030D-6E8A-4147-A177-3AD203B41FA5}">
                      <a16:colId xmlns:a16="http://schemas.microsoft.com/office/drawing/2014/main" val="505431866"/>
                    </a:ext>
                  </a:extLst>
                </a:gridCol>
                <a:gridCol w="1680028">
                  <a:extLst>
                    <a:ext uri="{9D8B030D-6E8A-4147-A177-3AD203B41FA5}">
                      <a16:colId xmlns:a16="http://schemas.microsoft.com/office/drawing/2014/main" val="1586382616"/>
                    </a:ext>
                  </a:extLst>
                </a:gridCol>
              </a:tblGrid>
              <a:tr h="576000">
                <a:tc rowSpan="2">
                  <a:txBody>
                    <a:bodyPr/>
                    <a:lstStyle/>
                    <a:p>
                      <a:pPr>
                        <a:lnSpc>
                          <a:spcPct val="100000"/>
                        </a:lnSpc>
                        <a:spcAft>
                          <a:spcPts val="0"/>
                        </a:spcAft>
                      </a:pPr>
                      <a:r>
                        <a:rPr lang="en-US" sz="1800" dirty="0">
                          <a:effectLst/>
                          <a:latin typeface="Arial" panose="020B0604020202020204" pitchFamily="34" charset="0"/>
                          <a:cs typeface="Arial" panose="020B0604020202020204" pitchFamily="34" charset="0"/>
                        </a:rPr>
                        <a:t> </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UIP-like fibrotic pattern on HRCT </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gridSpan="2">
                  <a:txBody>
                    <a:bodyPr/>
                    <a:lstStyle/>
                    <a:p>
                      <a:pPr algn="ctr">
                        <a:lnSpc>
                          <a:spcPct val="100000"/>
                        </a:lnSpc>
                        <a:spcAft>
                          <a:spcPts val="0"/>
                        </a:spcAft>
                      </a:pPr>
                      <a:r>
                        <a:rPr lang="en-US" sz="1800" b="1">
                          <a:solidFill>
                            <a:schemeClr val="bg1"/>
                          </a:solidFill>
                          <a:effectLst/>
                          <a:latin typeface="Arial" panose="020B0604020202020204" pitchFamily="34" charset="0"/>
                          <a:cs typeface="Arial" panose="020B0604020202020204" pitchFamily="34" charset="0"/>
                        </a:rPr>
                        <a:t>Other fibrotic patterns on HRCT </a:t>
                      </a:r>
                      <a:endParaRPr lang="en-GB" sz="1800" b="1">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extLst>
                  <a:ext uri="{0D108BD9-81ED-4DB2-BD59-A6C34878D82A}">
                    <a16:rowId xmlns:a16="http://schemas.microsoft.com/office/drawing/2014/main" val="2077066925"/>
                  </a:ext>
                </a:extLst>
              </a:tr>
              <a:tr h="684000">
                <a:tc vMerge="1">
                  <a:txBody>
                    <a:bodyPr/>
                    <a:lstStyle/>
                    <a:p>
                      <a:endParaRPr lang="en-GB"/>
                    </a:p>
                  </a:txBody>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Nintedanib (n=206)</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Placebo (n=206)</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Nintedanib (n=126)</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00000"/>
                        </a:lnSpc>
                        <a:spcAft>
                          <a:spcPts val="0"/>
                        </a:spcAft>
                      </a:pPr>
                      <a:r>
                        <a:rPr lang="en-US" sz="1800" b="1" dirty="0">
                          <a:solidFill>
                            <a:schemeClr val="bg1"/>
                          </a:solidFill>
                          <a:effectLst/>
                          <a:latin typeface="Arial" panose="020B0604020202020204" pitchFamily="34" charset="0"/>
                          <a:cs typeface="Arial" panose="020B0604020202020204" pitchFamily="34" charset="0"/>
                        </a:rPr>
                        <a:t>Placebo (n=125)</a:t>
                      </a:r>
                      <a:endParaRPr lang="en-GB" sz="1800" b="1" dirty="0">
                        <a:solidFill>
                          <a:schemeClr val="bg1"/>
                        </a:solidFill>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641863924"/>
                  </a:ext>
                </a:extLst>
              </a:tr>
              <a:tr h="684000">
                <a:tc>
                  <a:txBody>
                    <a:bodyPr/>
                    <a:lstStyle/>
                    <a:p>
                      <a:pPr>
                        <a:lnSpc>
                          <a:spcPct val="100000"/>
                        </a:lnSpc>
                        <a:spcAft>
                          <a:spcPts val="0"/>
                        </a:spcAft>
                      </a:pPr>
                      <a:r>
                        <a:rPr lang="en-US" sz="1800" dirty="0">
                          <a:effectLst/>
                          <a:latin typeface="Arial" panose="020B0604020202020204" pitchFamily="34" charset="0"/>
                          <a:cs typeface="Arial" panose="020B0604020202020204" pitchFamily="34" charset="0"/>
                        </a:rPr>
                        <a:t>Serious adverse events</a:t>
                      </a:r>
                      <a:endParaRPr lang="en-GB" sz="1800" dirty="0">
                        <a:effectLst/>
                        <a:latin typeface="Arial" panose="020B0604020202020204" pitchFamily="34" charset="0"/>
                        <a:ea typeface="SimSun" panose="02010600030101010101" pitchFamily="2" charset="-122"/>
                        <a:cs typeface="Arial" panose="020B0604020202020204" pitchFamily="34" charset="0"/>
                      </a:endParaRP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30.6</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37.4</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34.9</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26.4</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47612995"/>
                  </a:ext>
                </a:extLst>
              </a:tr>
              <a:tr h="720587">
                <a:tc>
                  <a:txBody>
                    <a:bodyPr/>
                    <a:lstStyle/>
                    <a:p>
                      <a:pPr marL="171450" indent="0">
                        <a:lnSpc>
                          <a:spcPct val="100000"/>
                        </a:lnSpc>
                        <a:spcAft>
                          <a:spcPts val="0"/>
                        </a:spcAft>
                      </a:pPr>
                      <a:r>
                        <a:rPr lang="en-US" sz="1800" b="0" dirty="0">
                          <a:effectLst/>
                          <a:latin typeface="Arial" panose="020B0604020202020204" pitchFamily="34" charset="0"/>
                          <a:cs typeface="Arial" panose="020B0604020202020204" pitchFamily="34" charset="0"/>
                        </a:rPr>
                        <a:t>Fatal adverse events</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3.4</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7.8</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3.2</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spcAft>
                          <a:spcPts val="0"/>
                        </a:spcAft>
                      </a:pPr>
                      <a:r>
                        <a:rPr lang="en-GB" sz="1800" dirty="0">
                          <a:effectLst/>
                          <a:latin typeface="Arial" panose="020B0604020202020204" pitchFamily="34" charset="0"/>
                          <a:ea typeface="SimSun" panose="02010600030101010101" pitchFamily="2" charset="-122"/>
                          <a:cs typeface="Arial" panose="020B0604020202020204" pitchFamily="34" charset="0"/>
                        </a:rPr>
                        <a:t>0.8</a:t>
                      </a:r>
                    </a:p>
                  </a:txBody>
                  <a:tcPr marL="67944" marR="6794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35136455"/>
                  </a:ext>
                </a:extLst>
              </a:tr>
            </a:tbl>
          </a:graphicData>
        </a:graphic>
      </p:graphicFrame>
    </p:spTree>
    <p:extLst>
      <p:ext uri="{BB962C8B-B14F-4D97-AF65-F5344CB8AC3E}">
        <p14:creationId xmlns:p14="http://schemas.microsoft.com/office/powerpoint/2010/main" val="2755050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0080-EC0F-474D-9A4A-3FFCA33CFB28}"/>
              </a:ext>
            </a:extLst>
          </p:cNvPr>
          <p:cNvSpPr>
            <a:spLocks noGrp="1"/>
          </p:cNvSpPr>
          <p:nvPr>
            <p:ph type="title"/>
          </p:nvPr>
        </p:nvSpPr>
        <p:spPr/>
        <p:txBody>
          <a:bodyPr/>
          <a:lstStyle/>
          <a:p>
            <a:r>
              <a:rPr lang="en-GB" dirty="0"/>
              <a:t>Conclusions</a:t>
            </a:r>
          </a:p>
        </p:txBody>
      </p:sp>
      <p:sp>
        <p:nvSpPr>
          <p:cNvPr id="4" name="Rectangle: Rounded Corners 3">
            <a:extLst>
              <a:ext uri="{FF2B5EF4-FFF2-40B4-BE49-F238E27FC236}">
                <a16:creationId xmlns:a16="http://schemas.microsoft.com/office/drawing/2014/main" id="{9D3C4381-D05B-4F20-A4CD-7D7D2B1EBFA4}"/>
              </a:ext>
            </a:extLst>
          </p:cNvPr>
          <p:cNvSpPr/>
          <p:nvPr/>
        </p:nvSpPr>
        <p:spPr>
          <a:xfrm>
            <a:off x="682171" y="1255714"/>
            <a:ext cx="10972800" cy="4857410"/>
          </a:xfrm>
          <a:prstGeom prst="roundRect">
            <a:avLst/>
          </a:prstGeom>
          <a:solidFill>
            <a:srgbClr val="DBE6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spcBef>
                <a:spcPts val="1200"/>
              </a:spcBef>
              <a:buFont typeface="Arial" panose="020B0604020202020204" pitchFamily="34" charset="0"/>
              <a:buChar char="•"/>
            </a:pPr>
            <a:r>
              <a:rPr lang="en-GB" sz="2400" dirty="0">
                <a:solidFill>
                  <a:schemeClr val="accent2"/>
                </a:solidFill>
                <a:latin typeface="Arial"/>
                <a:cs typeface="Arial"/>
              </a:rPr>
              <a:t>In subjects with chronic fibrosing ILDs and a progressive phenotype who received placebo in the INBUILD trial, the annual rate of decline in FVC was numerically greater in subjects with a UIP-like fibrotic pattern on HRCT than in those with other fibrotic patterns on HRCT</a:t>
            </a:r>
          </a:p>
          <a:p>
            <a:pPr marL="342900" indent="-342900">
              <a:spcBef>
                <a:spcPts val="1200"/>
              </a:spcBef>
              <a:buFont typeface="Arial" panose="020B0604020202020204" pitchFamily="34" charset="0"/>
              <a:buChar char="•"/>
            </a:pPr>
            <a:r>
              <a:rPr lang="en-GB" sz="2400" dirty="0">
                <a:solidFill>
                  <a:schemeClr val="accent2"/>
                </a:solidFill>
                <a:latin typeface="Arial"/>
                <a:cs typeface="Arial"/>
              </a:rPr>
              <a:t>The relative treatment effect of nintedanib on slowing the rate of FVC decline was consistent between subjects with a UIP-like fibrotic pattern and other fibrotic patterns on HRCT, and similar to that observed in subjects with IPF in the INPULSIS trials</a:t>
            </a:r>
            <a:r>
              <a:rPr lang="en-GB" sz="2400" baseline="30000" dirty="0">
                <a:solidFill>
                  <a:schemeClr val="accent2"/>
                </a:solidFill>
                <a:latin typeface="Arial"/>
                <a:cs typeface="Arial"/>
              </a:rPr>
              <a:t>1</a:t>
            </a:r>
          </a:p>
          <a:p>
            <a:pPr marL="342900" indent="-342900">
              <a:spcBef>
                <a:spcPts val="1200"/>
              </a:spcBef>
              <a:buFont typeface="Arial" panose="020B0604020202020204" pitchFamily="34" charset="0"/>
              <a:buChar char="•"/>
            </a:pPr>
            <a:r>
              <a:rPr lang="en-GB" sz="2400" dirty="0">
                <a:solidFill>
                  <a:schemeClr val="accent2"/>
                </a:solidFill>
                <a:latin typeface="Arial"/>
                <a:cs typeface="Arial"/>
              </a:rPr>
              <a:t>Nintedanib was associated with a numerically reduced risk of an absolute decline in FVC ≥10% predicted or death in both subgroups by fibrotic pattern on HRCT</a:t>
            </a:r>
          </a:p>
        </p:txBody>
      </p:sp>
      <p:sp>
        <p:nvSpPr>
          <p:cNvPr id="5" name="TextBox 4">
            <a:extLst>
              <a:ext uri="{FF2B5EF4-FFF2-40B4-BE49-F238E27FC236}">
                <a16:creationId xmlns:a16="http://schemas.microsoft.com/office/drawing/2014/main" id="{BE0BF1D0-D234-4808-A544-E08556065404}"/>
              </a:ext>
            </a:extLst>
          </p:cNvPr>
          <p:cNvSpPr txBox="1"/>
          <p:nvPr/>
        </p:nvSpPr>
        <p:spPr>
          <a:xfrm>
            <a:off x="355600" y="6365962"/>
            <a:ext cx="11518900" cy="261610"/>
          </a:xfrm>
          <a:prstGeom prst="rect">
            <a:avLst/>
          </a:prstGeom>
          <a:noFill/>
        </p:spPr>
        <p:txBody>
          <a:bodyPr wrap="square" rtlCol="0" anchor="b">
            <a:spAutoFit/>
          </a:bodyPr>
          <a:lstStyle/>
          <a:p>
            <a:r>
              <a:rPr lang="en-GB" sz="1100" dirty="0">
                <a:latin typeface="Arial" panose="020B0604020202020204" pitchFamily="34" charset="0"/>
                <a:cs typeface="Arial" panose="020B0604020202020204" pitchFamily="34" charset="0"/>
              </a:rPr>
              <a:t>1. Richeldi L et al. N </a:t>
            </a:r>
            <a:r>
              <a:rPr lang="en-GB" sz="1100" dirty="0" err="1">
                <a:latin typeface="Arial" panose="020B0604020202020204" pitchFamily="34" charset="0"/>
                <a:cs typeface="Arial" panose="020B0604020202020204" pitchFamily="34" charset="0"/>
              </a:rPr>
              <a:t>Engl</a:t>
            </a:r>
            <a:r>
              <a:rPr lang="en-GB" sz="1100" dirty="0">
                <a:latin typeface="Arial" panose="020B0604020202020204" pitchFamily="34" charset="0"/>
                <a:cs typeface="Arial" panose="020B0604020202020204" pitchFamily="34" charset="0"/>
              </a:rPr>
              <a:t> J Med 2014;370:2071-82.</a:t>
            </a:r>
          </a:p>
        </p:txBody>
      </p:sp>
    </p:spTree>
    <p:extLst>
      <p:ext uri="{BB962C8B-B14F-4D97-AF65-F5344CB8AC3E}">
        <p14:creationId xmlns:p14="http://schemas.microsoft.com/office/powerpoint/2010/main" val="15004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4CD5-7608-41DF-AD11-869E44711CF4}"/>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7B4A16B4-FAAA-40C2-A616-7E15EA54ACDB}"/>
              </a:ext>
            </a:extLst>
          </p:cNvPr>
          <p:cNvSpPr>
            <a:spLocks noGrp="1"/>
          </p:cNvSpPr>
          <p:nvPr>
            <p:ph sz="quarter" idx="10"/>
          </p:nvPr>
        </p:nvSpPr>
        <p:spPr/>
        <p:txBody>
          <a:bodyPr>
            <a:noAutofit/>
          </a:bodyPr>
          <a:lstStyle/>
          <a:p>
            <a:pPr lvl="1"/>
            <a:r>
              <a:rPr lang="en-GB" sz="2400" dirty="0"/>
              <a:t>The INBUILD trial was funded by Boehringer Ingelheim</a:t>
            </a:r>
          </a:p>
          <a:p>
            <a:pPr lvl="1"/>
            <a:endParaRPr lang="en-GB" sz="2400" dirty="0"/>
          </a:p>
          <a:p>
            <a:pPr lvl="1"/>
            <a:r>
              <a:rPr lang="en-GB" sz="2400" dirty="0"/>
              <a:t>Medical writing assistance, supported financially by Boehringer Ingelheim, was provided by Elizabeth Ng and Wendy Morris of FleishmanHillard Fishburn, London, UK during preparation of the poster on which these slides were based. The authors were fully responsible for all content and editorial decisions, were involved at all stages of poster development and have approved the final version. Boehringer Ingelheim was given the opportunity to review the poster for medical and scientific accuracy as well as intellectual property considerations</a:t>
            </a:r>
          </a:p>
        </p:txBody>
      </p:sp>
    </p:spTree>
    <p:extLst>
      <p:ext uri="{BB962C8B-B14F-4D97-AF65-F5344CB8AC3E}">
        <p14:creationId xmlns:p14="http://schemas.microsoft.com/office/powerpoint/2010/main" val="309860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lstStyle/>
          <a:p>
            <a:r>
              <a:rPr lang="en-GB" dirty="0"/>
              <a:t>Introduction</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p:txBody>
          <a:bodyPr>
            <a:normAutofit/>
          </a:bodyPr>
          <a:lstStyle/>
          <a:p>
            <a:pPr lvl="1">
              <a:spcBef>
                <a:spcPts val="1800"/>
              </a:spcBef>
            </a:pPr>
            <a:r>
              <a:rPr lang="en-GB" sz="2400" dirty="0"/>
              <a:t>Nintedanib has been approved by the FDA for the treatment of IPF, systemic sclerosis-associated ILD, and chronic fibrosing ILDs with a progressive phenotype</a:t>
            </a:r>
          </a:p>
          <a:p>
            <a:pPr lvl="1">
              <a:spcBef>
                <a:spcPts val="1800"/>
              </a:spcBef>
            </a:pPr>
            <a:r>
              <a:rPr lang="en-GB" sz="2400" dirty="0"/>
              <a:t>In the INBUILD trial conducted in subjects with chronic fibrosing ILDs with a progressive phenotype (other than IPF), nintedanib slowed the rate of decline in FVC versus placebo, with adverse events that were manageable for most subjects</a:t>
            </a:r>
            <a:r>
              <a:rPr lang="en-GB" sz="2400" baseline="30000" dirty="0"/>
              <a:t>1</a:t>
            </a:r>
          </a:p>
          <a:p>
            <a:pPr lvl="1">
              <a:spcBef>
                <a:spcPts val="1800"/>
              </a:spcBef>
            </a:pPr>
            <a:r>
              <a:rPr lang="en-GB" sz="2400" dirty="0"/>
              <a:t>Previous studies suggested that the progression of progressive fibrosing ILDs is more rapid in subjects with a UIP-like pattern on HRCT</a:t>
            </a:r>
            <a:r>
              <a:rPr lang="en-GB" sz="2400" baseline="30000" dirty="0"/>
              <a:t>2,3</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5870831"/>
            <a:ext cx="11518900" cy="769441"/>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IPF, idiopathic pulmonary fibrosis; FVC, forced vital capacity; HRCT, high-resolution computed tomography; UIP, usual interstitial pneumonia.</a:t>
            </a:r>
            <a:endParaRPr lang="da-DK" sz="1100" dirty="0">
              <a:latin typeface="Arial" panose="020B0604020202020204" pitchFamily="34" charset="0"/>
              <a:cs typeface="Arial" panose="020B0604020202020204" pitchFamily="34" charset="0"/>
            </a:endParaRPr>
          </a:p>
          <a:p>
            <a:r>
              <a:rPr lang="da-DK" sz="1100" dirty="0">
                <a:latin typeface="Arial" panose="020B0604020202020204" pitchFamily="34" charset="0"/>
                <a:cs typeface="Arial" panose="020B0604020202020204" pitchFamily="34" charset="0"/>
              </a:rPr>
              <a:t>1. Flaherty KR et al. N Engl J Med 2019;381:1718–27;</a:t>
            </a:r>
            <a:r>
              <a:rPr lang="en-GB" sz="1100" dirty="0">
                <a:latin typeface="Arial" panose="020B0604020202020204" pitchFamily="34" charset="0"/>
                <a:cs typeface="Arial" panose="020B0604020202020204" pitchFamily="34" charset="0"/>
              </a:rPr>
              <a:t> 2. </a:t>
            </a:r>
            <a:r>
              <a:rPr lang="nb-NO" sz="1100" dirty="0">
                <a:latin typeface="Arial" panose="020B0604020202020204" pitchFamily="34" charset="0"/>
                <a:cs typeface="Arial" panose="020B0604020202020204" pitchFamily="34" charset="0"/>
              </a:rPr>
              <a:t>Zamora-Legoff JA et al. Arthritis Rheumatol 2017;69:542-549; 3.Salisbury ML et al. Chest 2019;155:699-711.</a:t>
            </a:r>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39810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FE54-8992-4AF1-A34D-B53655A2414F}"/>
              </a:ext>
            </a:extLst>
          </p:cNvPr>
          <p:cNvSpPr>
            <a:spLocks noGrp="1"/>
          </p:cNvSpPr>
          <p:nvPr>
            <p:ph type="title"/>
          </p:nvPr>
        </p:nvSpPr>
        <p:spPr/>
        <p:txBody>
          <a:bodyPr/>
          <a:lstStyle/>
          <a:p>
            <a:r>
              <a:rPr lang="en-GB" dirty="0"/>
              <a:t>Aim</a:t>
            </a:r>
          </a:p>
        </p:txBody>
      </p:sp>
      <p:sp>
        <p:nvSpPr>
          <p:cNvPr id="3" name="Content Placeholder 2">
            <a:extLst>
              <a:ext uri="{FF2B5EF4-FFF2-40B4-BE49-F238E27FC236}">
                <a16:creationId xmlns:a16="http://schemas.microsoft.com/office/drawing/2014/main" id="{68D781B1-0099-491E-B304-DF993EE49368}"/>
              </a:ext>
            </a:extLst>
          </p:cNvPr>
          <p:cNvSpPr>
            <a:spLocks noGrp="1"/>
          </p:cNvSpPr>
          <p:nvPr>
            <p:ph sz="quarter" idx="10"/>
          </p:nvPr>
        </p:nvSpPr>
        <p:spPr/>
        <p:txBody>
          <a:bodyPr>
            <a:normAutofit/>
          </a:bodyPr>
          <a:lstStyle/>
          <a:p>
            <a:pPr lvl="1"/>
            <a:r>
              <a:rPr lang="en-GB" sz="2400" dirty="0"/>
              <a:t>To assess the effect of nintedanib versus placebo in the INBUILD trial in subgroups by HRCT pattern</a:t>
            </a:r>
          </a:p>
        </p:txBody>
      </p:sp>
      <p:sp>
        <p:nvSpPr>
          <p:cNvPr id="4" name="TextBox 3">
            <a:extLst>
              <a:ext uri="{FF2B5EF4-FFF2-40B4-BE49-F238E27FC236}">
                <a16:creationId xmlns:a16="http://schemas.microsoft.com/office/drawing/2014/main" id="{40F6FECD-1438-41F0-862E-1C369BE9384F}"/>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51271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Methods  </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a:xfrm>
            <a:off x="588433" y="1386618"/>
            <a:ext cx="11165203" cy="4437063"/>
          </a:xfrm>
        </p:spPr>
        <p:txBody>
          <a:bodyPr>
            <a:noAutofit/>
          </a:bodyPr>
          <a:lstStyle/>
          <a:p>
            <a:pPr lvl="1">
              <a:spcBef>
                <a:spcPts val="1200"/>
              </a:spcBef>
            </a:pPr>
            <a:r>
              <a:rPr lang="en-GB" sz="1850" dirty="0"/>
              <a:t>Subjects had an ILD other than IPF, diagnosed according to the investigator’s usual clinical practice; diffuse fibrosing ILD of &gt;10% extent on HRCT; FVC ≥45% predicted; DLco ≥30%–&lt;80% predicted</a:t>
            </a:r>
          </a:p>
          <a:p>
            <a:pPr lvl="1">
              <a:spcBef>
                <a:spcPts val="1200"/>
              </a:spcBef>
            </a:pPr>
            <a:r>
              <a:rPr lang="en-GB" sz="1850" dirty="0"/>
              <a:t>Subjects met ≥1 of the following criteria for ILD progression in the 24 months before screening, despite management deemed appropriate in clinical practice:</a:t>
            </a:r>
          </a:p>
          <a:p>
            <a:pPr lvl="2">
              <a:spcBef>
                <a:spcPts val="1200"/>
              </a:spcBef>
            </a:pPr>
            <a:r>
              <a:rPr lang="en-GB" sz="1800" dirty="0"/>
              <a:t>Relative decline in FVC ≥10% predicted</a:t>
            </a:r>
          </a:p>
          <a:p>
            <a:pPr lvl="2">
              <a:spcBef>
                <a:spcPts val="1200"/>
              </a:spcBef>
            </a:pPr>
            <a:r>
              <a:rPr lang="en-GB" sz="1800" dirty="0"/>
              <a:t>Relative decline in FVC ≥5–&lt;10% predicted and increased extent of fibrosis on HRCT</a:t>
            </a:r>
          </a:p>
          <a:p>
            <a:pPr lvl="2">
              <a:spcBef>
                <a:spcPts val="1200"/>
              </a:spcBef>
            </a:pPr>
            <a:r>
              <a:rPr lang="en-GB" sz="1800" dirty="0"/>
              <a:t>Relative decline in FVC ≥5–&lt;10% predicted and worsened respiratory symptoms</a:t>
            </a:r>
          </a:p>
          <a:p>
            <a:pPr lvl="2">
              <a:spcBef>
                <a:spcPts val="1200"/>
              </a:spcBef>
            </a:pPr>
            <a:r>
              <a:rPr lang="en-GB" sz="1800" dirty="0"/>
              <a:t>Worsened respiratory symptoms and increased extent of fibrosis on HRCT</a:t>
            </a:r>
          </a:p>
          <a:p>
            <a:pPr lvl="1">
              <a:spcBef>
                <a:spcPts val="1200"/>
              </a:spcBef>
            </a:pPr>
            <a:r>
              <a:rPr lang="en-GB" sz="1850" dirty="0"/>
              <a:t>Subjects were randomized 1:1 to receive nintedanib 150 mg bid or placebo, stratified by HRCT pattern (UIP-like fibrotic pattern or other fibrotic patterns) based on central review by expert radiologists </a:t>
            </a:r>
          </a:p>
          <a:p>
            <a:pPr lvl="1">
              <a:spcBef>
                <a:spcPts val="1200"/>
              </a:spcBef>
            </a:pPr>
            <a:r>
              <a:rPr lang="en-GB" sz="1850" dirty="0"/>
              <a:t>There were two co-primary analysis populations: the overall population and subjects with a UIP-like fibrotic pattern on HRCT</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034120"/>
            <a:ext cx="11836400" cy="600164"/>
          </a:xfrm>
          <a:prstGeom prst="rect">
            <a:avLst/>
          </a:prstGeom>
          <a:noFill/>
        </p:spPr>
        <p:txBody>
          <a:bodyPr wrap="square" rtlCol="0">
            <a:spAutoFit/>
          </a:bodyPr>
          <a:lstStyle/>
          <a:p>
            <a:r>
              <a:rPr lang="da-DK" sz="1100" dirty="0">
                <a:latin typeface="Arial" panose="020B0604020202020204" pitchFamily="34" charset="0"/>
                <a:cs typeface="Arial" panose="020B0604020202020204" pitchFamily="34" charset="0"/>
              </a:rPr>
              <a:t>DLco, </a:t>
            </a:r>
            <a:r>
              <a:rPr lang="en-GB" sz="1100" dirty="0">
                <a:latin typeface="Arial" panose="020B0604020202020204" pitchFamily="34" charset="0"/>
                <a:cs typeface="Arial" panose="020B0604020202020204" pitchFamily="34" charset="0"/>
              </a:rPr>
              <a:t>diffusion capacity of the lung for carbon monoxide.</a:t>
            </a: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1506829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D91AA-346E-4939-A3F2-1D4836DE4E53}"/>
              </a:ext>
            </a:extLst>
          </p:cNvPr>
          <p:cNvSpPr>
            <a:spLocks noGrp="1"/>
          </p:cNvSpPr>
          <p:nvPr>
            <p:ph type="title"/>
          </p:nvPr>
        </p:nvSpPr>
        <p:spPr/>
        <p:txBody>
          <a:bodyPr/>
          <a:lstStyle/>
          <a:p>
            <a:r>
              <a:rPr lang="en-GB" dirty="0"/>
              <a:t>Fibrotic patterns on HRCT</a:t>
            </a:r>
          </a:p>
        </p:txBody>
      </p:sp>
      <p:pic>
        <p:nvPicPr>
          <p:cNvPr id="4" name="Picture 3">
            <a:extLst>
              <a:ext uri="{FF2B5EF4-FFF2-40B4-BE49-F238E27FC236}">
                <a16:creationId xmlns:a16="http://schemas.microsoft.com/office/drawing/2014/main" id="{F32D7F40-A85C-4DF5-9A6F-4DF94322D405}"/>
              </a:ext>
            </a:extLst>
          </p:cNvPr>
          <p:cNvPicPr>
            <a:picLocks noChangeAspect="1"/>
          </p:cNvPicPr>
          <p:nvPr/>
        </p:nvPicPr>
        <p:blipFill>
          <a:blip r:embed="rId2"/>
          <a:stretch>
            <a:fillRect/>
          </a:stretch>
        </p:blipFill>
        <p:spPr>
          <a:xfrm>
            <a:off x="1540535" y="1250220"/>
            <a:ext cx="9110930" cy="4873625"/>
          </a:xfrm>
          <a:prstGeom prst="rect">
            <a:avLst/>
          </a:prstGeom>
        </p:spPr>
      </p:pic>
      <p:sp>
        <p:nvSpPr>
          <p:cNvPr id="5" name="TextBox 4">
            <a:extLst>
              <a:ext uri="{FF2B5EF4-FFF2-40B4-BE49-F238E27FC236}">
                <a16:creationId xmlns:a16="http://schemas.microsoft.com/office/drawing/2014/main" id="{8760DE2C-5C23-4032-96A5-5D90B2DC48FA}"/>
              </a:ext>
            </a:extLst>
          </p:cNvPr>
          <p:cNvSpPr txBox="1"/>
          <p:nvPr/>
        </p:nvSpPr>
        <p:spPr>
          <a:xfrm>
            <a:off x="355600" y="6200045"/>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843738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Analyses</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Autofit/>
          </a:bodyPr>
          <a:lstStyle/>
          <a:p>
            <a:pPr lvl="1">
              <a:spcBef>
                <a:spcPts val="1200"/>
              </a:spcBef>
            </a:pPr>
            <a:r>
              <a:rPr lang="en-GB" sz="2000" dirty="0"/>
              <a:t>In pre-specified analyses, the effect of nintedanib versus placebo on the following endpoints over 52 weeks was assessed in subgroups with a UIP-like fibrotic pattern and other fibrotic patterns on HRCT at baseline:</a:t>
            </a:r>
          </a:p>
          <a:p>
            <a:pPr lvl="2">
              <a:spcBef>
                <a:spcPts val="1200"/>
              </a:spcBef>
            </a:pPr>
            <a:r>
              <a:rPr lang="en-GB" sz="2000" dirty="0"/>
              <a:t>Rate of decline in FVC (mL/year)</a:t>
            </a:r>
          </a:p>
          <a:p>
            <a:pPr lvl="2">
              <a:spcBef>
                <a:spcPts val="1200"/>
              </a:spcBef>
            </a:pPr>
            <a:r>
              <a:rPr lang="en-GB" sz="2000" dirty="0"/>
              <a:t>Change from baseline in K-BILD questionnaire total score</a:t>
            </a:r>
          </a:p>
          <a:p>
            <a:pPr lvl="2">
              <a:spcBef>
                <a:spcPts val="1200"/>
              </a:spcBef>
            </a:pPr>
            <a:r>
              <a:rPr lang="en-GB" sz="2000" dirty="0"/>
              <a:t>Time to acute exacerbation or death</a:t>
            </a:r>
          </a:p>
          <a:p>
            <a:pPr lvl="2">
              <a:spcBef>
                <a:spcPts val="1200"/>
              </a:spcBef>
            </a:pPr>
            <a:r>
              <a:rPr lang="en-GB" sz="2000" dirty="0"/>
              <a:t>Time to absolute decline from baseline in FVC ≥10% predicted or death</a:t>
            </a:r>
          </a:p>
          <a:p>
            <a:pPr lvl="1">
              <a:spcBef>
                <a:spcPts val="1200"/>
              </a:spcBef>
            </a:pPr>
            <a:r>
              <a:rPr lang="en-GB" sz="2000" dirty="0"/>
              <a:t>Interaction p-values were calculated to assess potential heterogeneity in the treatment effect of nintedanib versus placebo between subgroups. No adjustment for multiplicity was made</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034120"/>
            <a:ext cx="1183640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K-BILD, King’s Brief Interstitial Lung Disease.</a:t>
            </a: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51053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84EF3-9DA8-4651-BFA2-6EFD72183CD3}"/>
              </a:ext>
            </a:extLst>
          </p:cNvPr>
          <p:cNvSpPr>
            <a:spLocks noGrp="1"/>
          </p:cNvSpPr>
          <p:nvPr>
            <p:ph type="title"/>
          </p:nvPr>
        </p:nvSpPr>
        <p:spPr/>
        <p:txBody>
          <a:bodyPr/>
          <a:lstStyle/>
          <a:p>
            <a:r>
              <a:rPr lang="en-GB" dirty="0"/>
              <a:t>Baseline characteristics</a:t>
            </a:r>
          </a:p>
        </p:txBody>
      </p:sp>
      <p:pic>
        <p:nvPicPr>
          <p:cNvPr id="6" name="Picture 5">
            <a:extLst>
              <a:ext uri="{FF2B5EF4-FFF2-40B4-BE49-F238E27FC236}">
                <a16:creationId xmlns:a16="http://schemas.microsoft.com/office/drawing/2014/main" id="{5DDD576A-CC36-4FC5-8C51-01F2EF2DDBBA}"/>
              </a:ext>
            </a:extLst>
          </p:cNvPr>
          <p:cNvPicPr>
            <a:picLocks noChangeAspect="1"/>
          </p:cNvPicPr>
          <p:nvPr/>
        </p:nvPicPr>
        <p:blipFill rotWithShape="1">
          <a:blip r:embed="rId2"/>
          <a:srcRect l="1237" t="2492" r="1431" b="71925"/>
          <a:stretch/>
        </p:blipFill>
        <p:spPr>
          <a:xfrm>
            <a:off x="927100" y="1308101"/>
            <a:ext cx="10317163" cy="1435100"/>
          </a:xfrm>
          <a:prstGeom prst="rect">
            <a:avLst/>
          </a:prstGeom>
        </p:spPr>
      </p:pic>
      <p:pic>
        <p:nvPicPr>
          <p:cNvPr id="7" name="Picture 6">
            <a:extLst>
              <a:ext uri="{FF2B5EF4-FFF2-40B4-BE49-F238E27FC236}">
                <a16:creationId xmlns:a16="http://schemas.microsoft.com/office/drawing/2014/main" id="{F56D6031-166D-4A1F-8ECF-6C2DD97B0B93}"/>
              </a:ext>
            </a:extLst>
          </p:cNvPr>
          <p:cNvPicPr>
            <a:picLocks noChangeAspect="1"/>
          </p:cNvPicPr>
          <p:nvPr/>
        </p:nvPicPr>
        <p:blipFill rotWithShape="1">
          <a:blip r:embed="rId2"/>
          <a:srcRect l="1236" t="43315" r="2315" b="3877"/>
          <a:stretch/>
        </p:blipFill>
        <p:spPr>
          <a:xfrm>
            <a:off x="927100" y="3111500"/>
            <a:ext cx="10223500" cy="2962275"/>
          </a:xfrm>
          <a:prstGeom prst="rect">
            <a:avLst/>
          </a:prstGeom>
        </p:spPr>
      </p:pic>
      <p:sp>
        <p:nvSpPr>
          <p:cNvPr id="8" name="TextBox 7">
            <a:extLst>
              <a:ext uri="{FF2B5EF4-FFF2-40B4-BE49-F238E27FC236}">
                <a16:creationId xmlns:a16="http://schemas.microsoft.com/office/drawing/2014/main" id="{962277EB-A4EF-4D63-B528-0E537D36F522}"/>
              </a:ext>
            </a:extLst>
          </p:cNvPr>
          <p:cNvSpPr txBox="1"/>
          <p:nvPr/>
        </p:nvSpPr>
        <p:spPr>
          <a:xfrm>
            <a:off x="355600" y="6207933"/>
            <a:ext cx="11836400" cy="430887"/>
          </a:xfrm>
          <a:prstGeom prst="rect">
            <a:avLst/>
          </a:prstGeom>
          <a:noFill/>
        </p:spPr>
        <p:txBody>
          <a:bodyPr wrap="square" rtlCol="0" anchor="b">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811285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C9F9F-69AF-4683-96EB-D52B8FD2EB84}"/>
              </a:ext>
            </a:extLst>
          </p:cNvPr>
          <p:cNvSpPr>
            <a:spLocks noGrp="1"/>
          </p:cNvSpPr>
          <p:nvPr>
            <p:ph type="title"/>
          </p:nvPr>
        </p:nvSpPr>
        <p:spPr/>
        <p:txBody>
          <a:bodyPr/>
          <a:lstStyle/>
          <a:p>
            <a:r>
              <a:rPr lang="en-GB" dirty="0"/>
              <a:t>ILD diagnoses in subgroups by fibrotic pattern on HRCT</a:t>
            </a:r>
          </a:p>
        </p:txBody>
      </p:sp>
      <p:sp>
        <p:nvSpPr>
          <p:cNvPr id="5" name="TextBox 4">
            <a:extLst>
              <a:ext uri="{FF2B5EF4-FFF2-40B4-BE49-F238E27FC236}">
                <a16:creationId xmlns:a16="http://schemas.microsoft.com/office/drawing/2014/main" id="{AC5E505B-C19B-4065-92EB-F327C88B9F78}"/>
              </a:ext>
            </a:extLst>
          </p:cNvPr>
          <p:cNvSpPr txBox="1"/>
          <p:nvPr/>
        </p:nvSpPr>
        <p:spPr>
          <a:xfrm>
            <a:off x="355600" y="5867897"/>
            <a:ext cx="11836400" cy="769441"/>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*Included ILD associated with rheumatoid arthritis, systemic sclerosis, and mixed connective tissue disease, plus subjects with an autoimmune disease noted in the “Other fibrosing ILDs” category of the case report form. </a:t>
            </a:r>
            <a:r>
              <a:rPr lang="en-GB" sz="1100" baseline="30000" dirty="0">
                <a:latin typeface="Arial" panose="020B0604020202020204" pitchFamily="34" charset="0"/>
                <a:cs typeface="Arial" panose="020B0604020202020204" pitchFamily="34" charset="0"/>
              </a:rPr>
              <a:t>†</a:t>
            </a:r>
            <a:r>
              <a:rPr lang="en-GB" sz="1100" dirty="0">
                <a:latin typeface="Arial" panose="020B0604020202020204" pitchFamily="34" charset="0"/>
                <a:cs typeface="Arial" panose="020B0604020202020204" pitchFamily="34" charset="0"/>
              </a:rPr>
              <a:t>Included sarcoidosis, exposure-related ILDs and selected terms in the “Other fibrosing ILDs” category of the case report form.</a:t>
            </a:r>
          </a:p>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pic>
        <p:nvPicPr>
          <p:cNvPr id="3" name="Picture 2">
            <a:extLst>
              <a:ext uri="{FF2B5EF4-FFF2-40B4-BE49-F238E27FC236}">
                <a16:creationId xmlns:a16="http://schemas.microsoft.com/office/drawing/2014/main" id="{80EE6EAD-0CA2-41C7-8EB1-80380619539E}"/>
              </a:ext>
            </a:extLst>
          </p:cNvPr>
          <p:cNvPicPr>
            <a:picLocks noChangeAspect="1"/>
          </p:cNvPicPr>
          <p:nvPr/>
        </p:nvPicPr>
        <p:blipFill>
          <a:blip r:embed="rId2"/>
          <a:stretch>
            <a:fillRect/>
          </a:stretch>
        </p:blipFill>
        <p:spPr>
          <a:xfrm>
            <a:off x="609600" y="1518233"/>
            <a:ext cx="10972800" cy="3821534"/>
          </a:xfrm>
          <a:prstGeom prst="rect">
            <a:avLst/>
          </a:prstGeom>
        </p:spPr>
      </p:pic>
    </p:spTree>
    <p:extLst>
      <p:ext uri="{BB962C8B-B14F-4D97-AF65-F5344CB8AC3E}">
        <p14:creationId xmlns:p14="http://schemas.microsoft.com/office/powerpoint/2010/main" val="3249840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Annual rate of decline in FVC (mL/year)</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Autofit/>
          </a:bodyPr>
          <a:lstStyle/>
          <a:p>
            <a:pPr lvl="1">
              <a:lnSpc>
                <a:spcPct val="100000"/>
              </a:lnSpc>
              <a:spcBef>
                <a:spcPts val="1800"/>
              </a:spcBef>
            </a:pPr>
            <a:r>
              <a:rPr lang="en-GB" sz="2400" dirty="0"/>
              <a:t>In subjects who received placebo, the rate of decline in FVC over 52 weeks was numerically greater in subjects with a UIP-like fibrotic pattern on HRCT than in those with other fibrotic patterns on HRCT (−209.2 [SE 19.1] versus −155.4 [23.6] mL/year)</a:t>
            </a:r>
          </a:p>
          <a:p>
            <a:pPr lvl="1">
              <a:lnSpc>
                <a:spcPct val="100000"/>
              </a:lnSpc>
              <a:spcBef>
                <a:spcPts val="1800"/>
              </a:spcBef>
            </a:pPr>
            <a:r>
              <a:rPr lang="en-GB" sz="2400" dirty="0"/>
              <a:t>The difference between the nintedanib and placebo groups in the annual rate of decline in FVC was 127.8 (95% CI: 74.3, 181.2) mL/year in subjects with a UIP-like fibrotic pattern on HRCT and 75.4 (95% CI: 9.5, 141.4) mL/year in subjects with other fibrotic patterns on HRCT (treatment-by-subgroup-by-time interaction p=0.23)</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207933"/>
            <a:ext cx="11836400" cy="430887"/>
          </a:xfrm>
          <a:prstGeom prst="rect">
            <a:avLst/>
          </a:prstGeom>
          <a:noFill/>
        </p:spPr>
        <p:txBody>
          <a:bodyPr wrap="square" rtlCol="0" anchor="b">
            <a:spAutoFit/>
          </a:bodyPr>
          <a:lstStyle/>
          <a:p>
            <a:r>
              <a:rPr lang="en-GB" sz="1100" dirty="0">
                <a:latin typeface="Arial" panose="020B0604020202020204" pitchFamily="34" charset="0"/>
                <a:cs typeface="Arial" panose="020B0604020202020204" pitchFamily="34" charset="0"/>
              </a:rPr>
              <a:t>Brown KK et al. Does HRCT pattern influence the effect of nintedanib in patients with progressive fibrosing interstitial lung diseases (ILDs)? Poster developed for the American Thoracic Society International Conference, 2020.</a:t>
            </a:r>
          </a:p>
        </p:txBody>
      </p:sp>
    </p:spTree>
    <p:extLst>
      <p:ext uri="{BB962C8B-B14F-4D97-AF65-F5344CB8AC3E}">
        <p14:creationId xmlns:p14="http://schemas.microsoft.com/office/powerpoint/2010/main" val="4032082757"/>
      </p:ext>
    </p:extLst>
  </p:cSld>
  <p:clrMapOvr>
    <a:masterClrMapping/>
  </p:clrMapOvr>
</p:sld>
</file>

<file path=ppt/theme/theme1.xml><?xml version="1.0" encoding="utf-8"?>
<a:theme xmlns:a="http://schemas.openxmlformats.org/drawingml/2006/main" name="3_Office Theme">
  <a:themeElements>
    <a:clrScheme name="OFEV_2">
      <a:dk1>
        <a:sysClr val="windowText" lastClr="000000"/>
      </a:dk1>
      <a:lt1>
        <a:sysClr val="window" lastClr="FFFFFF"/>
      </a:lt1>
      <a:dk2>
        <a:srgbClr val="1F497D"/>
      </a:dk2>
      <a:lt2>
        <a:srgbClr val="E5E9ED"/>
      </a:lt2>
      <a:accent1>
        <a:srgbClr val="F2650F"/>
      </a:accent1>
      <a:accent2>
        <a:srgbClr val="001E55"/>
      </a:accent2>
      <a:accent3>
        <a:srgbClr val="F19700"/>
      </a:accent3>
      <a:accent4>
        <a:srgbClr val="FED123"/>
      </a:accent4>
      <a:accent5>
        <a:srgbClr val="7A99AC"/>
      </a:accent5>
      <a:accent6>
        <a:srgbClr val="FDD3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2125</TotalTime>
  <Words>1862</Words>
  <Application>Microsoft Office PowerPoint</Application>
  <PresentationFormat>Widescreen</PresentationFormat>
  <Paragraphs>119</Paragraphs>
  <Slides>17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Lucida Grande</vt:lpstr>
      <vt:lpstr>3_Office Theme</vt:lpstr>
      <vt:lpstr>Does HRCT pattern influence the effect of nintedanib in patients with progressive fibrosing interstitial lung diseases (ILDs)?</vt:lpstr>
      <vt:lpstr>Introduction</vt:lpstr>
      <vt:lpstr>Aim</vt:lpstr>
      <vt:lpstr>Methods  </vt:lpstr>
      <vt:lpstr>Fibrotic patterns on HRCT</vt:lpstr>
      <vt:lpstr>Analyses</vt:lpstr>
      <vt:lpstr>Baseline characteristics</vt:lpstr>
      <vt:lpstr>ILD diagnoses in subgroups by fibrotic pattern on HRCT</vt:lpstr>
      <vt:lpstr>Annual rate of decline in FVC (mL/year)</vt:lpstr>
      <vt:lpstr>Relative effect of nintedanib versus placebo on the annual rate of decline in FVC (mL/year) over 52 weeks</vt:lpstr>
      <vt:lpstr>Observed change from baseline in FVC (mL) over 52 weeks</vt:lpstr>
      <vt:lpstr>Change in K-BILD questionnaire total score at week 52</vt:lpstr>
      <vt:lpstr>Time to first acute exacerbation of ILD or death, and absolute decline in FVC ≥10% predicted or death</vt:lpstr>
      <vt:lpstr>Most frequent gastrointestinal, weight loss and hepatic adverse events</vt:lpstr>
      <vt:lpstr>Serious and fatal adverse events</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INBUILD® trial</dc:title>
  <dc:creator>Ng, Elizabeth</dc:creator>
  <cp:lastModifiedBy>Morris, Wendy</cp:lastModifiedBy>
  <cp:revision>805</cp:revision>
  <cp:lastPrinted>2019-10-03T08:12:52Z</cp:lastPrinted>
  <dcterms:created xsi:type="dcterms:W3CDTF">2019-06-25T13:13:58Z</dcterms:created>
  <dcterms:modified xsi:type="dcterms:W3CDTF">2020-04-23T15:30:57Z</dcterms:modified>
</cp:coreProperties>
</file>