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6"/>
  </p:notesMasterIdLst>
  <p:sldIdLst>
    <p:sldId id="274" r:id="rId2"/>
    <p:sldId id="259" r:id="rId3"/>
    <p:sldId id="276" r:id="rId4"/>
    <p:sldId id="260" r:id="rId5"/>
    <p:sldId id="288" r:id="rId6"/>
    <p:sldId id="289" r:id="rId7"/>
    <p:sldId id="278" r:id="rId8"/>
    <p:sldId id="291" r:id="rId9"/>
    <p:sldId id="292" r:id="rId10"/>
    <p:sldId id="296" r:id="rId11"/>
    <p:sldId id="297" r:id="rId12"/>
    <p:sldId id="298" r:id="rId13"/>
    <p:sldId id="285" r:id="rId14"/>
    <p:sldId id="286" r:id="rId15"/>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33" userDrawn="1">
          <p15:clr>
            <a:srgbClr val="A4A3A4"/>
          </p15:clr>
        </p15:guide>
        <p15:guide id="3" orient="horz" pos="1071" userDrawn="1">
          <p15:clr>
            <a:srgbClr val="A4A3A4"/>
          </p15:clr>
        </p15:guide>
        <p15:guide id="4" orient="horz" pos="3271" userDrawn="1">
          <p15:clr>
            <a:srgbClr val="A4A3A4"/>
          </p15:clr>
        </p15:guide>
        <p15:guide id="6" pos="370" userDrawn="1">
          <p15:clr>
            <a:srgbClr val="A4A3A4"/>
          </p15:clr>
        </p15:guide>
        <p15:guide id="7" pos="7287" userDrawn="1">
          <p15:clr>
            <a:srgbClr val="A4A3A4"/>
          </p15:clr>
        </p15:guide>
        <p15:guide id="8" pos="279"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Quaresma,Manuel (MED TA Infl) BII-DE-I" initials="Q(TIB" lastIdx="74" clrIdx="6"/>
  <p:cmAuthor id="1" name="Ng, Elizabeth" initials="EN" lastIdx="89" clrIdx="0"/>
  <p:cmAuthor id="8" name="James" initials="A" lastIdx="19" clrIdx="7"/>
  <p:cmAuthor id="2" name="McWilliams, Andrew" initials="MA" lastIdx="9" clrIdx="1"/>
  <p:cmAuthor id="9" name="Fleming, Julie" initials="FJ" lastIdx="4" clrIdx="8">
    <p:extLst>
      <p:ext uri="{19B8F6BF-5375-455C-9EA6-DF929625EA0E}">
        <p15:presenceInfo xmlns:p15="http://schemas.microsoft.com/office/powerpoint/2012/main" userId="S::julie.fleming@fhflondon.co.uk::4936b1a7-a085-472e-aef7-8472094fa583" providerId="AD"/>
      </p:ext>
    </p:extLst>
  </p:cmAuthor>
  <p:cmAuthor id="3" name="FleishmanHillard" initials="F" lastIdx="50" clrIdx="2"/>
  <p:cmAuthor id="4" name="Lockett, Stephanie" initials="LS" lastIdx="27" clrIdx="3"/>
  <p:cmAuthor id="5" name="Stephens, Melanie" initials="SM" lastIdx="4" clrIdx="4"/>
  <p:cmAuthor id="6" name="Morris, Wendy" initials="MW" lastIdx="207"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95A7"/>
    <a:srgbClr val="DBE6F1"/>
    <a:srgbClr val="043673"/>
    <a:srgbClr val="1B3D6B"/>
    <a:srgbClr val="1F497D"/>
    <a:srgbClr val="5FC9DA"/>
    <a:srgbClr val="EA426A"/>
    <a:srgbClr val="001E55"/>
    <a:srgbClr val="227286"/>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79839" autoAdjust="0"/>
  </p:normalViewPr>
  <p:slideViewPr>
    <p:cSldViewPr snapToGrid="0" showGuides="1">
      <p:cViewPr varScale="1">
        <p:scale>
          <a:sx n="53" d="100"/>
          <a:sy n="53" d="100"/>
        </p:scale>
        <p:origin x="1400" y="48"/>
      </p:cViewPr>
      <p:guideLst>
        <p:guide orient="horz" pos="4133"/>
        <p:guide orient="horz" pos="1071"/>
        <p:guide orient="horz" pos="3271"/>
        <p:guide pos="370"/>
        <p:guide pos="7287"/>
        <p:guide pos="279"/>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 d="1"/>
        <a:sy n="1" d="1"/>
      </p:scale>
      <p:origin x="0" y="0"/>
    </p:cViewPr>
  </p:sorterViewPr>
  <p:notesViewPr>
    <p:cSldViewPr snapToGrid="0" showGuides="1">
      <p:cViewPr varScale="1">
        <p:scale>
          <a:sx n="81" d="100"/>
          <a:sy n="81" d="100"/>
        </p:scale>
        <p:origin x="-3972"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00BC0689-797A-4C03-A632-DF07CB02322B}" type="datetimeFigureOut">
              <a:rPr lang="en-GB" smtClean="0"/>
              <a:t>01/06/2020</a:t>
            </a:fld>
            <a:endParaRPr lang="en-GB" dirty="0"/>
          </a:p>
        </p:txBody>
      </p:sp>
      <p:sp>
        <p:nvSpPr>
          <p:cNvPr id="4" name="Slide Image Placeholder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CBC7E1AB-D5A1-44AE-8892-4D3E33800C87}" type="slidenum">
              <a:rPr lang="en-GB" smtClean="0"/>
              <a:t>‹#›</a:t>
            </a:fld>
            <a:endParaRPr lang="en-GB" dirty="0"/>
          </a:p>
        </p:txBody>
      </p:sp>
    </p:spTree>
    <p:extLst>
      <p:ext uri="{BB962C8B-B14F-4D97-AF65-F5344CB8AC3E}">
        <p14:creationId xmlns:p14="http://schemas.microsoft.com/office/powerpoint/2010/main" val="1169751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4</a:t>
            </a:fld>
            <a:endParaRPr lang="en-GB"/>
          </a:p>
        </p:txBody>
      </p:sp>
    </p:spTree>
    <p:extLst>
      <p:ext uri="{BB962C8B-B14F-4D97-AF65-F5344CB8AC3E}">
        <p14:creationId xmlns:p14="http://schemas.microsoft.com/office/powerpoint/2010/main" val="186520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5</a:t>
            </a:fld>
            <a:endParaRPr lang="en-GB"/>
          </a:p>
        </p:txBody>
      </p:sp>
    </p:spTree>
    <p:extLst>
      <p:ext uri="{BB962C8B-B14F-4D97-AF65-F5344CB8AC3E}">
        <p14:creationId xmlns:p14="http://schemas.microsoft.com/office/powerpoint/2010/main" val="1936482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6</a:t>
            </a:fld>
            <a:endParaRPr lang="en-GB"/>
          </a:p>
        </p:txBody>
      </p:sp>
    </p:spTree>
    <p:extLst>
      <p:ext uri="{BB962C8B-B14F-4D97-AF65-F5344CB8AC3E}">
        <p14:creationId xmlns:p14="http://schemas.microsoft.com/office/powerpoint/2010/main" val="1517868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ctrTitle"/>
          </p:nvPr>
        </p:nvSpPr>
        <p:spPr>
          <a:xfrm>
            <a:off x="1381989" y="1589396"/>
            <a:ext cx="9895612" cy="1470025"/>
          </a:xfrm>
        </p:spPr>
        <p:txBody>
          <a:bodyPr lIns="0" tIns="0" rIns="0" bIns="0" anchor="b">
            <a:normAutofit/>
          </a:bodyPr>
          <a:lstStyle>
            <a:lvl1pPr algn="l">
              <a:defRPr sz="48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393037" y="3344574"/>
            <a:ext cx="8534400" cy="512260"/>
          </a:xfrm>
          <a:prstGeom prst="rect">
            <a:avLst/>
          </a:prstGeom>
        </p:spPr>
        <p:txBody>
          <a:bodyPr lIns="0" tIns="0" rIns="0" bIns="0">
            <a:normAutofit/>
          </a:bodyPr>
          <a:lstStyle>
            <a:lvl1pPr marL="0" indent="0" algn="l">
              <a:buNone/>
              <a:defRPr sz="2133" b="1">
                <a:solidFill>
                  <a:srgbClr val="FFFFFF"/>
                </a:solidFill>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9" name="Text Placeholder 8"/>
          <p:cNvSpPr>
            <a:spLocks noGrp="1"/>
          </p:cNvSpPr>
          <p:nvPr>
            <p:ph type="body" sz="quarter" idx="13"/>
          </p:nvPr>
        </p:nvSpPr>
        <p:spPr>
          <a:xfrm>
            <a:off x="1381989" y="4391450"/>
            <a:ext cx="2887937" cy="373063"/>
          </a:xfrm>
          <a:prstGeom prst="rect">
            <a:avLst/>
          </a:prstGeom>
        </p:spPr>
        <p:txBody>
          <a:bodyPr lIns="0" tIns="0" rIns="0" bIns="0">
            <a:noAutofit/>
          </a:bodyPr>
          <a:lstStyle>
            <a:lvl1pPr marL="0" indent="0">
              <a:buNone/>
              <a:defRPr sz="1600">
                <a:solidFill>
                  <a:srgbClr val="0B275E"/>
                </a:solidFill>
                <a:latin typeface="Arial"/>
                <a:cs typeface="Arial"/>
              </a:defRPr>
            </a:lvl1pPr>
            <a:lvl2pPr marL="609585" indent="0">
              <a:buNone/>
              <a:defRPr sz="1600"/>
            </a:lvl2pPr>
            <a:lvl3pPr marL="1219170" indent="0">
              <a:buNone/>
              <a:defRPr sz="1600"/>
            </a:lvl3pPr>
            <a:lvl4pPr marL="1828754" indent="0">
              <a:buNone/>
              <a:defRPr sz="1600"/>
            </a:lvl4pPr>
            <a:lvl5pPr marL="2438339" indent="0">
              <a:buNone/>
              <a:defRPr sz="1600"/>
            </a:lvl5pPr>
          </a:lstStyle>
          <a:p>
            <a:pPr lvl="0"/>
            <a:r>
              <a:rPr lang="en-US" dirty="0"/>
              <a:t>Click to edit Master text styles</a:t>
            </a:r>
          </a:p>
        </p:txBody>
      </p:sp>
      <p:sp>
        <p:nvSpPr>
          <p:cNvPr id="5" name="Rectangle 4"/>
          <p:cNvSpPr/>
          <p:nvPr userDrawn="1"/>
        </p:nvSpPr>
        <p:spPr>
          <a:xfrm>
            <a:off x="1236133" y="6096000"/>
            <a:ext cx="1473200" cy="55245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400" dirty="0"/>
          </a:p>
        </p:txBody>
      </p:sp>
    </p:spTree>
    <p:extLst>
      <p:ext uri="{BB962C8B-B14F-4D97-AF65-F5344CB8AC3E}">
        <p14:creationId xmlns:p14="http://schemas.microsoft.com/office/powerpoint/2010/main" val="187267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Content Placeholder 8"/>
          <p:cNvSpPr>
            <a:spLocks noGrp="1"/>
          </p:cNvSpPr>
          <p:nvPr>
            <p:ph sz="quarter" idx="10"/>
          </p:nvPr>
        </p:nvSpPr>
        <p:spPr>
          <a:xfrm>
            <a:off x="588435" y="1687513"/>
            <a:ext cx="10993967" cy="24733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
        <p:nvSpPr>
          <p:cNvPr id="16"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Tree>
    <p:extLst>
      <p:ext uri="{BB962C8B-B14F-4D97-AF65-F5344CB8AC3E}">
        <p14:creationId xmlns:p14="http://schemas.microsoft.com/office/powerpoint/2010/main" val="315146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8"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4"/>
          <p:cNvSpPr>
            <a:spLocks noGrp="1"/>
          </p:cNvSpPr>
          <p:nvPr>
            <p:ph sz="quarter" idx="12"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995008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Tree>
    <p:extLst>
      <p:ext uri="{BB962C8B-B14F-4D97-AF65-F5344CB8AC3E}">
        <p14:creationId xmlns:p14="http://schemas.microsoft.com/office/powerpoint/2010/main" val="62144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000">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100">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26851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8"/>
          <p:cNvSpPr>
            <a:spLocks noGrp="1"/>
          </p:cNvSpPr>
          <p:nvPr>
            <p:ph sz="quarter" idx="10"/>
          </p:nvPr>
        </p:nvSpPr>
        <p:spPr>
          <a:xfrm>
            <a:off x="588435" y="1448022"/>
            <a:ext cx="10993967" cy="44370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7051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title"/>
          </p:nvPr>
        </p:nvSpPr>
        <p:spPr>
          <a:xfrm>
            <a:off x="1377696" y="1664209"/>
            <a:ext cx="10363200" cy="1362075"/>
          </a:xfrm>
        </p:spPr>
        <p:txBody>
          <a:bodyPr anchor="b">
            <a:normAutofit/>
          </a:bodyPr>
          <a:lstStyle>
            <a:lvl1pPr algn="l">
              <a:defRPr sz="4800" b="1" cap="all">
                <a:solidFill>
                  <a:srgbClr val="FFFFFF"/>
                </a:solidFill>
              </a:defRPr>
            </a:lvl1pPr>
          </a:lstStyle>
          <a:p>
            <a:r>
              <a:rPr lang="en-US" dirty="0"/>
              <a:t>Click to edit Master title style</a:t>
            </a:r>
          </a:p>
        </p:txBody>
      </p:sp>
      <p:sp>
        <p:nvSpPr>
          <p:cNvPr id="3" name="Text Placeholder 2"/>
          <p:cNvSpPr>
            <a:spLocks noGrp="1"/>
          </p:cNvSpPr>
          <p:nvPr>
            <p:ph type="body" idx="1"/>
          </p:nvPr>
        </p:nvSpPr>
        <p:spPr>
          <a:xfrm>
            <a:off x="1377696" y="3174451"/>
            <a:ext cx="10363200" cy="813351"/>
          </a:xfrm>
          <a:prstGeom prst="rect">
            <a:avLst/>
          </a:prstGeom>
        </p:spPr>
        <p:txBody>
          <a:bodyPr lIns="0" tIns="0" rIns="0" bIns="0" anchor="t">
            <a:normAutofit/>
          </a:bodyPr>
          <a:lstStyle>
            <a:lvl1pPr marL="0" indent="0">
              <a:buNone/>
              <a:defRPr sz="2133">
                <a:solidFill>
                  <a:srgbClr val="FFFFFF"/>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87536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893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93866"/>
            <a:ext cx="5386917"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5" name="Text Placeholder 4"/>
          <p:cNvSpPr>
            <a:spLocks noGrp="1"/>
          </p:cNvSpPr>
          <p:nvPr>
            <p:ph type="body" sz="quarter" idx="3"/>
          </p:nvPr>
        </p:nvSpPr>
        <p:spPr>
          <a:xfrm>
            <a:off x="6193369" y="1693866"/>
            <a:ext cx="5389033"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12" name="Content Placeholder 11"/>
          <p:cNvSpPr>
            <a:spLocks noGrp="1"/>
          </p:cNvSpPr>
          <p:nvPr>
            <p:ph sz="quarter" idx="11"/>
          </p:nvPr>
        </p:nvSpPr>
        <p:spPr>
          <a:xfrm>
            <a:off x="588434" y="2386013"/>
            <a:ext cx="5408084" cy="37385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2"/>
          </p:nvPr>
        </p:nvSpPr>
        <p:spPr>
          <a:xfrm>
            <a:off x="6191251" y="2386013"/>
            <a:ext cx="5386916" cy="373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253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20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0964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Tree>
    <p:extLst>
      <p:ext uri="{BB962C8B-B14F-4D97-AF65-F5344CB8AC3E}">
        <p14:creationId xmlns:p14="http://schemas.microsoft.com/office/powerpoint/2010/main" val="126767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140467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Placeholder 1"/>
          <p:cNvSpPr>
            <a:spLocks noGrp="1"/>
          </p:cNvSpPr>
          <p:nvPr>
            <p:ph type="title"/>
          </p:nvPr>
        </p:nvSpPr>
        <p:spPr>
          <a:xfrm>
            <a:off x="609600" y="274637"/>
            <a:ext cx="10972800" cy="1143000"/>
          </a:xfrm>
          <a:prstGeom prst="rect">
            <a:avLst/>
          </a:prstGeom>
        </p:spPr>
        <p:txBody>
          <a:bodyPr vert="horz" lIns="0" tIns="0" rIns="0" bIns="0" rtlCol="0" anchor="ctr" anchorCtr="0">
            <a:normAutofit/>
          </a:bodyPr>
          <a:lstStyle/>
          <a:p>
            <a:r>
              <a:rPr lang="en-US" dirty="0"/>
              <a:t>Click to edit Master title style</a:t>
            </a:r>
          </a:p>
        </p:txBody>
      </p:sp>
      <p:sp>
        <p:nvSpPr>
          <p:cNvPr id="9" name="Text Placeholder 8"/>
          <p:cNvSpPr>
            <a:spLocks noGrp="1"/>
          </p:cNvSpPr>
          <p:nvPr>
            <p:ph type="body" idx="1"/>
          </p:nvPr>
        </p:nvSpPr>
        <p:spPr>
          <a:xfrm>
            <a:off x="609600" y="1458907"/>
            <a:ext cx="10972800" cy="44386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marL="609585" lvl="3" indent="-224361" algn="l" defTabSz="609585" rtl="0" eaLnBrk="1" latinLnBrk="0" hangingPunct="1">
              <a:lnSpc>
                <a:spcPct val="95000"/>
              </a:lnSpc>
              <a:spcBef>
                <a:spcPts val="800"/>
              </a:spcBef>
              <a:buFont typeface="Arial"/>
              <a:buChar char="–"/>
            </a:pPr>
            <a:r>
              <a:rPr lang="en-US" dirty="0"/>
              <a:t>Third level</a:t>
            </a:r>
          </a:p>
          <a:p>
            <a:pPr lvl="3"/>
            <a:r>
              <a:rPr lang="en-US" dirty="0"/>
              <a:t>Fourth level</a:t>
            </a:r>
          </a:p>
          <a:p>
            <a:pPr lvl="4"/>
            <a:r>
              <a:rPr lang="en-US" dirty="0"/>
              <a:t>Fifth level</a:t>
            </a:r>
          </a:p>
        </p:txBody>
      </p:sp>
      <p:sp>
        <p:nvSpPr>
          <p:cNvPr id="5" name="Rectangle 4"/>
          <p:cNvSpPr/>
          <p:nvPr userDrawn="1"/>
        </p:nvSpPr>
        <p:spPr>
          <a:xfrm>
            <a:off x="297656" y="6223992"/>
            <a:ext cx="1369219" cy="3661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57199"/>
            <a:endParaRPr lang="en-GB" sz="3844" dirty="0">
              <a:solidFill>
                <a:prstClr val="white"/>
              </a:solidFill>
              <a:sym typeface="Gill Sans" charset="0"/>
            </a:endParaRPr>
          </a:p>
        </p:txBody>
      </p:sp>
    </p:spTree>
    <p:extLst>
      <p:ext uri="{BB962C8B-B14F-4D97-AF65-F5344CB8AC3E}">
        <p14:creationId xmlns:p14="http://schemas.microsoft.com/office/powerpoint/2010/main" val="1467632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609585" rtl="0" eaLnBrk="1" latinLnBrk="0" hangingPunct="1">
        <a:spcBef>
          <a:spcPct val="0"/>
        </a:spcBef>
        <a:buNone/>
        <a:defRPr sz="3200" b="1" kern="1200">
          <a:solidFill>
            <a:schemeClr val="accent2"/>
          </a:solidFill>
          <a:latin typeface="Arial"/>
          <a:ea typeface="+mj-ea"/>
          <a:cs typeface="Arial"/>
        </a:defRPr>
      </a:lvl1pPr>
    </p:titleStyle>
    <p:bodyStyle>
      <a:lvl1pPr marL="0" indent="0" algn="l" defTabSz="609585" rtl="0" eaLnBrk="1" latinLnBrk="0" hangingPunct="1">
        <a:lnSpc>
          <a:spcPct val="95000"/>
        </a:lnSpc>
        <a:spcBef>
          <a:spcPts val="800"/>
        </a:spcBef>
        <a:buFont typeface="Arial"/>
        <a:buNone/>
        <a:defRPr sz="2667" kern="1200">
          <a:solidFill>
            <a:schemeClr val="accent1"/>
          </a:solidFill>
          <a:latin typeface="Arial"/>
          <a:ea typeface="+mn-ea"/>
          <a:cs typeface="Arial"/>
        </a:defRPr>
      </a:lvl1pPr>
      <a:lvl2pPr marL="224361" indent="-224361" algn="l" defTabSz="609585" rtl="0" eaLnBrk="1" latinLnBrk="0" hangingPunct="1">
        <a:lnSpc>
          <a:spcPct val="95000"/>
        </a:lnSpc>
        <a:spcBef>
          <a:spcPts val="800"/>
        </a:spcBef>
        <a:buFont typeface="Arial"/>
        <a:buChar char="•"/>
        <a:defRPr sz="2667" kern="1200">
          <a:solidFill>
            <a:schemeClr val="accent2"/>
          </a:solidFill>
          <a:latin typeface="Arial"/>
          <a:ea typeface="+mn-ea"/>
          <a:cs typeface="Arial"/>
        </a:defRPr>
      </a:lvl2pPr>
      <a:lvl3pPr marL="609585" indent="-224361" algn="l" defTabSz="609585" rtl="0" eaLnBrk="1" latinLnBrk="0" hangingPunct="1">
        <a:lnSpc>
          <a:spcPct val="95000"/>
        </a:lnSpc>
        <a:spcBef>
          <a:spcPts val="800"/>
        </a:spcBef>
        <a:buFont typeface="Lucida Grande"/>
        <a:buChar char="–"/>
        <a:tabLst/>
        <a:defRPr sz="2400" kern="1200">
          <a:solidFill>
            <a:schemeClr val="accent2"/>
          </a:solidFill>
          <a:latin typeface="Arial"/>
          <a:ea typeface="+mn-ea"/>
          <a:cs typeface="Arial"/>
        </a:defRPr>
      </a:lvl3pPr>
      <a:lvl4pPr marL="910144" indent="-224361" algn="l" defTabSz="609585" rtl="0" eaLnBrk="1" latinLnBrk="0" hangingPunct="1">
        <a:lnSpc>
          <a:spcPct val="95000"/>
        </a:lnSpc>
        <a:spcBef>
          <a:spcPts val="800"/>
        </a:spcBef>
        <a:buFont typeface="Arial"/>
        <a:buChar char="•"/>
        <a:defRPr lang="en-US" sz="2400" kern="1200" dirty="0" smtClean="0">
          <a:solidFill>
            <a:schemeClr val="accent2"/>
          </a:solidFill>
          <a:latin typeface="Arial"/>
          <a:ea typeface="+mn-ea"/>
          <a:cs typeface="Arial"/>
        </a:defRPr>
      </a:lvl4pPr>
      <a:lvl5pPr marL="2743131" indent="-304792" algn="l" defTabSz="609585" rtl="0" eaLnBrk="1" latinLnBrk="0" hangingPunct="1">
        <a:lnSpc>
          <a:spcPct val="95000"/>
        </a:lnSpc>
        <a:spcBef>
          <a:spcPts val="800"/>
        </a:spcBef>
        <a:buFont typeface="Arial"/>
        <a:buChar char="»"/>
        <a:defRPr sz="2400" kern="1200">
          <a:solidFill>
            <a:schemeClr val="accent2"/>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95889-4D90-4B07-9B33-6BD1618FD255}"/>
              </a:ext>
            </a:extLst>
          </p:cNvPr>
          <p:cNvSpPr>
            <a:spLocks noGrp="1"/>
          </p:cNvSpPr>
          <p:nvPr>
            <p:ph type="ctrTitle"/>
          </p:nvPr>
        </p:nvSpPr>
        <p:spPr>
          <a:xfrm>
            <a:off x="1293256" y="2421580"/>
            <a:ext cx="10214700" cy="1470025"/>
          </a:xfrm>
        </p:spPr>
        <p:txBody>
          <a:bodyPr>
            <a:noAutofit/>
          </a:bodyPr>
          <a:lstStyle/>
          <a:p>
            <a:r>
              <a:rPr lang="en-US" sz="4000" dirty="0"/>
              <a:t>Efficacy and safety of nintedanib in patients with SSc-ILD by body mass index (BMI) at baseline: subgroup analysis of the SENSCIS</a:t>
            </a:r>
            <a:r>
              <a:rPr lang="en-US" sz="4000" baseline="30000" dirty="0"/>
              <a:t>®</a:t>
            </a:r>
            <a:r>
              <a:rPr lang="en-US" sz="4000" dirty="0"/>
              <a:t> trial</a:t>
            </a:r>
            <a:endParaRPr lang="en-GB" sz="4000" dirty="0"/>
          </a:p>
        </p:txBody>
      </p:sp>
      <p:sp>
        <p:nvSpPr>
          <p:cNvPr id="4" name="Text Placeholder 3">
            <a:extLst>
              <a:ext uri="{FF2B5EF4-FFF2-40B4-BE49-F238E27FC236}">
                <a16:creationId xmlns:a16="http://schemas.microsoft.com/office/drawing/2014/main" id="{827A19BB-8F4B-404C-BBF2-569C3292174B}"/>
              </a:ext>
            </a:extLst>
          </p:cNvPr>
          <p:cNvSpPr>
            <a:spLocks noGrp="1"/>
          </p:cNvSpPr>
          <p:nvPr>
            <p:ph type="body" sz="quarter" idx="13"/>
          </p:nvPr>
        </p:nvSpPr>
        <p:spPr>
          <a:xfrm>
            <a:off x="175859" y="6316663"/>
            <a:ext cx="11867287" cy="244476"/>
          </a:xfrm>
        </p:spPr>
        <p:txBody>
          <a:bodyPr/>
          <a:lstStyle/>
          <a:p>
            <a:r>
              <a:rPr lang="en-GB" sz="1400" dirty="0" err="1">
                <a:solidFill>
                  <a:schemeClr val="tx1"/>
                </a:solidFill>
              </a:rPr>
              <a:t>Jouneau</a:t>
            </a:r>
            <a:r>
              <a:rPr lang="en-GB" sz="1400" dirty="0">
                <a:solidFill>
                  <a:schemeClr val="tx1"/>
                </a:solidFill>
              </a:rPr>
              <a:t> S et al. </a:t>
            </a:r>
            <a:r>
              <a:rPr lang="en-US" sz="1400" dirty="0">
                <a:solidFill>
                  <a:schemeClr val="tx1"/>
                </a:solidFill>
              </a:rPr>
              <a:t>Efficacy and safety of nintedanib in patients with systemic sclerosis-associated interstitial lung disease (SSc-ILD) by body mass index (BMI) at baseline: subgroup analysis of the SENSCIS trial</a:t>
            </a:r>
            <a:r>
              <a:rPr lang="en-GB" sz="1400" dirty="0">
                <a:solidFill>
                  <a:schemeClr val="tx1"/>
                </a:solidFill>
              </a:rPr>
              <a:t>. Poster developed for the American Thoracic Society International Conference, 2020.</a:t>
            </a:r>
          </a:p>
        </p:txBody>
      </p:sp>
    </p:spTree>
    <p:extLst>
      <p:ext uri="{BB962C8B-B14F-4D97-AF65-F5344CB8AC3E}">
        <p14:creationId xmlns:p14="http://schemas.microsoft.com/office/powerpoint/2010/main" val="392780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A3874-D883-4736-A53A-7DB49B8DE868}"/>
              </a:ext>
            </a:extLst>
          </p:cNvPr>
          <p:cNvSpPr>
            <a:spLocks noGrp="1"/>
          </p:cNvSpPr>
          <p:nvPr>
            <p:ph type="title"/>
          </p:nvPr>
        </p:nvSpPr>
        <p:spPr/>
        <p:txBody>
          <a:bodyPr/>
          <a:lstStyle/>
          <a:p>
            <a:r>
              <a:rPr lang="en-US" dirty="0"/>
              <a:t>Time to absolute decline in FVC ≥10% predicted or death in subgroups by BMI at baseline</a:t>
            </a:r>
            <a:endParaRPr lang="en-GB" dirty="0"/>
          </a:p>
        </p:txBody>
      </p:sp>
      <p:graphicFrame>
        <p:nvGraphicFramePr>
          <p:cNvPr id="5" name="Content Placeholder 4">
            <a:extLst>
              <a:ext uri="{FF2B5EF4-FFF2-40B4-BE49-F238E27FC236}">
                <a16:creationId xmlns:a16="http://schemas.microsoft.com/office/drawing/2014/main" id="{CA4517C4-23EB-484E-BA7E-B82F123B20B1}"/>
              </a:ext>
            </a:extLst>
          </p:cNvPr>
          <p:cNvGraphicFramePr>
            <a:graphicFrameLocks noGrp="1"/>
          </p:cNvGraphicFramePr>
          <p:nvPr>
            <p:ph sz="quarter" idx="10"/>
            <p:extLst>
              <p:ext uri="{D42A27DB-BD31-4B8C-83A1-F6EECF244321}">
                <p14:modId xmlns:p14="http://schemas.microsoft.com/office/powerpoint/2010/main" val="3506778122"/>
              </p:ext>
            </p:extLst>
          </p:nvPr>
        </p:nvGraphicFramePr>
        <p:xfrm>
          <a:off x="393404" y="1414134"/>
          <a:ext cx="11188995" cy="2859852"/>
        </p:xfrm>
        <a:graphic>
          <a:graphicData uri="http://schemas.openxmlformats.org/drawingml/2006/table">
            <a:tbl>
              <a:tblPr firstRow="1" bandRow="1">
                <a:tableStyleId>{21E4AEA4-8DFA-4A89-87EB-49C32662AFE0}</a:tableStyleId>
              </a:tblPr>
              <a:tblGrid>
                <a:gridCol w="4614531">
                  <a:extLst>
                    <a:ext uri="{9D8B030D-6E8A-4147-A177-3AD203B41FA5}">
                      <a16:colId xmlns:a16="http://schemas.microsoft.com/office/drawing/2014/main" val="2993118201"/>
                    </a:ext>
                  </a:extLst>
                </a:gridCol>
                <a:gridCol w="1643616">
                  <a:extLst>
                    <a:ext uri="{9D8B030D-6E8A-4147-A177-3AD203B41FA5}">
                      <a16:colId xmlns:a16="http://schemas.microsoft.com/office/drawing/2014/main" val="1614253139"/>
                    </a:ext>
                  </a:extLst>
                </a:gridCol>
                <a:gridCol w="1643616">
                  <a:extLst>
                    <a:ext uri="{9D8B030D-6E8A-4147-A177-3AD203B41FA5}">
                      <a16:colId xmlns:a16="http://schemas.microsoft.com/office/drawing/2014/main" val="4064549361"/>
                    </a:ext>
                  </a:extLst>
                </a:gridCol>
                <a:gridCol w="1643616">
                  <a:extLst>
                    <a:ext uri="{9D8B030D-6E8A-4147-A177-3AD203B41FA5}">
                      <a16:colId xmlns:a16="http://schemas.microsoft.com/office/drawing/2014/main" val="2076017197"/>
                    </a:ext>
                  </a:extLst>
                </a:gridCol>
                <a:gridCol w="1643616">
                  <a:extLst>
                    <a:ext uri="{9D8B030D-6E8A-4147-A177-3AD203B41FA5}">
                      <a16:colId xmlns:a16="http://schemas.microsoft.com/office/drawing/2014/main" val="1752861179"/>
                    </a:ext>
                  </a:extLst>
                </a:gridCol>
              </a:tblGrid>
              <a:tr h="191513">
                <a:tc rowSpan="2">
                  <a:txBody>
                    <a:bodyPr/>
                    <a:lstStyle/>
                    <a:p>
                      <a:pPr>
                        <a:lnSpc>
                          <a:spcPct val="115000"/>
                        </a:lnSpc>
                        <a:spcAft>
                          <a:spcPts val="0"/>
                        </a:spcAft>
                      </a:pPr>
                      <a:r>
                        <a:rPr lang="en-GB" sz="2000" dirty="0">
                          <a:effectLst/>
                          <a:latin typeface="Arial" panose="020B0604020202020204" pitchFamily="34" charset="0"/>
                          <a:cs typeface="Arial" panose="020B0604020202020204" pitchFamily="34" charset="0"/>
                        </a:rPr>
                        <a:t> </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0"/>
                        </a:spcAft>
                      </a:pPr>
                      <a:r>
                        <a:rPr lang="en-GB" sz="2000" b="1" dirty="0">
                          <a:solidFill>
                            <a:schemeClr val="bg1"/>
                          </a:solidFill>
                          <a:effectLst/>
                          <a:latin typeface="Arial" panose="020B0604020202020204" pitchFamily="34" charset="0"/>
                          <a:cs typeface="Arial" panose="020B0604020202020204" pitchFamily="34" charset="0"/>
                        </a:rPr>
                        <a:t> </a:t>
                      </a:r>
                      <a:endParaRPr lang="en-GB"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a:lnSpc>
                          <a:spcPct val="115000"/>
                        </a:lnSpc>
                        <a:spcAft>
                          <a:spcPts val="0"/>
                        </a:spcAft>
                      </a:pPr>
                      <a:r>
                        <a:rPr lang="en-GB" sz="2000" dirty="0">
                          <a:effectLst/>
                          <a:latin typeface="Arial" panose="020B0604020202020204" pitchFamily="34" charset="0"/>
                          <a:cs typeface="Arial" panose="020B0604020202020204" pitchFamily="34" charset="0"/>
                        </a:rPr>
                        <a:t>BMI &lt;25 kg/m</a:t>
                      </a:r>
                      <a:r>
                        <a:rPr lang="en-GB" sz="2000" baseline="30000" dirty="0">
                          <a:effectLst/>
                          <a:latin typeface="Arial" panose="020B0604020202020204" pitchFamily="34" charset="0"/>
                          <a:cs typeface="Arial" panose="020B0604020202020204" pitchFamily="34" charset="0"/>
                        </a:rPr>
                        <a:t>2</a:t>
                      </a:r>
                      <a:endParaRPr lang="en-GB" sz="2000" baseline="30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a:p>
                  </a:txBody>
                  <a:tcPr/>
                </a:tc>
                <a:tc gridSpan="2">
                  <a:txBody>
                    <a:bodyPr/>
                    <a:lstStyle/>
                    <a:p>
                      <a:pPr algn="ctr">
                        <a:lnSpc>
                          <a:spcPct val="115000"/>
                        </a:lnSpc>
                        <a:spcAft>
                          <a:spcPts val="0"/>
                        </a:spcAft>
                      </a:pPr>
                      <a:r>
                        <a:rPr lang="en-GB" sz="2000" dirty="0">
                          <a:effectLst/>
                          <a:latin typeface="Arial" panose="020B0604020202020204" pitchFamily="34" charset="0"/>
                          <a:ea typeface="Calibri" panose="020F0502020204030204" pitchFamily="34" charset="0"/>
                          <a:cs typeface="Arial" panose="020B0604020202020204" pitchFamily="34" charset="0"/>
                        </a:rPr>
                        <a:t>BMI ≥25 kg/m</a:t>
                      </a:r>
                      <a:r>
                        <a:rPr lang="en-GB" sz="2000" baseline="300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4042901718"/>
                  </a:ext>
                </a:extLst>
              </a:tr>
              <a:tr h="512239">
                <a:tc vMerge="1">
                  <a:txBody>
                    <a:bodyPr/>
                    <a:lstStyle/>
                    <a:p>
                      <a:pPr>
                        <a:lnSpc>
                          <a:spcPct val="115000"/>
                        </a:lnSpc>
                        <a:spcAft>
                          <a:spcPts val="0"/>
                        </a:spcAft>
                      </a:pPr>
                      <a:endParaRPr lang="en-GB" sz="16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50000"/>
                        </a:lnSpc>
                        <a:spcAft>
                          <a:spcPts val="0"/>
                        </a:spcAft>
                      </a:pPr>
                      <a:r>
                        <a:rPr lang="en-GB" sz="2000" b="1" kern="1200" dirty="0" err="1">
                          <a:solidFill>
                            <a:schemeClr val="lt1"/>
                          </a:solidFill>
                          <a:effectLst/>
                          <a:latin typeface="Arial" panose="020B0604020202020204" pitchFamily="34" charset="0"/>
                          <a:ea typeface="+mn-ea"/>
                          <a:cs typeface="Arial" panose="020B0604020202020204" pitchFamily="34" charset="0"/>
                        </a:rPr>
                        <a:t>Nintedanib</a:t>
                      </a:r>
                      <a:r>
                        <a:rPr lang="en-GB" sz="2000" b="1" kern="1200" dirty="0">
                          <a:solidFill>
                            <a:schemeClr val="lt1"/>
                          </a:solidFill>
                          <a:effectLst/>
                          <a:latin typeface="Arial" panose="020B0604020202020204" pitchFamily="34" charset="0"/>
                          <a:ea typeface="+mn-ea"/>
                          <a:cs typeface="Arial" panose="020B0604020202020204" pitchFamily="34" charset="0"/>
                        </a:rPr>
                        <a:t> (n=135)</a:t>
                      </a:r>
                      <a:endParaRPr lang="en-US" sz="2000" b="1" kern="1200" dirty="0">
                        <a:solidFill>
                          <a:schemeClr val="lt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50000"/>
                        </a:lnSpc>
                        <a:spcAft>
                          <a:spcPts val="0"/>
                        </a:spcAft>
                      </a:pPr>
                      <a:r>
                        <a:rPr lang="en-GB" sz="2000" b="1" kern="1200" dirty="0">
                          <a:solidFill>
                            <a:schemeClr val="lt1"/>
                          </a:solidFill>
                          <a:effectLst/>
                          <a:latin typeface="Arial" panose="020B0604020202020204" pitchFamily="34" charset="0"/>
                          <a:ea typeface="+mn-ea"/>
                          <a:cs typeface="Arial" panose="020B0604020202020204" pitchFamily="34" charset="0"/>
                        </a:rPr>
                        <a:t>Placebo (n=140)</a:t>
                      </a:r>
                      <a:endParaRPr lang="en-US" sz="2000" b="1" kern="1200" dirty="0">
                        <a:solidFill>
                          <a:schemeClr val="lt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50000"/>
                        </a:lnSpc>
                        <a:spcAft>
                          <a:spcPts val="0"/>
                        </a:spcAft>
                      </a:pPr>
                      <a:r>
                        <a:rPr lang="en-GB" sz="2000" b="1" kern="1200" dirty="0" err="1">
                          <a:solidFill>
                            <a:schemeClr val="lt1"/>
                          </a:solidFill>
                          <a:effectLst/>
                          <a:latin typeface="Arial" panose="020B0604020202020204" pitchFamily="34" charset="0"/>
                          <a:ea typeface="+mn-ea"/>
                          <a:cs typeface="Arial" panose="020B0604020202020204" pitchFamily="34" charset="0"/>
                        </a:rPr>
                        <a:t>Nintedanib</a:t>
                      </a:r>
                      <a:r>
                        <a:rPr lang="en-GB" sz="2000" b="1" kern="1200" dirty="0">
                          <a:solidFill>
                            <a:schemeClr val="lt1"/>
                          </a:solidFill>
                          <a:effectLst/>
                          <a:latin typeface="Arial" panose="020B0604020202020204" pitchFamily="34" charset="0"/>
                          <a:ea typeface="+mn-ea"/>
                          <a:cs typeface="Arial" panose="020B0604020202020204" pitchFamily="34" charset="0"/>
                        </a:rPr>
                        <a:t> (n=153)</a:t>
                      </a:r>
                      <a:endParaRPr lang="en-US" sz="2000" b="1" kern="1200" dirty="0">
                        <a:solidFill>
                          <a:schemeClr val="lt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lnSpc>
                          <a:spcPct val="150000"/>
                        </a:lnSpc>
                        <a:spcAft>
                          <a:spcPts val="0"/>
                        </a:spcAft>
                      </a:pPr>
                      <a:r>
                        <a:rPr lang="en-GB" sz="2000" b="1" kern="1200" dirty="0">
                          <a:solidFill>
                            <a:schemeClr val="lt1"/>
                          </a:solidFill>
                          <a:effectLst/>
                          <a:latin typeface="Arial" panose="020B0604020202020204" pitchFamily="34" charset="0"/>
                          <a:ea typeface="+mn-ea"/>
                          <a:cs typeface="Arial" panose="020B0604020202020204" pitchFamily="34" charset="0"/>
                        </a:rPr>
                        <a:t>Placebo (n=148)</a:t>
                      </a:r>
                      <a:endParaRPr lang="en-US" sz="2000" b="1" kern="1200" dirty="0">
                        <a:solidFill>
                          <a:schemeClr val="lt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3396610039"/>
                  </a:ext>
                </a:extLst>
              </a:tr>
              <a:tr h="516535">
                <a:tc>
                  <a:txBody>
                    <a:bodyPr/>
                    <a:lstStyle/>
                    <a:p>
                      <a:pPr>
                        <a:lnSpc>
                          <a:spcPct val="150000"/>
                        </a:lnSpc>
                        <a:spcAft>
                          <a:spcPts val="0"/>
                        </a:spcAft>
                      </a:pPr>
                      <a:r>
                        <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Absolute decline in FVC ≥10% predicted or death over 52 weeks, 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lnT w="12700" cap="flat" cmpd="sng" algn="ctr">
                      <a:solidFill>
                        <a:schemeClr val="bg1"/>
                      </a:solidFill>
                      <a:prstDash val="solid"/>
                      <a:round/>
                      <a:headEnd type="none" w="med" len="med"/>
                      <a:tailEnd type="none" w="med" len="med"/>
                    </a:lnT>
                  </a:tcPr>
                </a:tc>
                <a:tc>
                  <a:txBody>
                    <a:bodyPr/>
                    <a:lstStyle/>
                    <a:p>
                      <a:pPr algn="ctr">
                        <a:lnSpc>
                          <a:spcPct val="150000"/>
                        </a:lnSpc>
                        <a:spcAft>
                          <a:spcPts val="0"/>
                        </a:spcAft>
                      </a:pPr>
                      <a:r>
                        <a:rPr lang="en-GB"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 (17.8)</a:t>
                      </a:r>
                      <a:endParaRPr lang="en-US" sz="2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50000"/>
                        </a:lnSpc>
                        <a:spcAft>
                          <a:spcPts val="0"/>
                        </a:spcAft>
                      </a:pPr>
                      <a:r>
                        <a:rPr lang="en-GB"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32 (22.9)</a:t>
                      </a:r>
                      <a:endParaRPr lang="en-US" sz="2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50000"/>
                        </a:lnSpc>
                        <a:spcAft>
                          <a:spcPts val="0"/>
                        </a:spcAft>
                      </a:pPr>
                      <a:r>
                        <a:rPr lang="en-GB"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 (10.5)</a:t>
                      </a:r>
                      <a:endParaRPr lang="en-US" sz="2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tc>
                  <a:txBody>
                    <a:bodyPr/>
                    <a:lstStyle/>
                    <a:p>
                      <a:pPr algn="ctr">
                        <a:lnSpc>
                          <a:spcPct val="150000"/>
                        </a:lnSpc>
                        <a:spcAft>
                          <a:spcPts val="0"/>
                        </a:spcAft>
                      </a:pPr>
                      <a:r>
                        <a:rPr lang="en-GB" sz="2000"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30 (20.3)</a:t>
                      </a:r>
                      <a:endParaRPr lang="en-US" sz="2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723437698"/>
                  </a:ext>
                </a:extLst>
              </a:tr>
              <a:tr h="243577">
                <a:tc>
                  <a:txBody>
                    <a:bodyPr/>
                    <a:lstStyle/>
                    <a:p>
                      <a:pPr marL="194310">
                        <a:lnSpc>
                          <a:spcPct val="150000"/>
                        </a:lnSpc>
                        <a:spcAft>
                          <a:spcPts val="0"/>
                        </a:spcAft>
                      </a:pPr>
                      <a:r>
                        <a:rPr lang="en-GB"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Hazard ratio (95% CI)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gridSpan="2">
                  <a:txBody>
                    <a:bodyPr/>
                    <a:lstStyle/>
                    <a:p>
                      <a:pPr algn="ctr">
                        <a:lnSpc>
                          <a:spcPct val="115000"/>
                        </a:lnSpc>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0.77 (0.45, 1.31)</a:t>
                      </a:r>
                    </a:p>
                  </a:txBody>
                  <a:tcPr marL="68580" marR="68580" marT="0" marB="0"/>
                </a:tc>
                <a:tc hMerge="1">
                  <a:txBody>
                    <a:bodyPr/>
                    <a:lstStyle/>
                    <a:p>
                      <a:pPr algn="ctr">
                        <a:lnSpc>
                          <a:spcPct val="115000"/>
                        </a:lnSpc>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algn="ctr">
                        <a:lnSpc>
                          <a:spcPct val="115000"/>
                        </a:lnSpc>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0.48 (0.26, 0.89)</a:t>
                      </a:r>
                    </a:p>
                  </a:txBody>
                  <a:tcPr marL="68580" marR="68580" marT="0" marB="0"/>
                </a:tc>
                <a:tc hMerge="1">
                  <a:txBody>
                    <a:bodyPr/>
                    <a:lstStyle/>
                    <a:p>
                      <a:pPr algn="ctr">
                        <a:lnSpc>
                          <a:spcPct val="115000"/>
                        </a:lnSpc>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09129478"/>
                  </a:ext>
                </a:extLst>
              </a:tr>
              <a:tr h="243577">
                <a:tc>
                  <a:txBody>
                    <a:bodyPr/>
                    <a:lstStyle/>
                    <a:p>
                      <a:pPr marL="194310">
                        <a:lnSpc>
                          <a:spcPct val="150000"/>
                        </a:lnSpc>
                        <a:spcAft>
                          <a:spcPts val="0"/>
                        </a:spcAft>
                      </a:pPr>
                      <a:r>
                        <a:rPr lang="en-GB" sz="2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Treatment-by-subgroup interaction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gridSpan="4">
                  <a:txBody>
                    <a:bodyPr/>
                    <a:lstStyle/>
                    <a:p>
                      <a:pPr algn="ctr">
                        <a:lnSpc>
                          <a:spcPct val="115000"/>
                        </a:lnSpc>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p=0.28</a:t>
                      </a:r>
                    </a:p>
                  </a:txBody>
                  <a:tcPr marL="68580" marR="68580" marT="0" marB="0"/>
                </a:tc>
                <a:tc hMerge="1">
                  <a:txBody>
                    <a:bodyPr/>
                    <a:lstStyle/>
                    <a:p>
                      <a:pPr algn="ctr">
                        <a:lnSpc>
                          <a:spcPct val="115000"/>
                        </a:lnSpc>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pPr algn="ctr">
                        <a:lnSpc>
                          <a:spcPct val="115000"/>
                        </a:lnSpc>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pPr algn="ctr">
                        <a:lnSpc>
                          <a:spcPct val="115000"/>
                        </a:lnSpc>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42519"/>
                  </a:ext>
                </a:extLst>
              </a:tr>
            </a:tbl>
          </a:graphicData>
        </a:graphic>
      </p:graphicFrame>
      <p:sp>
        <p:nvSpPr>
          <p:cNvPr id="7" name="TextBox 6">
            <a:extLst>
              <a:ext uri="{FF2B5EF4-FFF2-40B4-BE49-F238E27FC236}">
                <a16:creationId xmlns:a16="http://schemas.microsoft.com/office/drawing/2014/main" id="{184E431E-0BF4-41EC-A10D-804B13ECEE8C}"/>
              </a:ext>
            </a:extLst>
          </p:cNvPr>
          <p:cNvSpPr txBox="1"/>
          <p:nvPr/>
        </p:nvSpPr>
        <p:spPr>
          <a:xfrm>
            <a:off x="355600" y="6203276"/>
            <a:ext cx="11637926" cy="430887"/>
          </a:xfrm>
          <a:prstGeom prst="rect">
            <a:avLst/>
          </a:prstGeom>
          <a:noFill/>
        </p:spPr>
        <p:txBody>
          <a:bodyPr wrap="square" rtlCol="0">
            <a:spAutoFit/>
          </a:bodyPr>
          <a:lstStyle/>
          <a:p>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spTree>
    <p:extLst>
      <p:ext uri="{BB962C8B-B14F-4D97-AF65-F5344CB8AC3E}">
        <p14:creationId xmlns:p14="http://schemas.microsoft.com/office/powerpoint/2010/main" val="4142612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AD73C-B1C9-4AA3-93BA-664D042E4562}"/>
              </a:ext>
            </a:extLst>
          </p:cNvPr>
          <p:cNvSpPr>
            <a:spLocks noGrp="1"/>
          </p:cNvSpPr>
          <p:nvPr>
            <p:ph type="title"/>
          </p:nvPr>
        </p:nvSpPr>
        <p:spPr>
          <a:xfrm>
            <a:off x="489284" y="1240244"/>
            <a:ext cx="4504660" cy="1143000"/>
          </a:xfrm>
        </p:spPr>
        <p:txBody>
          <a:bodyPr>
            <a:noAutofit/>
          </a:bodyPr>
          <a:lstStyle/>
          <a:p>
            <a:r>
              <a:rPr lang="en-US" dirty="0"/>
              <a:t>Most frequent adverse events (reported irrespective of causality) in subgroups by BMI at baseline</a:t>
            </a:r>
          </a:p>
        </p:txBody>
      </p:sp>
      <p:sp>
        <p:nvSpPr>
          <p:cNvPr id="4" name="TextBox 3">
            <a:extLst>
              <a:ext uri="{FF2B5EF4-FFF2-40B4-BE49-F238E27FC236}">
                <a16:creationId xmlns:a16="http://schemas.microsoft.com/office/drawing/2014/main" id="{FC6A3BED-1BD0-462A-9FAC-E1F5A6140CF6}"/>
              </a:ext>
            </a:extLst>
          </p:cNvPr>
          <p:cNvSpPr txBox="1"/>
          <p:nvPr/>
        </p:nvSpPr>
        <p:spPr>
          <a:xfrm>
            <a:off x="117773" y="5590520"/>
            <a:ext cx="4996487" cy="938719"/>
          </a:xfrm>
          <a:prstGeom prst="rect">
            <a:avLst/>
          </a:prstGeom>
          <a:noFill/>
        </p:spPr>
        <p:txBody>
          <a:bodyPr wrap="square" rtlCol="0">
            <a:spAutoFit/>
          </a:bodyPr>
          <a:lstStyle/>
          <a:p>
            <a:pPr lvl="0"/>
            <a:r>
              <a:rPr lang="en-US" sz="1100" dirty="0">
                <a:latin typeface="Arial" panose="020B0604020202020204" pitchFamily="34" charset="0"/>
                <a:cs typeface="Arial" panose="020B0604020202020204" pitchFamily="34" charset="0"/>
              </a:rPr>
              <a:t>Adverse events reported in &gt;10% of subjects in either treatment group in the overall population, coded using preferred terms in the Medical Dictionary for Regulatory Activities (MedDRA), are shown. Data are % of subjects with ≥1 such adverse event, reported over 52 weeks (or until 28 days after last trial drug intake in subjects who discontinued trial drug before week 52).</a:t>
            </a:r>
          </a:p>
        </p:txBody>
      </p:sp>
      <p:grpSp>
        <p:nvGrpSpPr>
          <p:cNvPr id="7" name="Group 6">
            <a:extLst>
              <a:ext uri="{FF2B5EF4-FFF2-40B4-BE49-F238E27FC236}">
                <a16:creationId xmlns:a16="http://schemas.microsoft.com/office/drawing/2014/main" id="{C4847CCA-E8C7-4789-AC3D-F39F13CB6D38}"/>
              </a:ext>
            </a:extLst>
          </p:cNvPr>
          <p:cNvGrpSpPr>
            <a:grpSpLocks noChangeAspect="1"/>
          </p:cNvGrpSpPr>
          <p:nvPr/>
        </p:nvGrpSpPr>
        <p:grpSpPr>
          <a:xfrm>
            <a:off x="5352088" y="239608"/>
            <a:ext cx="6505579" cy="6289631"/>
            <a:chOff x="2752725" y="0"/>
            <a:chExt cx="6686550" cy="6464595"/>
          </a:xfrm>
        </p:grpSpPr>
        <p:pic>
          <p:nvPicPr>
            <p:cNvPr id="5" name="Picture 4">
              <a:extLst>
                <a:ext uri="{FF2B5EF4-FFF2-40B4-BE49-F238E27FC236}">
                  <a16:creationId xmlns:a16="http://schemas.microsoft.com/office/drawing/2014/main" id="{72BC4698-055C-4237-924E-4471CD7EE5FD}"/>
                </a:ext>
              </a:extLst>
            </p:cNvPr>
            <p:cNvPicPr>
              <a:picLocks noChangeAspect="1"/>
            </p:cNvPicPr>
            <p:nvPr/>
          </p:nvPicPr>
          <p:blipFill rotWithShape="1">
            <a:blip r:embed="rId2"/>
            <a:srcRect b="5737"/>
            <a:stretch/>
          </p:blipFill>
          <p:spPr>
            <a:xfrm>
              <a:off x="2752725" y="0"/>
              <a:ext cx="6686550" cy="6464595"/>
            </a:xfrm>
            <a:prstGeom prst="rect">
              <a:avLst/>
            </a:prstGeom>
          </p:spPr>
        </p:pic>
        <p:pic>
          <p:nvPicPr>
            <p:cNvPr id="6" name="Picture 5">
              <a:extLst>
                <a:ext uri="{FF2B5EF4-FFF2-40B4-BE49-F238E27FC236}">
                  <a16:creationId xmlns:a16="http://schemas.microsoft.com/office/drawing/2014/main" id="{AF9431F8-6F91-4D87-AC53-E33FA1993276}"/>
                </a:ext>
              </a:extLst>
            </p:cNvPr>
            <p:cNvPicPr>
              <a:picLocks noChangeAspect="1"/>
            </p:cNvPicPr>
            <p:nvPr/>
          </p:nvPicPr>
          <p:blipFill rotWithShape="1">
            <a:blip r:embed="rId2"/>
            <a:srcRect l="36695" t="96536" r="35795" b="-3514"/>
            <a:stretch/>
          </p:blipFill>
          <p:spPr>
            <a:xfrm>
              <a:off x="7368363" y="3491798"/>
              <a:ext cx="1839433" cy="478465"/>
            </a:xfrm>
            <a:prstGeom prst="rect">
              <a:avLst/>
            </a:prstGeom>
          </p:spPr>
        </p:pic>
      </p:grpSp>
    </p:spTree>
    <p:extLst>
      <p:ext uri="{BB962C8B-B14F-4D97-AF65-F5344CB8AC3E}">
        <p14:creationId xmlns:p14="http://schemas.microsoft.com/office/powerpoint/2010/main" val="2032385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716B-6F05-4209-8F85-5E260B002DC6}"/>
              </a:ext>
            </a:extLst>
          </p:cNvPr>
          <p:cNvSpPr>
            <a:spLocks noGrp="1"/>
          </p:cNvSpPr>
          <p:nvPr>
            <p:ph type="title"/>
          </p:nvPr>
        </p:nvSpPr>
        <p:spPr>
          <a:xfrm>
            <a:off x="609599" y="238271"/>
            <a:ext cx="10972800" cy="1143000"/>
          </a:xfrm>
        </p:spPr>
        <p:txBody>
          <a:bodyPr>
            <a:normAutofit/>
          </a:bodyPr>
          <a:lstStyle/>
          <a:p>
            <a:r>
              <a:rPr lang="en-US" dirty="0"/>
              <a:t>Adverse events leading to treatment discontinuation in subgroups by BMI at baseline</a:t>
            </a:r>
            <a:endParaRPr lang="en-GB" dirty="0"/>
          </a:p>
        </p:txBody>
      </p:sp>
      <p:sp>
        <p:nvSpPr>
          <p:cNvPr id="7" name="TextBox 6">
            <a:extLst>
              <a:ext uri="{FF2B5EF4-FFF2-40B4-BE49-F238E27FC236}">
                <a16:creationId xmlns:a16="http://schemas.microsoft.com/office/drawing/2014/main" id="{353AB511-7206-4014-AA36-C5763723D7CE}"/>
              </a:ext>
            </a:extLst>
          </p:cNvPr>
          <p:cNvSpPr txBox="1"/>
          <p:nvPr/>
        </p:nvSpPr>
        <p:spPr>
          <a:xfrm>
            <a:off x="266404" y="6056688"/>
            <a:ext cx="11659191" cy="600164"/>
          </a:xfrm>
          <a:prstGeom prst="rect">
            <a:avLst/>
          </a:prstGeom>
          <a:noFill/>
        </p:spPr>
        <p:txBody>
          <a:bodyPr wrap="square" rtlCol="0">
            <a:spAutoFit/>
          </a:bodyPr>
          <a:lstStyle/>
          <a:p>
            <a:pPr lvl="0"/>
            <a:r>
              <a:rPr lang="en-US" sz="1100" dirty="0">
                <a:latin typeface="Arial" panose="020B0604020202020204" pitchFamily="34" charset="0"/>
                <a:cs typeface="Arial" panose="020B0604020202020204" pitchFamily="34" charset="0"/>
              </a:rPr>
              <a:t>Data are % of subjects with ≥1 such adverse event reported over 52 weeks.</a:t>
            </a:r>
          </a:p>
          <a:p>
            <a:pPr lvl="0"/>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pic>
        <p:nvPicPr>
          <p:cNvPr id="4" name="Picture 3">
            <a:extLst>
              <a:ext uri="{FF2B5EF4-FFF2-40B4-BE49-F238E27FC236}">
                <a16:creationId xmlns:a16="http://schemas.microsoft.com/office/drawing/2014/main" id="{94FB77A5-5A6C-49FF-8B19-E169C412C5B8}"/>
              </a:ext>
            </a:extLst>
          </p:cNvPr>
          <p:cNvPicPr>
            <a:picLocks noChangeAspect="1"/>
          </p:cNvPicPr>
          <p:nvPr/>
        </p:nvPicPr>
        <p:blipFill>
          <a:blip r:embed="rId2"/>
          <a:stretch>
            <a:fillRect/>
          </a:stretch>
        </p:blipFill>
        <p:spPr>
          <a:xfrm>
            <a:off x="609599" y="1427056"/>
            <a:ext cx="5755171" cy="4583846"/>
          </a:xfrm>
          <a:prstGeom prst="rect">
            <a:avLst/>
          </a:prstGeom>
        </p:spPr>
      </p:pic>
      <p:sp>
        <p:nvSpPr>
          <p:cNvPr id="3" name="Rectangle 2">
            <a:extLst>
              <a:ext uri="{FF2B5EF4-FFF2-40B4-BE49-F238E27FC236}">
                <a16:creationId xmlns:a16="http://schemas.microsoft.com/office/drawing/2014/main" id="{1CEA8A61-C89F-40D7-800A-F4D4583CF502}"/>
              </a:ext>
            </a:extLst>
          </p:cNvPr>
          <p:cNvSpPr/>
          <p:nvPr/>
        </p:nvSpPr>
        <p:spPr>
          <a:xfrm>
            <a:off x="6557538" y="1576013"/>
            <a:ext cx="4826637" cy="4093428"/>
          </a:xfrm>
          <a:prstGeom prst="rect">
            <a:avLst/>
          </a:prstGeom>
        </p:spPr>
        <p:txBody>
          <a:bodyPr wrap="square">
            <a:spAutoFit/>
          </a:bodyPr>
          <a:lstStyle/>
          <a:p>
            <a:pPr marL="800100" lvl="1" indent="-342900">
              <a:buFont typeface="Arial" panose="020B0604020202020204" pitchFamily="34" charset="0"/>
              <a:buChar char="•"/>
            </a:pPr>
            <a:r>
              <a:rPr lang="en-US" sz="2600" dirty="0"/>
              <a:t>Diarrhea was the most frequent adverse event that led to discontinuation of nintedanib (7.4% and 6.5% of subjects with BMI &lt;25 and ≥25 kg/m</a:t>
            </a:r>
            <a:r>
              <a:rPr lang="en-US" sz="2600" baseline="30000" dirty="0"/>
              <a:t>2</a:t>
            </a:r>
            <a:r>
              <a:rPr lang="en-US" sz="2600" dirty="0"/>
              <a:t>, respectively)</a:t>
            </a:r>
          </a:p>
          <a:p>
            <a:pPr marL="800100" lvl="1" indent="-342900">
              <a:buFont typeface="Arial" panose="020B0604020202020204" pitchFamily="34" charset="0"/>
              <a:buChar char="•"/>
            </a:pPr>
            <a:endParaRPr lang="en-US" sz="2600" dirty="0"/>
          </a:p>
          <a:p>
            <a:pPr marL="800100" lvl="1" indent="-342900">
              <a:buFont typeface="Arial" panose="020B0604020202020204" pitchFamily="34" charset="0"/>
              <a:buChar char="•"/>
            </a:pPr>
            <a:r>
              <a:rPr lang="en-US" sz="2600" dirty="0"/>
              <a:t>One subject discontinued nintedanib due to an  adverse event of weight loss</a:t>
            </a:r>
            <a:endParaRPr lang="en-GB" sz="2600" dirty="0"/>
          </a:p>
        </p:txBody>
      </p:sp>
    </p:spTree>
    <p:extLst>
      <p:ext uri="{BB962C8B-B14F-4D97-AF65-F5344CB8AC3E}">
        <p14:creationId xmlns:p14="http://schemas.microsoft.com/office/powerpoint/2010/main" val="190749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0080-EC0F-474D-9A4A-3FFCA33CFB28}"/>
              </a:ext>
            </a:extLst>
          </p:cNvPr>
          <p:cNvSpPr>
            <a:spLocks noGrp="1"/>
          </p:cNvSpPr>
          <p:nvPr>
            <p:ph type="title"/>
          </p:nvPr>
        </p:nvSpPr>
        <p:spPr/>
        <p:txBody>
          <a:bodyPr/>
          <a:lstStyle/>
          <a:p>
            <a:r>
              <a:rPr lang="en-GB" dirty="0"/>
              <a:t>Conclusions</a:t>
            </a:r>
          </a:p>
        </p:txBody>
      </p:sp>
      <p:sp>
        <p:nvSpPr>
          <p:cNvPr id="4" name="Rectangle: Rounded Corners 3">
            <a:extLst>
              <a:ext uri="{FF2B5EF4-FFF2-40B4-BE49-F238E27FC236}">
                <a16:creationId xmlns:a16="http://schemas.microsoft.com/office/drawing/2014/main" id="{9D3C4381-D05B-4F20-A4CD-7D7D2B1EBFA4}"/>
              </a:ext>
            </a:extLst>
          </p:cNvPr>
          <p:cNvSpPr/>
          <p:nvPr/>
        </p:nvSpPr>
        <p:spPr>
          <a:xfrm>
            <a:off x="682171" y="1508822"/>
            <a:ext cx="10972800" cy="4302431"/>
          </a:xfrm>
          <a:prstGeom prst="roundRect">
            <a:avLst/>
          </a:prstGeom>
          <a:solidFill>
            <a:srgbClr val="DBE6F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accent2"/>
                </a:solidFill>
                <a:latin typeface="Arial"/>
                <a:cs typeface="Arial"/>
              </a:rPr>
              <a:t>The effect of nintedanib in reducing the rate of FVC decline was consistent between subgroups by baseline BMI &lt;25 and ≥25 kg/m</a:t>
            </a:r>
            <a:r>
              <a:rPr lang="en-US" sz="2400" baseline="30000" dirty="0">
                <a:solidFill>
                  <a:schemeClr val="accent2"/>
                </a:solidFill>
                <a:latin typeface="Arial"/>
                <a:cs typeface="Arial"/>
              </a:rPr>
              <a:t>2</a:t>
            </a:r>
            <a:endParaRPr lang="en-US" sz="2400" dirty="0">
              <a:solidFill>
                <a:schemeClr val="accent2"/>
              </a:solidFill>
              <a:latin typeface="Arial"/>
              <a:cs typeface="Arial"/>
            </a:endParaRPr>
          </a:p>
          <a:p>
            <a:pPr marL="342900" indent="-342900">
              <a:buFont typeface="Arial" panose="020B0604020202020204" pitchFamily="34" charset="0"/>
              <a:buChar char="•"/>
            </a:pPr>
            <a:endParaRPr lang="en-US" sz="2400" dirty="0">
              <a:solidFill>
                <a:schemeClr val="accent2"/>
              </a:solidFill>
              <a:latin typeface="Arial"/>
              <a:cs typeface="Arial"/>
            </a:endParaRPr>
          </a:p>
          <a:p>
            <a:pPr marL="342900" indent="-342900">
              <a:buFont typeface="Arial" panose="020B0604020202020204" pitchFamily="34" charset="0"/>
              <a:buChar char="•"/>
            </a:pPr>
            <a:r>
              <a:rPr lang="en-US" sz="2400" dirty="0">
                <a:solidFill>
                  <a:schemeClr val="accent2"/>
                </a:solidFill>
                <a:latin typeface="Arial"/>
                <a:cs typeface="Arial"/>
              </a:rPr>
              <a:t>The adverse event profile of </a:t>
            </a:r>
            <a:r>
              <a:rPr lang="en-US" sz="2400" dirty="0" err="1">
                <a:solidFill>
                  <a:schemeClr val="accent2"/>
                </a:solidFill>
                <a:latin typeface="Arial"/>
                <a:cs typeface="Arial"/>
              </a:rPr>
              <a:t>nintedanib</a:t>
            </a:r>
            <a:r>
              <a:rPr lang="en-US" sz="2400" dirty="0">
                <a:solidFill>
                  <a:schemeClr val="accent2"/>
                </a:solidFill>
                <a:latin typeface="Arial"/>
                <a:cs typeface="Arial"/>
              </a:rPr>
              <a:t> was similar between subgroups by BMI &lt;25 and ≥25 kg/m</a:t>
            </a:r>
            <a:r>
              <a:rPr lang="en-US" sz="2400" baseline="30000" dirty="0">
                <a:solidFill>
                  <a:schemeClr val="accent2"/>
                </a:solidFill>
                <a:latin typeface="Arial"/>
                <a:cs typeface="Arial"/>
              </a:rPr>
              <a:t>2</a:t>
            </a:r>
            <a:r>
              <a:rPr lang="en-US" sz="2400" dirty="0">
                <a:solidFill>
                  <a:schemeClr val="accent2"/>
                </a:solidFill>
                <a:latin typeface="Arial"/>
                <a:cs typeface="Arial"/>
              </a:rPr>
              <a:t>. In both treatment groups, adverse events leading to discontinuation of trial drug were more common in patients with BMI &lt;25 than &gt;25 kg/m</a:t>
            </a:r>
            <a:r>
              <a:rPr lang="en-US" sz="2400" baseline="30000" dirty="0">
                <a:solidFill>
                  <a:schemeClr val="accent2"/>
                </a:solidFill>
                <a:latin typeface="Arial"/>
                <a:cs typeface="Arial"/>
              </a:rPr>
              <a:t>2</a:t>
            </a:r>
            <a:r>
              <a:rPr lang="en-US" sz="2400" dirty="0">
                <a:solidFill>
                  <a:schemeClr val="accent2"/>
                </a:solidFill>
                <a:latin typeface="Arial"/>
                <a:cs typeface="Arial"/>
              </a:rPr>
              <a:t> at baseline.</a:t>
            </a:r>
          </a:p>
          <a:p>
            <a:pPr marL="342900" indent="-342900">
              <a:buFont typeface="Arial" panose="020B0604020202020204" pitchFamily="34" charset="0"/>
              <a:buChar char="•"/>
            </a:pPr>
            <a:endParaRPr lang="en-US" sz="2400" dirty="0">
              <a:solidFill>
                <a:schemeClr val="accent2"/>
              </a:solidFill>
              <a:latin typeface="Arial"/>
              <a:cs typeface="Arial"/>
            </a:endParaRPr>
          </a:p>
          <a:p>
            <a:pPr marL="342900" indent="-342900">
              <a:buFont typeface="Arial" panose="020B0604020202020204" pitchFamily="34" charset="0"/>
              <a:buChar char="•"/>
            </a:pPr>
            <a:r>
              <a:rPr lang="en-US" sz="2400" dirty="0">
                <a:solidFill>
                  <a:schemeClr val="accent2"/>
                </a:solidFill>
                <a:latin typeface="Arial"/>
                <a:cs typeface="Arial"/>
              </a:rPr>
              <a:t>Weight loss was reported more frequently as an adverse event, but did not lead to a higher frequency of treatment discontinuation, in subjects with BMI &lt;25 than &gt;25 kg/m</a:t>
            </a:r>
            <a:r>
              <a:rPr lang="en-US" sz="2400" baseline="30000" dirty="0">
                <a:solidFill>
                  <a:schemeClr val="accent2"/>
                </a:solidFill>
                <a:latin typeface="Arial"/>
                <a:cs typeface="Arial"/>
              </a:rPr>
              <a:t>2</a:t>
            </a:r>
            <a:r>
              <a:rPr lang="en-US" sz="2400" dirty="0">
                <a:solidFill>
                  <a:schemeClr val="accent2"/>
                </a:solidFill>
                <a:latin typeface="Arial"/>
                <a:cs typeface="Arial"/>
              </a:rPr>
              <a:t> at baseline.</a:t>
            </a:r>
            <a:endParaRPr lang="en-GB" sz="2400" dirty="0">
              <a:solidFill>
                <a:schemeClr val="accent2"/>
              </a:solidFill>
              <a:latin typeface="Arial"/>
              <a:cs typeface="Arial"/>
            </a:endParaRPr>
          </a:p>
        </p:txBody>
      </p:sp>
      <p:sp>
        <p:nvSpPr>
          <p:cNvPr id="5" name="TextBox 4">
            <a:extLst>
              <a:ext uri="{FF2B5EF4-FFF2-40B4-BE49-F238E27FC236}">
                <a16:creationId xmlns:a16="http://schemas.microsoft.com/office/drawing/2014/main" id="{257C359D-FA3B-423C-B96A-007E2FB19A7B}"/>
              </a:ext>
            </a:extLst>
          </p:cNvPr>
          <p:cNvSpPr txBox="1"/>
          <p:nvPr/>
        </p:nvSpPr>
        <p:spPr>
          <a:xfrm>
            <a:off x="355600" y="6203276"/>
            <a:ext cx="11637926" cy="430887"/>
          </a:xfrm>
          <a:prstGeom prst="rect">
            <a:avLst/>
          </a:prstGeom>
          <a:noFill/>
        </p:spPr>
        <p:txBody>
          <a:bodyPr wrap="square" rtlCol="0">
            <a:spAutoFit/>
          </a:bodyPr>
          <a:lstStyle/>
          <a:p>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spTree>
    <p:extLst>
      <p:ext uri="{BB962C8B-B14F-4D97-AF65-F5344CB8AC3E}">
        <p14:creationId xmlns:p14="http://schemas.microsoft.com/office/powerpoint/2010/main" val="150049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4CD5-7608-41DF-AD11-869E44711CF4}"/>
              </a:ext>
            </a:extLst>
          </p:cNvPr>
          <p:cNvSpPr>
            <a:spLocks noGrp="1"/>
          </p:cNvSpPr>
          <p:nvPr>
            <p:ph type="title"/>
          </p:nvPr>
        </p:nvSpPr>
        <p:spPr/>
        <p:txBody>
          <a:bodyPr/>
          <a:lstStyle/>
          <a:p>
            <a:r>
              <a:rPr lang="en-GB" dirty="0"/>
              <a:t>Acknowledgements</a:t>
            </a:r>
          </a:p>
        </p:txBody>
      </p:sp>
      <p:sp>
        <p:nvSpPr>
          <p:cNvPr id="3" name="Content Placeholder 2">
            <a:extLst>
              <a:ext uri="{FF2B5EF4-FFF2-40B4-BE49-F238E27FC236}">
                <a16:creationId xmlns:a16="http://schemas.microsoft.com/office/drawing/2014/main" id="{7B4A16B4-FAAA-40C2-A616-7E15EA54ACDB}"/>
              </a:ext>
            </a:extLst>
          </p:cNvPr>
          <p:cNvSpPr>
            <a:spLocks noGrp="1"/>
          </p:cNvSpPr>
          <p:nvPr>
            <p:ph sz="quarter" idx="10"/>
          </p:nvPr>
        </p:nvSpPr>
        <p:spPr/>
        <p:txBody>
          <a:bodyPr>
            <a:noAutofit/>
          </a:bodyPr>
          <a:lstStyle/>
          <a:p>
            <a:pPr lvl="1"/>
            <a:r>
              <a:rPr lang="en-GB" sz="2400" dirty="0"/>
              <a:t>The SENSCIS trial was funded by Boehringer Ingelheim</a:t>
            </a:r>
          </a:p>
          <a:p>
            <a:pPr lvl="1"/>
            <a:endParaRPr lang="en-GB" sz="2400" dirty="0"/>
          </a:p>
          <a:p>
            <a:pPr lvl="1"/>
            <a:r>
              <a:rPr lang="en-GB" sz="2400" dirty="0"/>
              <a:t>Editorial and formatting assistance, supported financially by Boehringer Ingelheim, was provided by Elizabeth Ng and Wendy Morris of </a:t>
            </a:r>
            <a:r>
              <a:rPr lang="en-GB" sz="2400" dirty="0" err="1"/>
              <a:t>FleishmanHillard</a:t>
            </a:r>
            <a:r>
              <a:rPr lang="en-GB" sz="2400" dirty="0"/>
              <a:t> </a:t>
            </a:r>
            <a:r>
              <a:rPr lang="en-GB" sz="2400" dirty="0" err="1"/>
              <a:t>Fishburn</a:t>
            </a:r>
            <a:r>
              <a:rPr lang="en-GB" sz="2400" dirty="0"/>
              <a:t>, London, UK, during preparation of the poster on which these slides were based. The authors were fully responsible for all content and editorial decisions, were involved at all stages of poster development and have approved the final version. The authors received no direct compensation related to the development of the poster or slides. Boehringer Ingelheim was given the opportunity to review the poster for medical and scientific accuracy as well as intellectual property considerations</a:t>
            </a:r>
          </a:p>
        </p:txBody>
      </p:sp>
    </p:spTree>
    <p:extLst>
      <p:ext uri="{BB962C8B-B14F-4D97-AF65-F5344CB8AC3E}">
        <p14:creationId xmlns:p14="http://schemas.microsoft.com/office/powerpoint/2010/main" val="309860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lstStyle/>
          <a:p>
            <a:r>
              <a:rPr lang="en-GB" dirty="0"/>
              <a:t>Introduction</a:t>
            </a:r>
          </a:p>
        </p:txBody>
      </p:sp>
      <p:sp>
        <p:nvSpPr>
          <p:cNvPr id="6" name="Content Placeholder 5">
            <a:extLst>
              <a:ext uri="{FF2B5EF4-FFF2-40B4-BE49-F238E27FC236}">
                <a16:creationId xmlns:a16="http://schemas.microsoft.com/office/drawing/2014/main" id="{1D5B92B4-818A-4080-8839-C6BBA0D8EBF8}"/>
              </a:ext>
            </a:extLst>
          </p:cNvPr>
          <p:cNvSpPr>
            <a:spLocks noGrp="1"/>
          </p:cNvSpPr>
          <p:nvPr>
            <p:ph sz="quarter" idx="10"/>
          </p:nvPr>
        </p:nvSpPr>
        <p:spPr/>
        <p:txBody>
          <a:bodyPr>
            <a:normAutofit/>
          </a:bodyPr>
          <a:lstStyle/>
          <a:p>
            <a:pPr lvl="1">
              <a:spcBef>
                <a:spcPts val="1800"/>
              </a:spcBef>
            </a:pPr>
            <a:r>
              <a:rPr lang="en-US" sz="2400" dirty="0" err="1"/>
              <a:t>SSc</a:t>
            </a:r>
            <a:r>
              <a:rPr lang="en-US" sz="2400" dirty="0"/>
              <a:t> is commonly associated with gastrointestinal complications, which increase the risk of malabsorption and underweight</a:t>
            </a:r>
            <a:r>
              <a:rPr lang="en-US" sz="2400" baseline="30000" dirty="0"/>
              <a:t>1</a:t>
            </a:r>
          </a:p>
          <a:p>
            <a:pPr lvl="1">
              <a:spcBef>
                <a:spcPts val="1800"/>
              </a:spcBef>
            </a:pPr>
            <a:r>
              <a:rPr lang="en-US" sz="2400" dirty="0"/>
              <a:t>In the SENSCIS trial in subjects with </a:t>
            </a:r>
            <a:r>
              <a:rPr lang="en-US" sz="2400" dirty="0" err="1"/>
              <a:t>SSc</a:t>
            </a:r>
            <a:r>
              <a:rPr lang="en-US" sz="2400" dirty="0"/>
              <a:t>-ILD, </a:t>
            </a:r>
            <a:r>
              <a:rPr lang="en-US" sz="2400" dirty="0" err="1"/>
              <a:t>nintedanib</a:t>
            </a:r>
            <a:r>
              <a:rPr lang="en-US" sz="2400" dirty="0"/>
              <a:t> reduced the rate of decline in forced vital capacity (FVC) (mL/year) over 52 weeks by 44% compared with placebo, with an adverse event profile characterized mainly by gastrointestinal events</a:t>
            </a:r>
            <a:r>
              <a:rPr lang="en-US" sz="2400" baseline="30000" dirty="0"/>
              <a:t>2</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5865220"/>
            <a:ext cx="11353800" cy="769441"/>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 </a:t>
            </a:r>
            <a:endParaRPr lang="da-DK" sz="1100" dirty="0">
              <a:latin typeface="Arial" panose="020B0604020202020204" pitchFamily="34" charset="0"/>
              <a:cs typeface="Arial" panose="020B0604020202020204" pitchFamily="34" charset="0"/>
            </a:endParaRPr>
          </a:p>
          <a:p>
            <a:r>
              <a:rPr lang="da-DK" sz="1100" dirty="0">
                <a:latin typeface="Arial" panose="020B0604020202020204" pitchFamily="34" charset="0"/>
                <a:cs typeface="Arial" panose="020B0604020202020204" pitchFamily="34" charset="0"/>
              </a:rPr>
              <a:t>1. Forbes A and Marie I. Rheumatology (Oxford) 2009;48:iii36–9; 2. Distler O et al. N Engl J Med 2019;380:2518–28.</a:t>
            </a:r>
          </a:p>
          <a:p>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a:t>
            </a:r>
            <a:r>
              <a:rPr lang="en-US" sz="1100" baseline="300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trial. Poster developed for the American Thoracic Society International Conference, 2020.</a:t>
            </a:r>
          </a:p>
        </p:txBody>
      </p:sp>
    </p:spTree>
    <p:extLst>
      <p:ext uri="{BB962C8B-B14F-4D97-AF65-F5344CB8AC3E}">
        <p14:creationId xmlns:p14="http://schemas.microsoft.com/office/powerpoint/2010/main" val="398106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EFE54-8992-4AF1-A34D-B53655A2414F}"/>
              </a:ext>
            </a:extLst>
          </p:cNvPr>
          <p:cNvSpPr>
            <a:spLocks noGrp="1"/>
          </p:cNvSpPr>
          <p:nvPr>
            <p:ph type="title"/>
          </p:nvPr>
        </p:nvSpPr>
        <p:spPr/>
        <p:txBody>
          <a:bodyPr/>
          <a:lstStyle/>
          <a:p>
            <a:r>
              <a:rPr lang="en-GB" dirty="0"/>
              <a:t>Aim</a:t>
            </a:r>
          </a:p>
        </p:txBody>
      </p:sp>
      <p:sp>
        <p:nvSpPr>
          <p:cNvPr id="3" name="Content Placeholder 2">
            <a:extLst>
              <a:ext uri="{FF2B5EF4-FFF2-40B4-BE49-F238E27FC236}">
                <a16:creationId xmlns:a16="http://schemas.microsoft.com/office/drawing/2014/main" id="{68D781B1-0099-491E-B304-DF993EE49368}"/>
              </a:ext>
            </a:extLst>
          </p:cNvPr>
          <p:cNvSpPr>
            <a:spLocks noGrp="1"/>
          </p:cNvSpPr>
          <p:nvPr>
            <p:ph sz="quarter" idx="10"/>
          </p:nvPr>
        </p:nvSpPr>
        <p:spPr/>
        <p:txBody>
          <a:bodyPr>
            <a:normAutofit/>
          </a:bodyPr>
          <a:lstStyle/>
          <a:p>
            <a:pPr lvl="1"/>
            <a:r>
              <a:rPr lang="en-US" sz="2400" dirty="0"/>
              <a:t>To assess the efficacy and safety of nintedanib in patients with SSc-ILD in subgroups by baseline body mass index (BMI) </a:t>
            </a:r>
            <a:endParaRPr lang="en-GB" sz="2400" dirty="0"/>
          </a:p>
        </p:txBody>
      </p:sp>
      <p:sp>
        <p:nvSpPr>
          <p:cNvPr id="4" name="TextBox 3">
            <a:extLst>
              <a:ext uri="{FF2B5EF4-FFF2-40B4-BE49-F238E27FC236}">
                <a16:creationId xmlns:a16="http://schemas.microsoft.com/office/drawing/2014/main" id="{40F6FECD-1438-41F0-862E-1C369BE9384F}"/>
              </a:ext>
            </a:extLst>
          </p:cNvPr>
          <p:cNvSpPr txBox="1"/>
          <p:nvPr/>
        </p:nvSpPr>
        <p:spPr>
          <a:xfrm>
            <a:off x="355600" y="6029920"/>
            <a:ext cx="11637926" cy="600164"/>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 </a:t>
            </a:r>
          </a:p>
          <a:p>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spTree>
    <p:extLst>
      <p:ext uri="{BB962C8B-B14F-4D97-AF65-F5344CB8AC3E}">
        <p14:creationId xmlns:p14="http://schemas.microsoft.com/office/powerpoint/2010/main" val="51271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Methods  </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p:txBody>
          <a:bodyPr>
            <a:noAutofit/>
          </a:bodyPr>
          <a:lstStyle/>
          <a:p>
            <a:pPr lvl="1">
              <a:spcBef>
                <a:spcPts val="1800"/>
              </a:spcBef>
            </a:pPr>
            <a:r>
              <a:rPr lang="en-US" sz="2400" dirty="0"/>
              <a:t>Inclusion criteria included SSc with first non-Raynaud symptom &lt;7 years before screening, fibrotic ILD of ≥10% extent on an HRCT scan, FVC ≥40% predicted and </a:t>
            </a:r>
            <a:r>
              <a:rPr lang="en-US" sz="2400" dirty="0" err="1"/>
              <a:t>DLco</a:t>
            </a:r>
            <a:r>
              <a:rPr lang="en-US" sz="2400" dirty="0"/>
              <a:t> 30–89% predicted</a:t>
            </a:r>
          </a:p>
          <a:p>
            <a:pPr lvl="1">
              <a:spcBef>
                <a:spcPts val="1800"/>
              </a:spcBef>
            </a:pPr>
            <a:r>
              <a:rPr lang="en-US" sz="2400" dirty="0"/>
              <a:t>Subjects taking prednisone ≤10 mg/day and/or stable therapy with mycophenolate or methotrexate for ≥6 months prior to randomization were allowed to participate</a:t>
            </a:r>
          </a:p>
          <a:p>
            <a:pPr lvl="1">
              <a:spcBef>
                <a:spcPts val="1800"/>
              </a:spcBef>
            </a:pPr>
            <a:r>
              <a:rPr lang="en-US" sz="2400" dirty="0"/>
              <a:t>Subjects were randomized to receive </a:t>
            </a:r>
            <a:r>
              <a:rPr lang="en-US" sz="2400" dirty="0" err="1"/>
              <a:t>nintedanib</a:t>
            </a:r>
            <a:r>
              <a:rPr lang="en-US" sz="2400" dirty="0"/>
              <a:t> or placebo until the last subject had reached week 52 but for ≤100 weeks</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034120"/>
            <a:ext cx="11637926" cy="600164"/>
          </a:xfrm>
          <a:prstGeom prst="rect">
            <a:avLst/>
          </a:prstGeom>
          <a:noFill/>
        </p:spPr>
        <p:txBody>
          <a:bodyPr wrap="square" rtlCol="0">
            <a:spAutoFit/>
          </a:bodyPr>
          <a:lstStyle/>
          <a:p>
            <a:r>
              <a:rPr lang="da-DK" sz="1100" dirty="0">
                <a:latin typeface="Arial" panose="020B0604020202020204" pitchFamily="34" charset="0"/>
                <a:cs typeface="Arial" panose="020B0604020202020204" pitchFamily="34" charset="0"/>
              </a:rPr>
              <a:t>DLco, </a:t>
            </a:r>
            <a:r>
              <a:rPr lang="en-GB" sz="1100" dirty="0">
                <a:latin typeface="Arial" panose="020B0604020202020204" pitchFamily="34" charset="0"/>
                <a:cs typeface="Arial" panose="020B0604020202020204" pitchFamily="34" charset="0"/>
              </a:rPr>
              <a:t>diffusion capacity of the lung for carbon monoxide; HRCT, high-resolution computed tomography.</a:t>
            </a:r>
          </a:p>
          <a:p>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spTree>
    <p:extLst>
      <p:ext uri="{BB962C8B-B14F-4D97-AF65-F5344CB8AC3E}">
        <p14:creationId xmlns:p14="http://schemas.microsoft.com/office/powerpoint/2010/main" val="1506829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Analyses</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p:txBody>
          <a:bodyPr>
            <a:normAutofit/>
          </a:bodyPr>
          <a:lstStyle/>
          <a:p>
            <a:pPr lvl="1"/>
            <a:r>
              <a:rPr lang="en-US" sz="2400" dirty="0"/>
              <a:t>Based on the distribution of BMI at baseline, we analyzed outcomes in subgroups with baseline BMI above and below the median (25 kg/m</a:t>
            </a:r>
            <a:r>
              <a:rPr lang="en-US" sz="2400" baseline="30000" dirty="0"/>
              <a:t>2</a:t>
            </a:r>
            <a:r>
              <a:rPr lang="en-US" sz="2400" dirty="0"/>
              <a:t>): </a:t>
            </a:r>
          </a:p>
          <a:p>
            <a:pPr lvl="2"/>
            <a:r>
              <a:rPr lang="en-US" dirty="0"/>
              <a:t>Rate of decline in FVC (mL/year) </a:t>
            </a:r>
          </a:p>
          <a:p>
            <a:pPr lvl="2"/>
            <a:r>
              <a:rPr lang="en-US" dirty="0"/>
              <a:t>Categorical declines in FVC </a:t>
            </a:r>
          </a:p>
          <a:p>
            <a:pPr lvl="2"/>
            <a:r>
              <a:rPr lang="en-US" dirty="0"/>
              <a:t>Time to absolute decline in FVC ≥10% predicted or death</a:t>
            </a:r>
          </a:p>
          <a:p>
            <a:pPr lvl="1"/>
            <a:endParaRPr lang="en-US" sz="2400" dirty="0"/>
          </a:p>
          <a:p>
            <a:pPr lvl="1"/>
            <a:r>
              <a:rPr lang="en-US" sz="2400" dirty="0"/>
              <a:t>The number of subjects who were underweight (BMI&lt;18.5 kg/m</a:t>
            </a:r>
            <a:r>
              <a:rPr lang="en-US" sz="2400" baseline="30000" dirty="0"/>
              <a:t>2</a:t>
            </a:r>
            <a:r>
              <a:rPr lang="en-US" sz="2400" dirty="0"/>
              <a:t>) at baseline (n=21) was too low for this subgroup to be analyzed separately</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203276"/>
            <a:ext cx="11680456" cy="430887"/>
          </a:xfrm>
          <a:prstGeom prst="rect">
            <a:avLst/>
          </a:prstGeom>
          <a:noFill/>
        </p:spPr>
        <p:txBody>
          <a:bodyPr wrap="square" rtlCol="0">
            <a:spAutoFit/>
          </a:bodyPr>
          <a:lstStyle/>
          <a:p>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spTree>
    <p:extLst>
      <p:ext uri="{BB962C8B-B14F-4D97-AF65-F5344CB8AC3E}">
        <p14:creationId xmlns:p14="http://schemas.microsoft.com/office/powerpoint/2010/main" val="1935875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US" dirty="0"/>
              <a:t>Distribution of BMI at baseline</a:t>
            </a:r>
            <a:endParaRPr lang="en-GB" dirty="0"/>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203280"/>
            <a:ext cx="11627293" cy="430887"/>
          </a:xfrm>
          <a:prstGeom prst="rect">
            <a:avLst/>
          </a:prstGeom>
          <a:noFill/>
        </p:spPr>
        <p:txBody>
          <a:bodyPr wrap="square" rtlCol="0">
            <a:spAutoFit/>
          </a:bodyPr>
          <a:lstStyle/>
          <a:p>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pic>
        <p:nvPicPr>
          <p:cNvPr id="2" name="Picture 1">
            <a:extLst>
              <a:ext uri="{FF2B5EF4-FFF2-40B4-BE49-F238E27FC236}">
                <a16:creationId xmlns:a16="http://schemas.microsoft.com/office/drawing/2014/main" id="{FD51351F-0DED-4F70-9CA2-490FF23B0606}"/>
              </a:ext>
            </a:extLst>
          </p:cNvPr>
          <p:cNvPicPr>
            <a:picLocks noChangeAspect="1"/>
          </p:cNvPicPr>
          <p:nvPr/>
        </p:nvPicPr>
        <p:blipFill>
          <a:blip r:embed="rId3"/>
          <a:stretch>
            <a:fillRect/>
          </a:stretch>
        </p:blipFill>
        <p:spPr>
          <a:xfrm>
            <a:off x="394536" y="1333499"/>
            <a:ext cx="11011651" cy="4345405"/>
          </a:xfrm>
          <a:prstGeom prst="rect">
            <a:avLst/>
          </a:prstGeom>
        </p:spPr>
      </p:pic>
    </p:spTree>
    <p:extLst>
      <p:ext uri="{BB962C8B-B14F-4D97-AF65-F5344CB8AC3E}">
        <p14:creationId xmlns:p14="http://schemas.microsoft.com/office/powerpoint/2010/main" val="46108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42231-C92B-42FE-99BD-9FF19B6F422F}"/>
              </a:ext>
            </a:extLst>
          </p:cNvPr>
          <p:cNvSpPr>
            <a:spLocks noGrp="1"/>
          </p:cNvSpPr>
          <p:nvPr>
            <p:ph type="title"/>
          </p:nvPr>
        </p:nvSpPr>
        <p:spPr/>
        <p:txBody>
          <a:bodyPr/>
          <a:lstStyle/>
          <a:p>
            <a:r>
              <a:rPr lang="en-US" dirty="0"/>
              <a:t>Baseline characteristics of subgroups by BMI &lt;25 and ≥25 kg/m</a:t>
            </a:r>
            <a:r>
              <a:rPr lang="en-US" baseline="30000" dirty="0"/>
              <a:t>2</a:t>
            </a:r>
            <a:r>
              <a:rPr lang="en-US" dirty="0"/>
              <a:t> at baseline</a:t>
            </a:r>
            <a:endParaRPr lang="en-GB" dirty="0"/>
          </a:p>
        </p:txBody>
      </p:sp>
      <p:sp>
        <p:nvSpPr>
          <p:cNvPr id="6" name="TextBox 5">
            <a:extLst>
              <a:ext uri="{FF2B5EF4-FFF2-40B4-BE49-F238E27FC236}">
                <a16:creationId xmlns:a16="http://schemas.microsoft.com/office/drawing/2014/main" id="{EF1F7F14-4B2D-4805-8C27-13DABE795D86}"/>
              </a:ext>
            </a:extLst>
          </p:cNvPr>
          <p:cNvSpPr txBox="1"/>
          <p:nvPr/>
        </p:nvSpPr>
        <p:spPr>
          <a:xfrm>
            <a:off x="355600" y="6051186"/>
            <a:ext cx="11616660" cy="600164"/>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Mean or % of patients.</a:t>
            </a:r>
          </a:p>
          <a:p>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sp>
        <p:nvSpPr>
          <p:cNvPr id="16" name="Rectangle: Rounded Corners 15">
            <a:extLst>
              <a:ext uri="{FF2B5EF4-FFF2-40B4-BE49-F238E27FC236}">
                <a16:creationId xmlns:a16="http://schemas.microsoft.com/office/drawing/2014/main" id="{9379A74F-0BE7-49A0-B816-2EFE679829D3}"/>
              </a:ext>
            </a:extLst>
          </p:cNvPr>
          <p:cNvSpPr/>
          <p:nvPr/>
        </p:nvSpPr>
        <p:spPr>
          <a:xfrm>
            <a:off x="776173" y="1466411"/>
            <a:ext cx="10494335" cy="4338966"/>
          </a:xfrm>
          <a:prstGeom prst="roundRect">
            <a:avLst/>
          </a:prstGeom>
          <a:noFill/>
          <a:ln w="38100">
            <a:solidFill>
              <a:srgbClr val="2795A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159CEBF2-E782-43AD-8FD3-4BA8543A48B4}"/>
              </a:ext>
            </a:extLst>
          </p:cNvPr>
          <p:cNvPicPr>
            <a:picLocks noChangeAspect="1"/>
          </p:cNvPicPr>
          <p:nvPr/>
        </p:nvPicPr>
        <p:blipFill>
          <a:blip r:embed="rId2"/>
          <a:stretch>
            <a:fillRect/>
          </a:stretch>
        </p:blipFill>
        <p:spPr>
          <a:xfrm>
            <a:off x="1142337" y="1785834"/>
            <a:ext cx="9554018" cy="3720468"/>
          </a:xfrm>
          <a:prstGeom prst="rect">
            <a:avLst/>
          </a:prstGeom>
        </p:spPr>
      </p:pic>
    </p:spTree>
    <p:extLst>
      <p:ext uri="{BB962C8B-B14F-4D97-AF65-F5344CB8AC3E}">
        <p14:creationId xmlns:p14="http://schemas.microsoft.com/office/powerpoint/2010/main" val="423202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42231-C92B-42FE-99BD-9FF19B6F422F}"/>
              </a:ext>
            </a:extLst>
          </p:cNvPr>
          <p:cNvSpPr>
            <a:spLocks noGrp="1"/>
          </p:cNvSpPr>
          <p:nvPr>
            <p:ph type="title"/>
          </p:nvPr>
        </p:nvSpPr>
        <p:spPr>
          <a:xfrm>
            <a:off x="609600" y="274637"/>
            <a:ext cx="10972800" cy="1143000"/>
          </a:xfrm>
        </p:spPr>
        <p:txBody>
          <a:bodyPr>
            <a:normAutofit/>
          </a:bodyPr>
          <a:lstStyle/>
          <a:p>
            <a:r>
              <a:rPr lang="en-US" dirty="0"/>
              <a:t>Annual rate of decline in FVC (mL/</a:t>
            </a:r>
            <a:r>
              <a:rPr lang="en-US" dirty="0" err="1"/>
              <a:t>yr</a:t>
            </a:r>
            <a:r>
              <a:rPr lang="en-US" dirty="0"/>
              <a:t>) over 52 weeks in subgroups by BMI at baseline</a:t>
            </a:r>
            <a:endParaRPr lang="en-GB" dirty="0"/>
          </a:p>
        </p:txBody>
      </p:sp>
      <p:sp>
        <p:nvSpPr>
          <p:cNvPr id="6" name="TextBox 5">
            <a:extLst>
              <a:ext uri="{FF2B5EF4-FFF2-40B4-BE49-F238E27FC236}">
                <a16:creationId xmlns:a16="http://schemas.microsoft.com/office/drawing/2014/main" id="{EF1F7F14-4B2D-4805-8C27-13DABE795D86}"/>
              </a:ext>
            </a:extLst>
          </p:cNvPr>
          <p:cNvSpPr txBox="1"/>
          <p:nvPr/>
        </p:nvSpPr>
        <p:spPr>
          <a:xfrm>
            <a:off x="355600" y="6044425"/>
            <a:ext cx="11680456" cy="600164"/>
          </a:xfrm>
          <a:prstGeom prst="rect">
            <a:avLst/>
          </a:prstGeom>
          <a:noFill/>
        </p:spPr>
        <p:txBody>
          <a:bodyPr wrap="square" rtlCol="0">
            <a:spAutoFit/>
          </a:bodyPr>
          <a:lstStyle/>
          <a:p>
            <a:pPr lvl="0"/>
            <a:r>
              <a:rPr lang="en-GB" sz="1100" dirty="0">
                <a:solidFill>
                  <a:prstClr val="black"/>
                </a:solidFill>
                <a:latin typeface="Arial" panose="020B0604020202020204" pitchFamily="34" charset="0"/>
                <a:cs typeface="Arial" panose="020B0604020202020204" pitchFamily="34" charset="0"/>
              </a:rPr>
              <a:t>Treatment-by-time-by-subgroup interaction p=0.63.</a:t>
            </a:r>
          </a:p>
          <a:p>
            <a:pPr lvl="0"/>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pic>
        <p:nvPicPr>
          <p:cNvPr id="4" name="Picture 3">
            <a:extLst>
              <a:ext uri="{FF2B5EF4-FFF2-40B4-BE49-F238E27FC236}">
                <a16:creationId xmlns:a16="http://schemas.microsoft.com/office/drawing/2014/main" id="{4784C17E-C07B-45B4-A05D-CD26463D309F}"/>
              </a:ext>
            </a:extLst>
          </p:cNvPr>
          <p:cNvPicPr>
            <a:picLocks noChangeAspect="1"/>
          </p:cNvPicPr>
          <p:nvPr/>
        </p:nvPicPr>
        <p:blipFill>
          <a:blip r:embed="rId2"/>
          <a:stretch>
            <a:fillRect/>
          </a:stretch>
        </p:blipFill>
        <p:spPr>
          <a:xfrm>
            <a:off x="1975047" y="1460591"/>
            <a:ext cx="7965448" cy="4562568"/>
          </a:xfrm>
          <a:prstGeom prst="rect">
            <a:avLst/>
          </a:prstGeom>
        </p:spPr>
      </p:pic>
    </p:spTree>
    <p:extLst>
      <p:ext uri="{BB962C8B-B14F-4D97-AF65-F5344CB8AC3E}">
        <p14:creationId xmlns:p14="http://schemas.microsoft.com/office/powerpoint/2010/main" val="4112207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8716B-6F05-4209-8F85-5E260B002DC6}"/>
              </a:ext>
            </a:extLst>
          </p:cNvPr>
          <p:cNvSpPr>
            <a:spLocks noGrp="1"/>
          </p:cNvSpPr>
          <p:nvPr>
            <p:ph type="title"/>
          </p:nvPr>
        </p:nvSpPr>
        <p:spPr/>
        <p:txBody>
          <a:bodyPr>
            <a:normAutofit/>
          </a:bodyPr>
          <a:lstStyle/>
          <a:p>
            <a:r>
              <a:rPr lang="en-US" dirty="0"/>
              <a:t>Absolute and relative declines in FVC in subgroups by BMI at baseline</a:t>
            </a:r>
            <a:endParaRPr lang="en-GB" dirty="0"/>
          </a:p>
        </p:txBody>
      </p:sp>
      <p:sp>
        <p:nvSpPr>
          <p:cNvPr id="7" name="TextBox 6">
            <a:extLst>
              <a:ext uri="{FF2B5EF4-FFF2-40B4-BE49-F238E27FC236}">
                <a16:creationId xmlns:a16="http://schemas.microsoft.com/office/drawing/2014/main" id="{353AB511-7206-4014-AA36-C5763723D7CE}"/>
              </a:ext>
            </a:extLst>
          </p:cNvPr>
          <p:cNvSpPr txBox="1"/>
          <p:nvPr/>
        </p:nvSpPr>
        <p:spPr>
          <a:xfrm>
            <a:off x="355600" y="6044425"/>
            <a:ext cx="11659191" cy="600164"/>
          </a:xfrm>
          <a:prstGeom prst="rect">
            <a:avLst/>
          </a:prstGeom>
          <a:noFill/>
        </p:spPr>
        <p:txBody>
          <a:bodyPr wrap="square" rtlCol="0">
            <a:spAutoFit/>
          </a:bodyPr>
          <a:lstStyle/>
          <a:p>
            <a:pPr lvl="0"/>
            <a:r>
              <a:rPr lang="en-US" sz="1100" dirty="0">
                <a:latin typeface="Arial" panose="020B0604020202020204" pitchFamily="34" charset="0"/>
                <a:cs typeface="Arial" panose="020B0604020202020204" pitchFamily="34" charset="0"/>
              </a:rPr>
              <a:t>OR, odds ratio. Missing data were imputed using a worst value carried forward approach.</a:t>
            </a:r>
          </a:p>
          <a:p>
            <a:pPr lvl="0"/>
            <a:r>
              <a:rPr lang="en-US" sz="1100" dirty="0" err="1">
                <a:latin typeface="Arial" panose="020B0604020202020204" pitchFamily="34" charset="0"/>
                <a:cs typeface="Arial" panose="020B0604020202020204" pitchFamily="34" charset="0"/>
              </a:rPr>
              <a:t>Jouneau</a:t>
            </a:r>
            <a:r>
              <a:rPr lang="en-US" sz="1100" dirty="0">
                <a:latin typeface="Arial" panose="020B0604020202020204" pitchFamily="34" charset="0"/>
                <a:cs typeface="Arial" panose="020B0604020202020204" pitchFamily="34" charset="0"/>
              </a:rPr>
              <a:t> S et al. Efficacy and safety of nintedanib in patients with systemic sclerosis-associated interstitial lung disease (SSc-ILD) by body mass index (BMI) at baseline: subgroup analysis of the SENSCIS trial. Poster developed for the American Thoracic Society International Conference, 2020.</a:t>
            </a:r>
          </a:p>
        </p:txBody>
      </p:sp>
      <p:pic>
        <p:nvPicPr>
          <p:cNvPr id="3" name="Picture 2">
            <a:extLst>
              <a:ext uri="{FF2B5EF4-FFF2-40B4-BE49-F238E27FC236}">
                <a16:creationId xmlns:a16="http://schemas.microsoft.com/office/drawing/2014/main" id="{6B512530-3696-4121-B5E6-5C52D1D8F90F}"/>
              </a:ext>
            </a:extLst>
          </p:cNvPr>
          <p:cNvPicPr>
            <a:picLocks noChangeAspect="1"/>
          </p:cNvPicPr>
          <p:nvPr/>
        </p:nvPicPr>
        <p:blipFill>
          <a:blip r:embed="rId2"/>
          <a:stretch>
            <a:fillRect/>
          </a:stretch>
        </p:blipFill>
        <p:spPr>
          <a:xfrm>
            <a:off x="2267836" y="1272097"/>
            <a:ext cx="7656328" cy="4756636"/>
          </a:xfrm>
          <a:prstGeom prst="rect">
            <a:avLst/>
          </a:prstGeom>
        </p:spPr>
      </p:pic>
    </p:spTree>
    <p:extLst>
      <p:ext uri="{BB962C8B-B14F-4D97-AF65-F5344CB8AC3E}">
        <p14:creationId xmlns:p14="http://schemas.microsoft.com/office/powerpoint/2010/main" val="2543636690"/>
      </p:ext>
    </p:extLst>
  </p:cSld>
  <p:clrMapOvr>
    <a:masterClrMapping/>
  </p:clrMapOvr>
</p:sld>
</file>

<file path=ppt/theme/theme1.xml><?xml version="1.0" encoding="utf-8"?>
<a:theme xmlns:a="http://schemas.openxmlformats.org/drawingml/2006/main" name="3_Office Theme">
  <a:themeElements>
    <a:clrScheme name="OFEV_2">
      <a:dk1>
        <a:sysClr val="windowText" lastClr="000000"/>
      </a:dk1>
      <a:lt1>
        <a:sysClr val="window" lastClr="FFFFFF"/>
      </a:lt1>
      <a:dk2>
        <a:srgbClr val="1F497D"/>
      </a:dk2>
      <a:lt2>
        <a:srgbClr val="E5E9ED"/>
      </a:lt2>
      <a:accent1>
        <a:srgbClr val="F2650F"/>
      </a:accent1>
      <a:accent2>
        <a:srgbClr val="001E55"/>
      </a:accent2>
      <a:accent3>
        <a:srgbClr val="F19700"/>
      </a:accent3>
      <a:accent4>
        <a:srgbClr val="FED123"/>
      </a:accent4>
      <a:accent5>
        <a:srgbClr val="7A99AC"/>
      </a:accent5>
      <a:accent6>
        <a:srgbClr val="FDD3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2218</TotalTime>
  <Words>1519</Words>
  <Application>Microsoft Office PowerPoint</Application>
  <PresentationFormat>Widescreen</PresentationFormat>
  <Paragraphs>79</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Lucida Grande</vt:lpstr>
      <vt:lpstr>3_Office Theme</vt:lpstr>
      <vt:lpstr>Efficacy and safety of nintedanib in patients with SSc-ILD by body mass index (BMI) at baseline: subgroup analysis of the SENSCIS® trial</vt:lpstr>
      <vt:lpstr>Introduction</vt:lpstr>
      <vt:lpstr>Aim</vt:lpstr>
      <vt:lpstr>Methods  </vt:lpstr>
      <vt:lpstr>Analyses</vt:lpstr>
      <vt:lpstr>Distribution of BMI at baseline</vt:lpstr>
      <vt:lpstr>Baseline characteristics of subgroups by BMI &lt;25 and ≥25 kg/m2 at baseline</vt:lpstr>
      <vt:lpstr>Annual rate of decline in FVC (mL/yr) over 52 weeks in subgroups by BMI at baseline</vt:lpstr>
      <vt:lpstr>Absolute and relative declines in FVC in subgroups by BMI at baseline</vt:lpstr>
      <vt:lpstr>Time to absolute decline in FVC ≥10% predicted or death in subgroups by BMI at baseline</vt:lpstr>
      <vt:lpstr>Most frequent adverse events (reported irrespective of causality) in subgroups by BMI at baseline</vt:lpstr>
      <vt:lpstr>Adverse events leading to treatment discontinuation in subgroups by BMI at baseline</vt:lpstr>
      <vt:lpstr>Conclusions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INBUILD® trial</dc:title>
  <dc:creator>Ng, Elizabeth</dc:creator>
  <cp:lastModifiedBy>Morris, Wendy</cp:lastModifiedBy>
  <cp:revision>824</cp:revision>
  <cp:lastPrinted>2019-10-03T08:12:52Z</cp:lastPrinted>
  <dcterms:created xsi:type="dcterms:W3CDTF">2019-06-25T13:13:58Z</dcterms:created>
  <dcterms:modified xsi:type="dcterms:W3CDTF">2020-06-01T09:21:46Z</dcterms:modified>
</cp:coreProperties>
</file>