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notesMasterIdLst>
    <p:notesMasterId r:id="rId15"/>
  </p:notesMasterIdLst>
  <p:sldIdLst>
    <p:sldId id="274" r:id="rId2"/>
    <p:sldId id="259" r:id="rId3"/>
    <p:sldId id="276" r:id="rId4"/>
    <p:sldId id="260" r:id="rId5"/>
    <p:sldId id="278" r:id="rId6"/>
    <p:sldId id="279" r:id="rId7"/>
    <p:sldId id="280" r:id="rId8"/>
    <p:sldId id="281" r:id="rId9"/>
    <p:sldId id="282" r:id="rId10"/>
    <p:sldId id="283" r:id="rId11"/>
    <p:sldId id="284" r:id="rId12"/>
    <p:sldId id="285" r:id="rId13"/>
    <p:sldId id="286" r:id="rId14"/>
  </p:sldIdLst>
  <p:sldSz cx="12192000" cy="6858000"/>
  <p:notesSz cx="6811963"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78" userDrawn="1">
          <p15:clr>
            <a:srgbClr val="A4A3A4"/>
          </p15:clr>
        </p15:guide>
        <p15:guide id="3" orient="horz" pos="1071" userDrawn="1">
          <p15:clr>
            <a:srgbClr val="A4A3A4"/>
          </p15:clr>
        </p15:guide>
        <p15:guide id="4" orient="horz" pos="3271" userDrawn="1">
          <p15:clr>
            <a:srgbClr val="A4A3A4"/>
          </p15:clr>
        </p15:guide>
        <p15:guide id="6" pos="869"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Quaresma,Manuel (MED TA Infl) BII-DE-I" initials="Q(TIB" lastIdx="74" clrIdx="6"/>
  <p:cmAuthor id="1" name="Ng, Elizabeth" initials="EN" lastIdx="89" clrIdx="0"/>
  <p:cmAuthor id="8" name="James" initials="A" lastIdx="19" clrIdx="7"/>
  <p:cmAuthor id="2" name="McWilliams, Andrew" initials="MA" lastIdx="9" clrIdx="1"/>
  <p:cmAuthor id="9" name="Fleming, Julie" initials="FJ" lastIdx="4" clrIdx="8">
    <p:extLst>
      <p:ext uri="{19B8F6BF-5375-455C-9EA6-DF929625EA0E}">
        <p15:presenceInfo xmlns:p15="http://schemas.microsoft.com/office/powerpoint/2012/main" userId="S::julie.fleming@fhflondon.co.uk::4936b1a7-a085-472e-aef7-8472094fa583" providerId="AD"/>
      </p:ext>
    </p:extLst>
  </p:cmAuthor>
  <p:cmAuthor id="3" name="FleishmanHillard" initials="F" lastIdx="50" clrIdx="2"/>
  <p:cmAuthor id="4" name="Lockett, Stephanie" initials="LS" lastIdx="27" clrIdx="3"/>
  <p:cmAuthor id="5" name="Stephens, Melanie" initials="SM" lastIdx="4" clrIdx="4"/>
  <p:cmAuthor id="6" name="Morris, Wendy" initials="MW" lastIdx="207"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E6F1"/>
    <a:srgbClr val="043673"/>
    <a:srgbClr val="1B3D6B"/>
    <a:srgbClr val="1F497D"/>
    <a:srgbClr val="5FC9DA"/>
    <a:srgbClr val="EA426A"/>
    <a:srgbClr val="001E55"/>
    <a:srgbClr val="227286"/>
    <a:srgbClr val="F2F2F2"/>
    <a:srgbClr val="F796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173" autoAdjust="0"/>
    <p:restoredTop sz="96400" autoAdjust="0"/>
  </p:normalViewPr>
  <p:slideViewPr>
    <p:cSldViewPr snapToGrid="0" showGuides="1">
      <p:cViewPr varScale="1">
        <p:scale>
          <a:sx n="61" d="100"/>
          <a:sy n="61" d="100"/>
        </p:scale>
        <p:origin x="68" y="184"/>
      </p:cViewPr>
      <p:guideLst>
        <p:guide orient="horz" pos="4178"/>
        <p:guide orient="horz" pos="1071"/>
        <p:guide orient="horz" pos="3271"/>
        <p:guide pos="869"/>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25" d="100"/>
        <a:sy n="125" d="100"/>
      </p:scale>
      <p:origin x="0" y="0"/>
    </p:cViewPr>
  </p:sorterViewPr>
  <p:notesViewPr>
    <p:cSldViewPr snapToGrid="0" showGuides="1">
      <p:cViewPr varScale="1">
        <p:scale>
          <a:sx n="81" d="100"/>
          <a:sy n="81" d="100"/>
        </p:scale>
        <p:origin x="-3972" y="-96"/>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00BC0689-797A-4C03-A632-DF07CB02322B}" type="datetimeFigureOut">
              <a:rPr lang="en-GB" smtClean="0"/>
              <a:t>17/04/2020</a:t>
            </a:fld>
            <a:endParaRPr lang="en-GB" dirty="0"/>
          </a:p>
        </p:txBody>
      </p:sp>
      <p:sp>
        <p:nvSpPr>
          <p:cNvPr id="4" name="Slide Image Placeholder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CBC7E1AB-D5A1-44AE-8892-4D3E33800C87}" type="slidenum">
              <a:rPr lang="en-GB" smtClean="0"/>
              <a:t>‹#›</a:t>
            </a:fld>
            <a:endParaRPr lang="en-GB" dirty="0"/>
          </a:p>
        </p:txBody>
      </p:sp>
    </p:spTree>
    <p:extLst>
      <p:ext uri="{BB962C8B-B14F-4D97-AF65-F5344CB8AC3E}">
        <p14:creationId xmlns:p14="http://schemas.microsoft.com/office/powerpoint/2010/main" val="1169751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Table 1.1.74.2.1</a:t>
            </a:r>
          </a:p>
          <a:p>
            <a:r>
              <a:rPr lang="en-GB" sz="1200" b="0" i="0" u="none" strike="noStrike" kern="1200" baseline="0" dirty="0">
                <a:solidFill>
                  <a:schemeClr val="tx1"/>
                </a:solidFill>
                <a:latin typeface="+mn-lt"/>
                <a:ea typeface="+mn-ea"/>
                <a:cs typeface="+mn-cs"/>
              </a:rPr>
              <a:t>Table 1.1.74.10.1</a:t>
            </a:r>
          </a:p>
          <a:p>
            <a:r>
              <a:rPr lang="en-GB" sz="1200" b="0" i="0" u="none" strike="noStrike" kern="1200" baseline="0" dirty="0">
                <a:solidFill>
                  <a:schemeClr val="tx1"/>
                </a:solidFill>
                <a:latin typeface="+mn-lt"/>
                <a:ea typeface="+mn-ea"/>
                <a:cs typeface="+mn-cs"/>
              </a:rPr>
              <a:t>Table 1.1.74.12.1</a:t>
            </a:r>
            <a:endParaRPr lang="en-GB" dirty="0"/>
          </a:p>
        </p:txBody>
      </p:sp>
      <p:sp>
        <p:nvSpPr>
          <p:cNvPr id="4" name="Slide Number Placeholder 3"/>
          <p:cNvSpPr>
            <a:spLocks noGrp="1"/>
          </p:cNvSpPr>
          <p:nvPr>
            <p:ph type="sldNum" sz="quarter" idx="5"/>
          </p:nvPr>
        </p:nvSpPr>
        <p:spPr/>
        <p:txBody>
          <a:bodyPr/>
          <a:lstStyle/>
          <a:p>
            <a:fld id="{CBC7E1AB-D5A1-44AE-8892-4D3E33800C87}" type="slidenum">
              <a:rPr lang="en-GB" smtClean="0"/>
              <a:t>4</a:t>
            </a:fld>
            <a:endParaRPr lang="en-GB"/>
          </a:p>
        </p:txBody>
      </p:sp>
    </p:spTree>
    <p:extLst>
      <p:ext uri="{BB962C8B-B14F-4D97-AF65-F5344CB8AC3E}">
        <p14:creationId xmlns:p14="http://schemas.microsoft.com/office/powerpoint/2010/main" val="1865203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ctrTitle"/>
          </p:nvPr>
        </p:nvSpPr>
        <p:spPr>
          <a:xfrm>
            <a:off x="1381989" y="1589396"/>
            <a:ext cx="9895612" cy="1470025"/>
          </a:xfrm>
        </p:spPr>
        <p:txBody>
          <a:bodyPr lIns="0" tIns="0" rIns="0" bIns="0" anchor="b">
            <a:normAutofit/>
          </a:bodyPr>
          <a:lstStyle>
            <a:lvl1pPr algn="l">
              <a:defRPr sz="4800" b="1">
                <a:solidFill>
                  <a:schemeClr val="bg1"/>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1393037" y="3344574"/>
            <a:ext cx="8534400" cy="512260"/>
          </a:xfrm>
          <a:prstGeom prst="rect">
            <a:avLst/>
          </a:prstGeom>
        </p:spPr>
        <p:txBody>
          <a:bodyPr lIns="0" tIns="0" rIns="0" bIns="0">
            <a:normAutofit/>
          </a:bodyPr>
          <a:lstStyle>
            <a:lvl1pPr marL="0" indent="0" algn="l">
              <a:buNone/>
              <a:defRPr sz="2133" b="1">
                <a:solidFill>
                  <a:srgbClr val="FFFFFF"/>
                </a:solidFill>
                <a:latin typeface="Arial"/>
                <a:cs typeface="Aria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
        <p:nvSpPr>
          <p:cNvPr id="9" name="Text Placeholder 8"/>
          <p:cNvSpPr>
            <a:spLocks noGrp="1"/>
          </p:cNvSpPr>
          <p:nvPr>
            <p:ph type="body" sz="quarter" idx="13"/>
          </p:nvPr>
        </p:nvSpPr>
        <p:spPr>
          <a:xfrm>
            <a:off x="1381989" y="4391450"/>
            <a:ext cx="2887937" cy="373063"/>
          </a:xfrm>
          <a:prstGeom prst="rect">
            <a:avLst/>
          </a:prstGeom>
        </p:spPr>
        <p:txBody>
          <a:bodyPr lIns="0" tIns="0" rIns="0" bIns="0">
            <a:noAutofit/>
          </a:bodyPr>
          <a:lstStyle>
            <a:lvl1pPr marL="0" indent="0">
              <a:buNone/>
              <a:defRPr sz="1600">
                <a:solidFill>
                  <a:srgbClr val="0B275E"/>
                </a:solidFill>
                <a:latin typeface="Arial"/>
                <a:cs typeface="Arial"/>
              </a:defRPr>
            </a:lvl1pPr>
            <a:lvl2pPr marL="609585" indent="0">
              <a:buNone/>
              <a:defRPr sz="1600"/>
            </a:lvl2pPr>
            <a:lvl3pPr marL="1219170" indent="0">
              <a:buNone/>
              <a:defRPr sz="1600"/>
            </a:lvl3pPr>
            <a:lvl4pPr marL="1828754" indent="0">
              <a:buNone/>
              <a:defRPr sz="1600"/>
            </a:lvl4pPr>
            <a:lvl5pPr marL="2438339" indent="0">
              <a:buNone/>
              <a:defRPr sz="1600"/>
            </a:lvl5pPr>
          </a:lstStyle>
          <a:p>
            <a:pPr lvl="0"/>
            <a:r>
              <a:rPr lang="en-US" dirty="0"/>
              <a:t>Click to edit Master text styles</a:t>
            </a:r>
          </a:p>
        </p:txBody>
      </p:sp>
      <p:sp>
        <p:nvSpPr>
          <p:cNvPr id="5" name="Rectangle 4"/>
          <p:cNvSpPr/>
          <p:nvPr userDrawn="1"/>
        </p:nvSpPr>
        <p:spPr>
          <a:xfrm>
            <a:off x="1236133" y="6096000"/>
            <a:ext cx="1473200" cy="552451"/>
          </a:xfrm>
          <a:prstGeom prst="rect">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400" dirty="0"/>
          </a:p>
        </p:txBody>
      </p:sp>
    </p:spTree>
    <p:extLst>
      <p:ext uri="{BB962C8B-B14F-4D97-AF65-F5344CB8AC3E}">
        <p14:creationId xmlns:p14="http://schemas.microsoft.com/office/powerpoint/2010/main" val="1872675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Content Placeholder 8"/>
          <p:cNvSpPr>
            <a:spLocks noGrp="1"/>
          </p:cNvSpPr>
          <p:nvPr>
            <p:ph sz="quarter" idx="10"/>
          </p:nvPr>
        </p:nvSpPr>
        <p:spPr>
          <a:xfrm>
            <a:off x="588435" y="1687513"/>
            <a:ext cx="10993967" cy="247339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
        <p:nvSpPr>
          <p:cNvPr id="16"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Tree>
    <p:extLst>
      <p:ext uri="{BB962C8B-B14F-4D97-AF65-F5344CB8AC3E}">
        <p14:creationId xmlns:p14="http://schemas.microsoft.com/office/powerpoint/2010/main" val="31514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8"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4"/>
          <p:cNvSpPr>
            <a:spLocks noGrp="1"/>
          </p:cNvSpPr>
          <p:nvPr>
            <p:ph sz="quarter" idx="12"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995008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Tree>
    <p:extLst>
      <p:ext uri="{BB962C8B-B14F-4D97-AF65-F5344CB8AC3E}">
        <p14:creationId xmlns:p14="http://schemas.microsoft.com/office/powerpoint/2010/main" val="62144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00"/>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000">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100">
                <a:solidFill>
                  <a:srgbClr val="002355"/>
                </a:solidFill>
              </a:defRPr>
            </a:lvl1pPr>
          </a:lstStyle>
          <a:p>
            <a:pPr lvl="0"/>
            <a:r>
              <a:rPr lang="en-US" dirty="0"/>
              <a:t>Click to edit Footer</a:t>
            </a:r>
          </a:p>
        </p:txBody>
      </p:sp>
    </p:spTree>
    <p:extLst>
      <p:ext uri="{BB962C8B-B14F-4D97-AF65-F5344CB8AC3E}">
        <p14:creationId xmlns:p14="http://schemas.microsoft.com/office/powerpoint/2010/main" val="2268519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9" name="Content Placeholder 8"/>
          <p:cNvSpPr>
            <a:spLocks noGrp="1"/>
          </p:cNvSpPr>
          <p:nvPr>
            <p:ph sz="quarter" idx="10"/>
          </p:nvPr>
        </p:nvSpPr>
        <p:spPr>
          <a:xfrm>
            <a:off x="588435" y="1448022"/>
            <a:ext cx="10993967" cy="44370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4705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1"/>
          <p:cNvSpPr>
            <a:spLocks noGrp="1"/>
          </p:cNvSpPr>
          <p:nvPr>
            <p:ph type="title"/>
          </p:nvPr>
        </p:nvSpPr>
        <p:spPr>
          <a:xfrm>
            <a:off x="1377696" y="1664209"/>
            <a:ext cx="10363200" cy="1362075"/>
          </a:xfrm>
        </p:spPr>
        <p:txBody>
          <a:bodyPr anchor="b">
            <a:normAutofit/>
          </a:bodyPr>
          <a:lstStyle>
            <a:lvl1pPr algn="l">
              <a:defRPr sz="4800" b="1" cap="all">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1377696" y="3174451"/>
            <a:ext cx="10363200" cy="813351"/>
          </a:xfrm>
          <a:prstGeom prst="rect">
            <a:avLst/>
          </a:prstGeom>
        </p:spPr>
        <p:txBody>
          <a:bodyPr lIns="0" tIns="0" rIns="0" bIns="0" anchor="t">
            <a:normAutofit/>
          </a:bodyPr>
          <a:lstStyle>
            <a:lvl1pPr marL="0" indent="0">
              <a:buNone/>
              <a:defRPr sz="2133">
                <a:solidFill>
                  <a:srgbClr val="FFFFFF"/>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875363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0"/>
          </p:nvPr>
        </p:nvSpPr>
        <p:spPr>
          <a:xfrm>
            <a:off x="609601" y="1687514"/>
            <a:ext cx="5382684"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1"/>
          <p:cNvSpPr>
            <a:spLocks noGrp="1"/>
          </p:cNvSpPr>
          <p:nvPr>
            <p:ph sz="quarter" idx="11"/>
          </p:nvPr>
        </p:nvSpPr>
        <p:spPr>
          <a:xfrm>
            <a:off x="6191253" y="1687514"/>
            <a:ext cx="5386916" cy="44370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38934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693866"/>
            <a:ext cx="5386917"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a:t>Click to edit Master text styles</a:t>
            </a:r>
          </a:p>
        </p:txBody>
      </p:sp>
      <p:sp>
        <p:nvSpPr>
          <p:cNvPr id="5" name="Text Placeholder 4"/>
          <p:cNvSpPr>
            <a:spLocks noGrp="1"/>
          </p:cNvSpPr>
          <p:nvPr>
            <p:ph type="body" sz="quarter" idx="3"/>
          </p:nvPr>
        </p:nvSpPr>
        <p:spPr>
          <a:xfrm>
            <a:off x="6193369" y="1693866"/>
            <a:ext cx="5389033" cy="639763"/>
          </a:xfrm>
          <a:prstGeom prst="rect">
            <a:avLst/>
          </a:prstGeom>
        </p:spPr>
        <p:txBody>
          <a:bodyPr anchor="b">
            <a:normAutofit/>
          </a:bodyPr>
          <a:lstStyle>
            <a:lvl1pPr marL="0" indent="0">
              <a:buNone/>
              <a:defRPr sz="24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2" name="Content Placeholder 11"/>
          <p:cNvSpPr>
            <a:spLocks noGrp="1"/>
          </p:cNvSpPr>
          <p:nvPr>
            <p:ph sz="quarter" idx="11"/>
          </p:nvPr>
        </p:nvSpPr>
        <p:spPr>
          <a:xfrm>
            <a:off x="588434" y="2386013"/>
            <a:ext cx="5408084" cy="3738563"/>
          </a:xfrm>
        </p:spPr>
        <p:txBody>
          <a:bodyPr>
            <a:normAutofit/>
          </a:bodyPr>
          <a:lstStyle>
            <a:lvl1pPr>
              <a:defRPr sz="2400"/>
            </a:lvl1pPr>
            <a:lvl2pPr>
              <a:defRPr sz="2400"/>
            </a:lvl2pPr>
            <a:lvl3pPr>
              <a:defRPr sz="2133"/>
            </a:lvl3pPr>
            <a:lvl4pPr>
              <a:defRPr sz="2133"/>
            </a:lvl4pPr>
            <a:lvl5pPr>
              <a:defRPr sz="2133"/>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15"/>
          <p:cNvSpPr>
            <a:spLocks noGrp="1"/>
          </p:cNvSpPr>
          <p:nvPr>
            <p:ph sz="quarter" idx="12"/>
          </p:nvPr>
        </p:nvSpPr>
        <p:spPr>
          <a:xfrm>
            <a:off x="6191251" y="2386013"/>
            <a:ext cx="5386916" cy="3738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8253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200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0964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Tree>
    <p:extLst>
      <p:ext uri="{BB962C8B-B14F-4D97-AF65-F5344CB8AC3E}">
        <p14:creationId xmlns:p14="http://schemas.microsoft.com/office/powerpoint/2010/main" val="1267674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933"/>
            </a:lvl1pPr>
          </a:lstStyle>
          <a:p>
            <a:r>
              <a:rPr lang="en-US" dirty="0"/>
              <a:t>Click to edit Master title style</a:t>
            </a:r>
          </a:p>
        </p:txBody>
      </p:sp>
      <p:sp>
        <p:nvSpPr>
          <p:cNvPr id="9" name="Slide Number Placeholder 5"/>
          <p:cNvSpPr>
            <a:spLocks noGrp="1"/>
          </p:cNvSpPr>
          <p:nvPr>
            <p:ph type="sldNum" sz="quarter" idx="4"/>
          </p:nvPr>
        </p:nvSpPr>
        <p:spPr>
          <a:xfrm>
            <a:off x="8733367" y="6277091"/>
            <a:ext cx="2844800" cy="365125"/>
          </a:xfrm>
          <a:prstGeom prst="rect">
            <a:avLst/>
          </a:prstGeom>
        </p:spPr>
        <p:txBody>
          <a:bodyPr anchor="b"/>
          <a:lstStyle>
            <a:lvl1pPr algn="r">
              <a:defRPr sz="1333">
                <a:solidFill>
                  <a:srgbClr val="B3B3B3"/>
                </a:solidFill>
                <a:latin typeface="Arial"/>
                <a:cs typeface="Arial"/>
              </a:defRPr>
            </a:lvl1pPr>
          </a:lstStyle>
          <a:p>
            <a:fld id="{76887657-2D8E-C544-BAB0-735C8ACF683E}" type="slidenum">
              <a:rPr lang="en-US" smtClean="0"/>
              <a:pPr/>
              <a:t>‹#›</a:t>
            </a:fld>
            <a:endParaRPr lang="en-US" dirty="0"/>
          </a:p>
        </p:txBody>
      </p:sp>
      <p:sp>
        <p:nvSpPr>
          <p:cNvPr id="7" name="Content Placeholder 4"/>
          <p:cNvSpPr>
            <a:spLocks noGrp="1"/>
          </p:cNvSpPr>
          <p:nvPr>
            <p:ph sz="quarter" idx="11" hasCustomPrompt="1"/>
          </p:nvPr>
        </p:nvSpPr>
        <p:spPr>
          <a:xfrm>
            <a:off x="1548386" y="6190488"/>
            <a:ext cx="9106916" cy="562213"/>
          </a:xfrm>
        </p:spPr>
        <p:txBody>
          <a:bodyPr>
            <a:normAutofit/>
          </a:bodyPr>
          <a:lstStyle>
            <a:lvl1pPr>
              <a:lnSpc>
                <a:spcPct val="100000"/>
              </a:lnSpc>
              <a:defRPr sz="1467">
                <a:solidFill>
                  <a:srgbClr val="002355"/>
                </a:solidFill>
              </a:defRPr>
            </a:lvl1pPr>
          </a:lstStyle>
          <a:p>
            <a:pPr lvl="0"/>
            <a:r>
              <a:rPr lang="en-US" dirty="0"/>
              <a:t>Click to edit Footer</a:t>
            </a:r>
          </a:p>
        </p:txBody>
      </p:sp>
    </p:spTree>
    <p:extLst>
      <p:ext uri="{BB962C8B-B14F-4D97-AF65-F5344CB8AC3E}">
        <p14:creationId xmlns:p14="http://schemas.microsoft.com/office/powerpoint/2010/main" val="1404673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 y="2"/>
            <a:ext cx="12191188" cy="6857543"/>
          </a:xfrm>
          <a:prstGeom prst="rect">
            <a:avLst/>
          </a:prstGeom>
        </p:spPr>
      </p:pic>
      <p:sp>
        <p:nvSpPr>
          <p:cNvPr id="2" name="Title Placeholder 1"/>
          <p:cNvSpPr>
            <a:spLocks noGrp="1"/>
          </p:cNvSpPr>
          <p:nvPr>
            <p:ph type="title"/>
          </p:nvPr>
        </p:nvSpPr>
        <p:spPr>
          <a:xfrm>
            <a:off x="609600" y="274637"/>
            <a:ext cx="10972800" cy="1143000"/>
          </a:xfrm>
          <a:prstGeom prst="rect">
            <a:avLst/>
          </a:prstGeom>
        </p:spPr>
        <p:txBody>
          <a:bodyPr vert="horz" lIns="0" tIns="0" rIns="0" bIns="0" rtlCol="0" anchor="ctr" anchorCtr="0">
            <a:normAutofit/>
          </a:bodyPr>
          <a:lstStyle/>
          <a:p>
            <a:r>
              <a:rPr lang="en-US" dirty="0"/>
              <a:t>Click to edit Master title style</a:t>
            </a:r>
          </a:p>
        </p:txBody>
      </p:sp>
      <p:sp>
        <p:nvSpPr>
          <p:cNvPr id="9" name="Text Placeholder 8"/>
          <p:cNvSpPr>
            <a:spLocks noGrp="1"/>
          </p:cNvSpPr>
          <p:nvPr>
            <p:ph type="body" idx="1"/>
          </p:nvPr>
        </p:nvSpPr>
        <p:spPr>
          <a:xfrm>
            <a:off x="609600" y="1458907"/>
            <a:ext cx="10972800" cy="443865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marL="609585" lvl="3" indent="-224361" algn="l" defTabSz="609585" rtl="0" eaLnBrk="1" latinLnBrk="0" hangingPunct="1">
              <a:lnSpc>
                <a:spcPct val="95000"/>
              </a:lnSpc>
              <a:spcBef>
                <a:spcPts val="800"/>
              </a:spcBef>
              <a:buFont typeface="Arial"/>
              <a:buChar char="–"/>
            </a:pPr>
            <a:r>
              <a:rPr lang="en-US" dirty="0"/>
              <a:t>Third level</a:t>
            </a:r>
          </a:p>
          <a:p>
            <a:pPr lvl="3"/>
            <a:r>
              <a:rPr lang="en-US" dirty="0"/>
              <a:t>Fourth level</a:t>
            </a:r>
          </a:p>
          <a:p>
            <a:pPr lvl="4"/>
            <a:r>
              <a:rPr lang="en-US" dirty="0"/>
              <a:t>Fifth level</a:t>
            </a:r>
          </a:p>
        </p:txBody>
      </p:sp>
      <p:sp>
        <p:nvSpPr>
          <p:cNvPr id="5" name="Rectangle 4"/>
          <p:cNvSpPr/>
          <p:nvPr userDrawn="1"/>
        </p:nvSpPr>
        <p:spPr>
          <a:xfrm>
            <a:off x="297656" y="6223992"/>
            <a:ext cx="1369219" cy="3661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857199"/>
            <a:endParaRPr lang="en-GB" sz="3844" dirty="0">
              <a:solidFill>
                <a:prstClr val="white"/>
              </a:solidFill>
              <a:sym typeface="Gill Sans" charset="0"/>
            </a:endParaRPr>
          </a:p>
        </p:txBody>
      </p:sp>
    </p:spTree>
    <p:extLst>
      <p:ext uri="{BB962C8B-B14F-4D97-AF65-F5344CB8AC3E}">
        <p14:creationId xmlns:p14="http://schemas.microsoft.com/office/powerpoint/2010/main" val="14676322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ftr="0" dt="0"/>
  <p:txStyles>
    <p:titleStyle>
      <a:lvl1pPr algn="l" defTabSz="609585" rtl="0" eaLnBrk="1" latinLnBrk="0" hangingPunct="1">
        <a:spcBef>
          <a:spcPct val="0"/>
        </a:spcBef>
        <a:buNone/>
        <a:defRPr sz="3200" b="1" kern="1200">
          <a:solidFill>
            <a:schemeClr val="accent2"/>
          </a:solidFill>
          <a:latin typeface="Arial"/>
          <a:ea typeface="+mj-ea"/>
          <a:cs typeface="Arial"/>
        </a:defRPr>
      </a:lvl1pPr>
    </p:titleStyle>
    <p:body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95889-4D90-4B07-9B33-6BD1618FD255}"/>
              </a:ext>
            </a:extLst>
          </p:cNvPr>
          <p:cNvSpPr>
            <a:spLocks noGrp="1"/>
          </p:cNvSpPr>
          <p:nvPr>
            <p:ph type="ctrTitle"/>
          </p:nvPr>
        </p:nvSpPr>
        <p:spPr>
          <a:xfrm>
            <a:off x="1353414" y="2084696"/>
            <a:ext cx="9895612" cy="1470025"/>
          </a:xfrm>
        </p:spPr>
        <p:txBody>
          <a:bodyPr>
            <a:normAutofit fontScale="90000"/>
          </a:bodyPr>
          <a:lstStyle/>
          <a:p>
            <a:r>
              <a:rPr lang="en-GB" dirty="0"/>
              <a:t>Disease progression events in trials of nintedanib in patients with idiopathic pulmonary fibrosis</a:t>
            </a:r>
          </a:p>
        </p:txBody>
      </p:sp>
      <p:sp>
        <p:nvSpPr>
          <p:cNvPr id="4" name="Text Placeholder 3">
            <a:extLst>
              <a:ext uri="{FF2B5EF4-FFF2-40B4-BE49-F238E27FC236}">
                <a16:creationId xmlns:a16="http://schemas.microsoft.com/office/drawing/2014/main" id="{827A19BB-8F4B-404C-BBF2-569C3292174B}"/>
              </a:ext>
            </a:extLst>
          </p:cNvPr>
          <p:cNvSpPr>
            <a:spLocks noGrp="1"/>
          </p:cNvSpPr>
          <p:nvPr>
            <p:ph type="body" sz="quarter" idx="13"/>
          </p:nvPr>
        </p:nvSpPr>
        <p:spPr>
          <a:xfrm>
            <a:off x="324714" y="6316662"/>
            <a:ext cx="9234551" cy="373063"/>
          </a:xfrm>
        </p:spPr>
        <p:txBody>
          <a:bodyPr/>
          <a:lstStyle/>
          <a:p>
            <a:r>
              <a:rPr lang="en-GB" sz="1400" dirty="0">
                <a:solidFill>
                  <a:schemeClr val="tx1"/>
                </a:solidFill>
              </a:rPr>
              <a:t>Nathan SD et al. Disease progression events in trials of nintedanib in patients with idiopathic pulmonary fibrosis. Poster developed for the American Thoracic Society International Conference, 2020.</a:t>
            </a:r>
          </a:p>
        </p:txBody>
      </p:sp>
    </p:spTree>
    <p:extLst>
      <p:ext uri="{BB962C8B-B14F-4D97-AF65-F5344CB8AC3E}">
        <p14:creationId xmlns:p14="http://schemas.microsoft.com/office/powerpoint/2010/main" val="39278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87301-7765-4DC4-B369-E66425330FBE}"/>
              </a:ext>
            </a:extLst>
          </p:cNvPr>
          <p:cNvSpPr>
            <a:spLocks noGrp="1"/>
          </p:cNvSpPr>
          <p:nvPr>
            <p:ph type="title"/>
          </p:nvPr>
        </p:nvSpPr>
        <p:spPr/>
        <p:txBody>
          <a:bodyPr>
            <a:normAutofit fontScale="90000"/>
          </a:bodyPr>
          <a:lstStyle/>
          <a:p>
            <a:r>
              <a:rPr lang="en-GB" dirty="0"/>
              <a:t>Incidence and sequence of disease progression events up to 52 weeks in patients who had &gt;1 event: nintedanib group </a:t>
            </a:r>
          </a:p>
        </p:txBody>
      </p:sp>
      <p:sp>
        <p:nvSpPr>
          <p:cNvPr id="4" name="TextBox 3">
            <a:extLst>
              <a:ext uri="{FF2B5EF4-FFF2-40B4-BE49-F238E27FC236}">
                <a16:creationId xmlns:a16="http://schemas.microsoft.com/office/drawing/2014/main" id="{065D704F-2767-489C-B131-9A928BCA2A25}"/>
              </a:ext>
            </a:extLst>
          </p:cNvPr>
          <p:cNvSpPr txBox="1"/>
          <p:nvPr/>
        </p:nvSpPr>
        <p:spPr>
          <a:xfrm>
            <a:off x="355600" y="5867545"/>
            <a:ext cx="11836400" cy="769441"/>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This shows the number of patients with each sequence of progression events. The box at the bottom of the column represents the event that occurred first, the next box up the next event that occurred, and so on.</a:t>
            </a:r>
          </a:p>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pic>
        <p:nvPicPr>
          <p:cNvPr id="5" name="Picture 4">
            <a:extLst>
              <a:ext uri="{FF2B5EF4-FFF2-40B4-BE49-F238E27FC236}">
                <a16:creationId xmlns:a16="http://schemas.microsoft.com/office/drawing/2014/main" id="{C8976C8D-D382-4E04-A897-D0A71951A722}"/>
              </a:ext>
            </a:extLst>
          </p:cNvPr>
          <p:cNvPicPr>
            <a:picLocks noChangeAspect="1"/>
          </p:cNvPicPr>
          <p:nvPr/>
        </p:nvPicPr>
        <p:blipFill rotWithShape="1">
          <a:blip r:embed="rId2"/>
          <a:srcRect t="10515"/>
          <a:stretch/>
        </p:blipFill>
        <p:spPr>
          <a:xfrm>
            <a:off x="586385" y="1340895"/>
            <a:ext cx="11345802" cy="4526650"/>
          </a:xfrm>
          <a:prstGeom prst="rect">
            <a:avLst/>
          </a:prstGeom>
        </p:spPr>
      </p:pic>
    </p:spTree>
    <p:extLst>
      <p:ext uri="{BB962C8B-B14F-4D97-AF65-F5344CB8AC3E}">
        <p14:creationId xmlns:p14="http://schemas.microsoft.com/office/powerpoint/2010/main" val="1443699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87301-7765-4DC4-B369-E66425330FBE}"/>
              </a:ext>
            </a:extLst>
          </p:cNvPr>
          <p:cNvSpPr>
            <a:spLocks noGrp="1"/>
          </p:cNvSpPr>
          <p:nvPr>
            <p:ph type="title"/>
          </p:nvPr>
        </p:nvSpPr>
        <p:spPr/>
        <p:txBody>
          <a:bodyPr>
            <a:normAutofit fontScale="90000"/>
          </a:bodyPr>
          <a:lstStyle/>
          <a:p>
            <a:r>
              <a:rPr lang="en-GB" dirty="0"/>
              <a:t>Incidence and sequence of disease progression events up to 52 weeks in patients who had &gt;1 event: placebo group </a:t>
            </a:r>
          </a:p>
        </p:txBody>
      </p:sp>
      <p:sp>
        <p:nvSpPr>
          <p:cNvPr id="4" name="TextBox 3">
            <a:extLst>
              <a:ext uri="{FF2B5EF4-FFF2-40B4-BE49-F238E27FC236}">
                <a16:creationId xmlns:a16="http://schemas.microsoft.com/office/drawing/2014/main" id="{C911EB7D-C502-42CB-8D6D-2FC5BEE4CCC0}"/>
              </a:ext>
            </a:extLst>
          </p:cNvPr>
          <p:cNvSpPr txBox="1"/>
          <p:nvPr/>
        </p:nvSpPr>
        <p:spPr>
          <a:xfrm>
            <a:off x="355600" y="5867545"/>
            <a:ext cx="11836400" cy="769441"/>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This shows the number of patients with each sequence of progression events. The box at the bottom of the column represents the event that occurred first, the next box up the next event that occurred, and so on.</a:t>
            </a:r>
          </a:p>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pic>
        <p:nvPicPr>
          <p:cNvPr id="5" name="Picture 4">
            <a:extLst>
              <a:ext uri="{FF2B5EF4-FFF2-40B4-BE49-F238E27FC236}">
                <a16:creationId xmlns:a16="http://schemas.microsoft.com/office/drawing/2014/main" id="{3178EA5C-B9AA-4317-90C5-2A49D5608279}"/>
              </a:ext>
            </a:extLst>
          </p:cNvPr>
          <p:cNvPicPr>
            <a:picLocks noChangeAspect="1"/>
          </p:cNvPicPr>
          <p:nvPr/>
        </p:nvPicPr>
        <p:blipFill rotWithShape="1">
          <a:blip r:embed="rId2"/>
          <a:srcRect t="10577"/>
          <a:stretch/>
        </p:blipFill>
        <p:spPr>
          <a:xfrm>
            <a:off x="582182" y="1336950"/>
            <a:ext cx="11354207" cy="4545109"/>
          </a:xfrm>
          <a:prstGeom prst="rect">
            <a:avLst/>
          </a:prstGeom>
        </p:spPr>
      </p:pic>
    </p:spTree>
    <p:extLst>
      <p:ext uri="{BB962C8B-B14F-4D97-AF65-F5344CB8AC3E}">
        <p14:creationId xmlns:p14="http://schemas.microsoft.com/office/powerpoint/2010/main" val="1103890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0080-EC0F-474D-9A4A-3FFCA33CFB28}"/>
              </a:ext>
            </a:extLst>
          </p:cNvPr>
          <p:cNvSpPr>
            <a:spLocks noGrp="1"/>
          </p:cNvSpPr>
          <p:nvPr>
            <p:ph type="title"/>
          </p:nvPr>
        </p:nvSpPr>
        <p:spPr/>
        <p:txBody>
          <a:bodyPr/>
          <a:lstStyle/>
          <a:p>
            <a:r>
              <a:rPr lang="en-GB" dirty="0"/>
              <a:t>Conclusions</a:t>
            </a:r>
          </a:p>
        </p:txBody>
      </p:sp>
      <p:sp>
        <p:nvSpPr>
          <p:cNvPr id="4" name="Rectangle: Rounded Corners 3">
            <a:extLst>
              <a:ext uri="{FF2B5EF4-FFF2-40B4-BE49-F238E27FC236}">
                <a16:creationId xmlns:a16="http://schemas.microsoft.com/office/drawing/2014/main" id="{9D3C4381-D05B-4F20-A4CD-7D7D2B1EBFA4}"/>
              </a:ext>
            </a:extLst>
          </p:cNvPr>
          <p:cNvSpPr/>
          <p:nvPr/>
        </p:nvSpPr>
        <p:spPr>
          <a:xfrm>
            <a:off x="682171" y="1700213"/>
            <a:ext cx="10972800" cy="1728787"/>
          </a:xfrm>
          <a:prstGeom prst="roundRect">
            <a:avLst/>
          </a:prstGeom>
          <a:solidFill>
            <a:srgbClr val="DBE6F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dirty="0">
                <a:solidFill>
                  <a:schemeClr val="accent2"/>
                </a:solidFill>
                <a:latin typeface="Arial"/>
                <a:cs typeface="Arial"/>
              </a:rPr>
              <a:t>In randomized controlled trials, events reflecting disease progression    occurred in smaller proportions of patients with IPF treated with nintedanib than placebo over 52 weeks</a:t>
            </a:r>
          </a:p>
        </p:txBody>
      </p:sp>
    </p:spTree>
    <p:extLst>
      <p:ext uri="{BB962C8B-B14F-4D97-AF65-F5344CB8AC3E}">
        <p14:creationId xmlns:p14="http://schemas.microsoft.com/office/powerpoint/2010/main" val="15004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74CD5-7608-41DF-AD11-869E44711CF4}"/>
              </a:ext>
            </a:extLst>
          </p:cNvPr>
          <p:cNvSpPr>
            <a:spLocks noGrp="1"/>
          </p:cNvSpPr>
          <p:nvPr>
            <p:ph type="title"/>
          </p:nvPr>
        </p:nvSpPr>
        <p:spPr/>
        <p:txBody>
          <a:bodyPr/>
          <a:lstStyle/>
          <a:p>
            <a:r>
              <a:rPr lang="en-GB" dirty="0"/>
              <a:t>Acknowledgements</a:t>
            </a:r>
          </a:p>
        </p:txBody>
      </p:sp>
      <p:sp>
        <p:nvSpPr>
          <p:cNvPr id="3" name="Content Placeholder 2">
            <a:extLst>
              <a:ext uri="{FF2B5EF4-FFF2-40B4-BE49-F238E27FC236}">
                <a16:creationId xmlns:a16="http://schemas.microsoft.com/office/drawing/2014/main" id="{7B4A16B4-FAAA-40C2-A616-7E15EA54ACDB}"/>
              </a:ext>
            </a:extLst>
          </p:cNvPr>
          <p:cNvSpPr>
            <a:spLocks noGrp="1"/>
          </p:cNvSpPr>
          <p:nvPr>
            <p:ph sz="quarter" idx="10"/>
          </p:nvPr>
        </p:nvSpPr>
        <p:spPr/>
        <p:txBody>
          <a:bodyPr>
            <a:noAutofit/>
          </a:bodyPr>
          <a:lstStyle/>
          <a:p>
            <a:pPr lvl="1"/>
            <a:r>
              <a:rPr lang="en-GB" sz="2400" dirty="0"/>
              <a:t>The TOMORROW and INPULSIS trials were funded by Boehringer Ingelheim</a:t>
            </a:r>
          </a:p>
          <a:p>
            <a:pPr lvl="1"/>
            <a:endParaRPr lang="en-GB" sz="2400" dirty="0"/>
          </a:p>
          <a:p>
            <a:pPr lvl="1"/>
            <a:r>
              <a:rPr lang="en-GB" sz="2400" dirty="0"/>
              <a:t>Medical writing assistance, supported financially by Boehringer Ingelheim, was provided by Julie Fleming and Wendy Morris of FleishmanHillard </a:t>
            </a:r>
            <a:r>
              <a:rPr lang="en-GB" sz="2400" dirty="0" err="1"/>
              <a:t>Fishburn</a:t>
            </a:r>
            <a:r>
              <a:rPr lang="en-GB" sz="2400" dirty="0"/>
              <a:t>, London, UK during preparation of the poster on which these slides were based. The authors were fully responsible for all content and editorial decisions, were involved at all stages of poster development and have approved the final version. Boehringer Ingelheim was given the opportunity to review the poster for medical and scientific accuracy as well as intellectual property considerations</a:t>
            </a:r>
          </a:p>
        </p:txBody>
      </p:sp>
    </p:spTree>
    <p:extLst>
      <p:ext uri="{BB962C8B-B14F-4D97-AF65-F5344CB8AC3E}">
        <p14:creationId xmlns:p14="http://schemas.microsoft.com/office/powerpoint/2010/main" val="3098606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588D032-ECF0-4826-9572-91A38BA60CB8}"/>
              </a:ext>
            </a:extLst>
          </p:cNvPr>
          <p:cNvSpPr>
            <a:spLocks noGrp="1"/>
          </p:cNvSpPr>
          <p:nvPr>
            <p:ph type="title"/>
          </p:nvPr>
        </p:nvSpPr>
        <p:spPr/>
        <p:txBody>
          <a:bodyPr/>
          <a:lstStyle/>
          <a:p>
            <a:r>
              <a:rPr lang="en-GB" dirty="0"/>
              <a:t>Introduction</a:t>
            </a:r>
          </a:p>
        </p:txBody>
      </p:sp>
      <p:sp>
        <p:nvSpPr>
          <p:cNvPr id="6" name="Content Placeholder 5">
            <a:extLst>
              <a:ext uri="{FF2B5EF4-FFF2-40B4-BE49-F238E27FC236}">
                <a16:creationId xmlns:a16="http://schemas.microsoft.com/office/drawing/2014/main" id="{1D5B92B4-818A-4080-8839-C6BBA0D8EBF8}"/>
              </a:ext>
            </a:extLst>
          </p:cNvPr>
          <p:cNvSpPr>
            <a:spLocks noGrp="1"/>
          </p:cNvSpPr>
          <p:nvPr>
            <p:ph sz="quarter" idx="10"/>
          </p:nvPr>
        </p:nvSpPr>
        <p:spPr/>
        <p:txBody>
          <a:bodyPr>
            <a:normAutofit/>
          </a:bodyPr>
          <a:lstStyle/>
          <a:p>
            <a:pPr lvl="1"/>
            <a:r>
              <a:rPr lang="en-GB" sz="2400" dirty="0"/>
              <a:t>IPF is a progressive fibrosing interstitial lung disease characterized by decline in lung function and high mortality</a:t>
            </a:r>
            <a:r>
              <a:rPr lang="en-GB" sz="2400" baseline="30000" dirty="0"/>
              <a:t>1</a:t>
            </a:r>
          </a:p>
          <a:p>
            <a:pPr lvl="1"/>
            <a:endParaRPr lang="en-GB" sz="2400" dirty="0"/>
          </a:p>
          <a:p>
            <a:pPr lvl="1"/>
            <a:r>
              <a:rPr lang="en-GB" sz="2400" dirty="0"/>
              <a:t>Acute exacerbations and hospitalizations are common features of the clinical course of IPF</a:t>
            </a:r>
            <a:r>
              <a:rPr lang="en-GB" sz="2400" baseline="30000" dirty="0"/>
              <a:t>2,3</a:t>
            </a:r>
          </a:p>
        </p:txBody>
      </p:sp>
      <p:sp>
        <p:nvSpPr>
          <p:cNvPr id="4" name="TextBox 3">
            <a:extLst>
              <a:ext uri="{FF2B5EF4-FFF2-40B4-BE49-F238E27FC236}">
                <a16:creationId xmlns:a16="http://schemas.microsoft.com/office/drawing/2014/main" id="{D00F41B7-EED7-4CED-9026-6CC7A175A80A}"/>
              </a:ext>
            </a:extLst>
          </p:cNvPr>
          <p:cNvSpPr txBox="1"/>
          <p:nvPr/>
        </p:nvSpPr>
        <p:spPr>
          <a:xfrm>
            <a:off x="355600" y="6034120"/>
            <a:ext cx="1183640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1. Raghu G et al. Am J Respir </a:t>
            </a:r>
            <a:r>
              <a:rPr lang="en-GB" sz="1100" dirty="0" err="1">
                <a:latin typeface="Arial" panose="020B0604020202020204" pitchFamily="34" charset="0"/>
                <a:cs typeface="Arial" panose="020B0604020202020204" pitchFamily="34" charset="0"/>
              </a:rPr>
              <a:t>Crit</a:t>
            </a:r>
            <a:r>
              <a:rPr lang="en-GB" sz="1100" dirty="0">
                <a:latin typeface="Arial" panose="020B0604020202020204" pitchFamily="34" charset="0"/>
                <a:cs typeface="Arial" panose="020B0604020202020204" pitchFamily="34" charset="0"/>
              </a:rPr>
              <a:t> Care Med 2018;198:e44–e68. 2. </a:t>
            </a:r>
            <a:r>
              <a:rPr lang="en-GB" sz="1100" dirty="0" err="1">
                <a:latin typeface="Arial" panose="020B0604020202020204" pitchFamily="34" charset="0"/>
                <a:cs typeface="Arial" panose="020B0604020202020204" pitchFamily="34" charset="0"/>
              </a:rPr>
              <a:t>Kreuter</a:t>
            </a:r>
            <a:r>
              <a:rPr lang="en-GB" sz="1100" dirty="0">
                <a:latin typeface="Arial" panose="020B0604020202020204" pitchFamily="34" charset="0"/>
                <a:cs typeface="Arial" panose="020B0604020202020204" pitchFamily="34" charset="0"/>
              </a:rPr>
              <a:t> M et al. Respir Res 2019;20(1):59. 3. Fan Y et al. Chest 2020; </a:t>
            </a:r>
            <a:r>
              <a:rPr lang="en-GB" sz="1100" dirty="0" err="1">
                <a:latin typeface="Arial" panose="020B0604020202020204" pitchFamily="34" charset="0"/>
                <a:cs typeface="Arial" panose="020B0604020202020204" pitchFamily="34" charset="0"/>
              </a:rPr>
              <a:t>doi</a:t>
            </a:r>
            <a:r>
              <a:rPr lang="en-GB" sz="1100" dirty="0">
                <a:latin typeface="Arial" panose="020B0604020202020204" pitchFamily="34" charset="0"/>
                <a:cs typeface="Arial" panose="020B0604020202020204" pitchFamily="34" charset="0"/>
              </a:rPr>
              <a:t>: 10.1016/j.chest.2019.12.041. </a:t>
            </a:r>
          </a:p>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spTree>
    <p:extLst>
      <p:ext uri="{BB962C8B-B14F-4D97-AF65-F5344CB8AC3E}">
        <p14:creationId xmlns:p14="http://schemas.microsoft.com/office/powerpoint/2010/main" val="3981068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EFE54-8992-4AF1-A34D-B53655A2414F}"/>
              </a:ext>
            </a:extLst>
          </p:cNvPr>
          <p:cNvSpPr>
            <a:spLocks noGrp="1"/>
          </p:cNvSpPr>
          <p:nvPr>
            <p:ph type="title"/>
          </p:nvPr>
        </p:nvSpPr>
        <p:spPr/>
        <p:txBody>
          <a:bodyPr/>
          <a:lstStyle/>
          <a:p>
            <a:r>
              <a:rPr lang="en-GB" dirty="0"/>
              <a:t>Aim</a:t>
            </a:r>
          </a:p>
        </p:txBody>
      </p:sp>
      <p:sp>
        <p:nvSpPr>
          <p:cNvPr id="3" name="Content Placeholder 2">
            <a:extLst>
              <a:ext uri="{FF2B5EF4-FFF2-40B4-BE49-F238E27FC236}">
                <a16:creationId xmlns:a16="http://schemas.microsoft.com/office/drawing/2014/main" id="{68D781B1-0099-491E-B304-DF993EE49368}"/>
              </a:ext>
            </a:extLst>
          </p:cNvPr>
          <p:cNvSpPr>
            <a:spLocks noGrp="1"/>
          </p:cNvSpPr>
          <p:nvPr>
            <p:ph sz="quarter" idx="10"/>
          </p:nvPr>
        </p:nvSpPr>
        <p:spPr/>
        <p:txBody>
          <a:bodyPr>
            <a:normAutofit/>
          </a:bodyPr>
          <a:lstStyle/>
          <a:p>
            <a:pPr lvl="1"/>
            <a:r>
              <a:rPr lang="en-GB" sz="2400" dirty="0"/>
              <a:t>To assess events reflecting disease progression in patients with IPF treated with nintedanib versus placebo</a:t>
            </a:r>
          </a:p>
        </p:txBody>
      </p:sp>
      <p:sp>
        <p:nvSpPr>
          <p:cNvPr id="4" name="TextBox 3">
            <a:extLst>
              <a:ext uri="{FF2B5EF4-FFF2-40B4-BE49-F238E27FC236}">
                <a16:creationId xmlns:a16="http://schemas.microsoft.com/office/drawing/2014/main" id="{40F6FECD-1438-41F0-862E-1C369BE9384F}"/>
              </a:ext>
            </a:extLst>
          </p:cNvPr>
          <p:cNvSpPr txBox="1"/>
          <p:nvPr/>
        </p:nvSpPr>
        <p:spPr>
          <a:xfrm>
            <a:off x="355600" y="6211920"/>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spTree>
    <p:extLst>
      <p:ext uri="{BB962C8B-B14F-4D97-AF65-F5344CB8AC3E}">
        <p14:creationId xmlns:p14="http://schemas.microsoft.com/office/powerpoint/2010/main" val="512719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B64830E-2457-49BE-82C8-86568753C6B1}"/>
              </a:ext>
            </a:extLst>
          </p:cNvPr>
          <p:cNvSpPr>
            <a:spLocks noGrp="1"/>
          </p:cNvSpPr>
          <p:nvPr>
            <p:ph type="title"/>
          </p:nvPr>
        </p:nvSpPr>
        <p:spPr/>
        <p:txBody>
          <a:bodyPr/>
          <a:lstStyle/>
          <a:p>
            <a:r>
              <a:rPr lang="en-GB" dirty="0"/>
              <a:t>Methods</a:t>
            </a:r>
          </a:p>
        </p:txBody>
      </p:sp>
      <p:sp>
        <p:nvSpPr>
          <p:cNvPr id="8" name="TextBox 7">
            <a:extLst>
              <a:ext uri="{FF2B5EF4-FFF2-40B4-BE49-F238E27FC236}">
                <a16:creationId xmlns:a16="http://schemas.microsoft.com/office/drawing/2014/main" id="{0FA52830-DF75-4C34-8163-7685A0397F99}"/>
              </a:ext>
            </a:extLst>
          </p:cNvPr>
          <p:cNvSpPr txBox="1"/>
          <p:nvPr/>
        </p:nvSpPr>
        <p:spPr>
          <a:xfrm>
            <a:off x="355600" y="6034120"/>
            <a:ext cx="11836400" cy="600164"/>
          </a:xfrm>
          <a:prstGeom prst="rect">
            <a:avLst/>
          </a:prstGeom>
          <a:noFill/>
        </p:spPr>
        <p:txBody>
          <a:bodyPr wrap="square" rtlCol="0">
            <a:spAutoFit/>
          </a:bodyPr>
          <a:lstStyle/>
          <a:p>
            <a:r>
              <a:rPr lang="da-DK" sz="1100" dirty="0">
                <a:latin typeface="Arial" panose="020B0604020202020204" pitchFamily="34" charset="0"/>
                <a:cs typeface="Arial" panose="020B0604020202020204" pitchFamily="34" charset="0"/>
              </a:rPr>
              <a:t>1. Richeldi L et al. N Engl J Med 2011;365:1079–87. 2. Richeldi L et al. N Engl J Med 2014;370:2071–82.</a:t>
            </a:r>
            <a:br>
              <a:rPr lang="da-DK" sz="1100" dirty="0">
                <a:latin typeface="Arial" panose="020B0604020202020204" pitchFamily="34" charset="0"/>
                <a:cs typeface="Arial" panose="020B0604020202020204" pitchFamily="34" charset="0"/>
              </a:rPr>
            </a:br>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sp>
        <p:nvSpPr>
          <p:cNvPr id="3" name="Content Placeholder 2">
            <a:extLst>
              <a:ext uri="{FF2B5EF4-FFF2-40B4-BE49-F238E27FC236}">
                <a16:creationId xmlns:a16="http://schemas.microsoft.com/office/drawing/2014/main" id="{A4095915-7681-4634-951E-30F2540CFA25}"/>
              </a:ext>
            </a:extLst>
          </p:cNvPr>
          <p:cNvSpPr>
            <a:spLocks noGrp="1"/>
          </p:cNvSpPr>
          <p:nvPr>
            <p:ph sz="quarter" idx="10"/>
          </p:nvPr>
        </p:nvSpPr>
        <p:spPr>
          <a:xfrm>
            <a:off x="588436" y="1448022"/>
            <a:ext cx="5507564" cy="4437063"/>
          </a:xfrm>
        </p:spPr>
        <p:txBody>
          <a:bodyPr>
            <a:noAutofit/>
          </a:bodyPr>
          <a:lstStyle/>
          <a:p>
            <a:pPr lvl="1"/>
            <a:r>
              <a:rPr lang="en-GB" sz="2300" dirty="0"/>
              <a:t>Data were pooled from the TOMORROW trial</a:t>
            </a:r>
            <a:r>
              <a:rPr lang="en-GB" sz="2300" baseline="30000" dirty="0"/>
              <a:t>1</a:t>
            </a:r>
            <a:r>
              <a:rPr lang="en-GB" sz="2300" dirty="0"/>
              <a:t> and two </a:t>
            </a:r>
            <a:br>
              <a:rPr lang="en-GB" sz="2300" dirty="0"/>
            </a:br>
            <a:r>
              <a:rPr lang="en-GB" sz="2300" dirty="0"/>
              <a:t>INPULSIS trials</a:t>
            </a:r>
            <a:r>
              <a:rPr lang="en-GB" sz="2300" baseline="30000" dirty="0"/>
              <a:t>2</a:t>
            </a:r>
            <a:r>
              <a:rPr lang="en-GB" sz="2300" dirty="0"/>
              <a:t> in which subjects were randomized to receive nintedanib or placebo</a:t>
            </a:r>
          </a:p>
          <a:p>
            <a:pPr lvl="1"/>
            <a:r>
              <a:rPr lang="en-GB" sz="2300" dirty="0"/>
              <a:t>The occurrence of progression events over the 52-week treatment period plus 7 days was </a:t>
            </a:r>
            <a:r>
              <a:rPr lang="en-GB" sz="2300" dirty="0" err="1"/>
              <a:t>analyzed</a:t>
            </a:r>
            <a:r>
              <a:rPr lang="en-GB" sz="2300" dirty="0"/>
              <a:t> post-hoc </a:t>
            </a:r>
          </a:p>
          <a:p>
            <a:pPr lvl="1"/>
            <a:r>
              <a:rPr lang="en-GB" sz="2300" dirty="0"/>
              <a:t>Events of the same type on different dates were counted as separate events; different events on the same date were counted as one event</a:t>
            </a:r>
          </a:p>
        </p:txBody>
      </p:sp>
      <p:pic>
        <p:nvPicPr>
          <p:cNvPr id="6" name="Picture 5">
            <a:extLst>
              <a:ext uri="{FF2B5EF4-FFF2-40B4-BE49-F238E27FC236}">
                <a16:creationId xmlns:a16="http://schemas.microsoft.com/office/drawing/2014/main" id="{D7292F10-30A7-4B21-AC67-BC48A3D5C01D}"/>
              </a:ext>
            </a:extLst>
          </p:cNvPr>
          <p:cNvPicPr>
            <a:picLocks noChangeAspect="1"/>
          </p:cNvPicPr>
          <p:nvPr/>
        </p:nvPicPr>
        <p:blipFill>
          <a:blip r:embed="rId3"/>
          <a:stretch>
            <a:fillRect/>
          </a:stretch>
        </p:blipFill>
        <p:spPr>
          <a:xfrm>
            <a:off x="6212306" y="2273769"/>
            <a:ext cx="2923911" cy="1538011"/>
          </a:xfrm>
          <a:prstGeom prst="rect">
            <a:avLst/>
          </a:prstGeom>
        </p:spPr>
      </p:pic>
      <p:pic>
        <p:nvPicPr>
          <p:cNvPr id="7" name="Picture 6">
            <a:extLst>
              <a:ext uri="{FF2B5EF4-FFF2-40B4-BE49-F238E27FC236}">
                <a16:creationId xmlns:a16="http://schemas.microsoft.com/office/drawing/2014/main" id="{E3CB0401-C56F-4122-81CD-D53A59951441}"/>
              </a:ext>
            </a:extLst>
          </p:cNvPr>
          <p:cNvPicPr>
            <a:picLocks noChangeAspect="1"/>
          </p:cNvPicPr>
          <p:nvPr/>
        </p:nvPicPr>
        <p:blipFill>
          <a:blip r:embed="rId4"/>
          <a:stretch>
            <a:fillRect/>
          </a:stretch>
        </p:blipFill>
        <p:spPr>
          <a:xfrm>
            <a:off x="9136217" y="2259039"/>
            <a:ext cx="2980042" cy="1552741"/>
          </a:xfrm>
          <a:prstGeom prst="rect">
            <a:avLst/>
          </a:prstGeom>
        </p:spPr>
      </p:pic>
      <p:pic>
        <p:nvPicPr>
          <p:cNvPr id="9" name="Picture 8">
            <a:extLst>
              <a:ext uri="{FF2B5EF4-FFF2-40B4-BE49-F238E27FC236}">
                <a16:creationId xmlns:a16="http://schemas.microsoft.com/office/drawing/2014/main" id="{1706C8E1-B63F-4E6D-A222-906266352B1D}"/>
              </a:ext>
            </a:extLst>
          </p:cNvPr>
          <p:cNvPicPr>
            <a:picLocks noChangeAspect="1"/>
          </p:cNvPicPr>
          <p:nvPr/>
        </p:nvPicPr>
        <p:blipFill>
          <a:blip r:embed="rId5"/>
          <a:stretch>
            <a:fillRect/>
          </a:stretch>
        </p:blipFill>
        <p:spPr>
          <a:xfrm>
            <a:off x="6212306" y="3811780"/>
            <a:ext cx="2923911" cy="1554912"/>
          </a:xfrm>
          <a:prstGeom prst="rect">
            <a:avLst/>
          </a:prstGeom>
        </p:spPr>
      </p:pic>
      <p:pic>
        <p:nvPicPr>
          <p:cNvPr id="10" name="Picture 9">
            <a:extLst>
              <a:ext uri="{FF2B5EF4-FFF2-40B4-BE49-F238E27FC236}">
                <a16:creationId xmlns:a16="http://schemas.microsoft.com/office/drawing/2014/main" id="{BE512724-9EDA-4767-BAD2-4F5CBA3C841C}"/>
              </a:ext>
            </a:extLst>
          </p:cNvPr>
          <p:cNvPicPr>
            <a:picLocks noChangeAspect="1"/>
          </p:cNvPicPr>
          <p:nvPr/>
        </p:nvPicPr>
        <p:blipFill>
          <a:blip r:embed="rId6"/>
          <a:stretch>
            <a:fillRect/>
          </a:stretch>
        </p:blipFill>
        <p:spPr>
          <a:xfrm>
            <a:off x="9136217" y="3799080"/>
            <a:ext cx="2980042" cy="1584982"/>
          </a:xfrm>
          <a:prstGeom prst="rect">
            <a:avLst/>
          </a:prstGeom>
        </p:spPr>
      </p:pic>
      <p:sp>
        <p:nvSpPr>
          <p:cNvPr id="11" name="Content Placeholder 2">
            <a:extLst>
              <a:ext uri="{FF2B5EF4-FFF2-40B4-BE49-F238E27FC236}">
                <a16:creationId xmlns:a16="http://schemas.microsoft.com/office/drawing/2014/main" id="{CE55D700-761C-4577-8B15-94EAD7E75C1F}"/>
              </a:ext>
            </a:extLst>
          </p:cNvPr>
          <p:cNvSpPr txBox="1">
            <a:spLocks/>
          </p:cNvSpPr>
          <p:nvPr/>
        </p:nvSpPr>
        <p:spPr>
          <a:xfrm>
            <a:off x="6263331" y="1421488"/>
            <a:ext cx="5623870" cy="646207"/>
          </a:xfrm>
          <a:prstGeom prst="rect">
            <a:avLst/>
          </a:prstGeom>
        </p:spPr>
        <p:txBody>
          <a:bodyPr vert="horz" lIns="91440" tIns="45720" rIns="91440" bIns="45720" rtlCol="0">
            <a:noAutofit/>
          </a:bodyPr>
          <a:lstStyle>
            <a:lvl1pPr marL="0" indent="0" algn="l" defTabSz="609585" rtl="0" eaLnBrk="1" latinLnBrk="0" hangingPunct="1">
              <a:lnSpc>
                <a:spcPct val="95000"/>
              </a:lnSpc>
              <a:spcBef>
                <a:spcPts val="800"/>
              </a:spcBef>
              <a:buFont typeface="Arial"/>
              <a:buNone/>
              <a:defRPr sz="2667" kern="1200">
                <a:solidFill>
                  <a:schemeClr val="accent1"/>
                </a:solidFill>
                <a:latin typeface="Arial"/>
                <a:ea typeface="+mn-ea"/>
                <a:cs typeface="Arial"/>
              </a:defRPr>
            </a:lvl1pPr>
            <a:lvl2pPr marL="224361" indent="-224361" algn="l" defTabSz="609585" rtl="0" eaLnBrk="1" latinLnBrk="0" hangingPunct="1">
              <a:lnSpc>
                <a:spcPct val="95000"/>
              </a:lnSpc>
              <a:spcBef>
                <a:spcPts val="800"/>
              </a:spcBef>
              <a:buFont typeface="Arial"/>
              <a:buChar char="•"/>
              <a:defRPr sz="2667" kern="1200">
                <a:solidFill>
                  <a:schemeClr val="accent2"/>
                </a:solidFill>
                <a:latin typeface="Arial"/>
                <a:ea typeface="+mn-ea"/>
                <a:cs typeface="Arial"/>
              </a:defRPr>
            </a:lvl2pPr>
            <a:lvl3pPr marL="609585" indent="-224361" algn="l" defTabSz="609585" rtl="0" eaLnBrk="1" latinLnBrk="0" hangingPunct="1">
              <a:lnSpc>
                <a:spcPct val="95000"/>
              </a:lnSpc>
              <a:spcBef>
                <a:spcPts val="800"/>
              </a:spcBef>
              <a:buFont typeface="Lucida Grande"/>
              <a:buChar char="–"/>
              <a:tabLst/>
              <a:defRPr sz="2400" kern="1200">
                <a:solidFill>
                  <a:schemeClr val="accent2"/>
                </a:solidFill>
                <a:latin typeface="Arial"/>
                <a:ea typeface="+mn-ea"/>
                <a:cs typeface="Arial"/>
              </a:defRPr>
            </a:lvl3pPr>
            <a:lvl4pPr marL="910144" indent="-224361" algn="l" defTabSz="609585" rtl="0" eaLnBrk="1" latinLnBrk="0" hangingPunct="1">
              <a:lnSpc>
                <a:spcPct val="95000"/>
              </a:lnSpc>
              <a:spcBef>
                <a:spcPts val="800"/>
              </a:spcBef>
              <a:buFont typeface="Arial"/>
              <a:buChar char="•"/>
              <a:defRPr lang="en-US" sz="2400" kern="1200" dirty="0" smtClean="0">
                <a:solidFill>
                  <a:schemeClr val="accent2"/>
                </a:solidFill>
                <a:latin typeface="Arial"/>
                <a:ea typeface="+mn-ea"/>
                <a:cs typeface="Arial"/>
              </a:defRPr>
            </a:lvl4pPr>
            <a:lvl5pPr marL="2743131" indent="-304792" algn="l" defTabSz="609585" rtl="0" eaLnBrk="1" latinLnBrk="0" hangingPunct="1">
              <a:lnSpc>
                <a:spcPct val="95000"/>
              </a:lnSpc>
              <a:spcBef>
                <a:spcPts val="800"/>
              </a:spcBef>
              <a:buFont typeface="Arial"/>
              <a:buChar char="»"/>
              <a:defRPr sz="2400" kern="1200">
                <a:solidFill>
                  <a:schemeClr val="accent2"/>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a:lstStyle>
          <a:p>
            <a:pPr lvl="1"/>
            <a:r>
              <a:rPr lang="en-GB" sz="2300" dirty="0"/>
              <a:t>Progression events were defined as:</a:t>
            </a:r>
          </a:p>
        </p:txBody>
      </p:sp>
    </p:spTree>
    <p:extLst>
      <p:ext uri="{BB962C8B-B14F-4D97-AF65-F5344CB8AC3E}">
        <p14:creationId xmlns:p14="http://schemas.microsoft.com/office/powerpoint/2010/main" val="1506829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42231-C92B-42FE-99BD-9FF19B6F422F}"/>
              </a:ext>
            </a:extLst>
          </p:cNvPr>
          <p:cNvSpPr>
            <a:spLocks noGrp="1"/>
          </p:cNvSpPr>
          <p:nvPr>
            <p:ph type="title"/>
          </p:nvPr>
        </p:nvSpPr>
        <p:spPr/>
        <p:txBody>
          <a:bodyPr/>
          <a:lstStyle/>
          <a:p>
            <a:r>
              <a:rPr lang="en-GB" dirty="0"/>
              <a:t>Baseline characteristics</a:t>
            </a:r>
          </a:p>
        </p:txBody>
      </p:sp>
      <p:pic>
        <p:nvPicPr>
          <p:cNvPr id="4" name="Picture 3">
            <a:extLst>
              <a:ext uri="{FF2B5EF4-FFF2-40B4-BE49-F238E27FC236}">
                <a16:creationId xmlns:a16="http://schemas.microsoft.com/office/drawing/2014/main" id="{0577E933-865F-471E-AE65-F9079707DE77}"/>
              </a:ext>
            </a:extLst>
          </p:cNvPr>
          <p:cNvPicPr>
            <a:picLocks noChangeAspect="1"/>
          </p:cNvPicPr>
          <p:nvPr/>
        </p:nvPicPr>
        <p:blipFill>
          <a:blip r:embed="rId2"/>
          <a:stretch>
            <a:fillRect/>
          </a:stretch>
        </p:blipFill>
        <p:spPr>
          <a:xfrm>
            <a:off x="510639" y="1636533"/>
            <a:ext cx="10545288" cy="3584933"/>
          </a:xfrm>
          <a:prstGeom prst="rect">
            <a:avLst/>
          </a:prstGeom>
        </p:spPr>
      </p:pic>
      <p:sp>
        <p:nvSpPr>
          <p:cNvPr id="6" name="TextBox 5">
            <a:extLst>
              <a:ext uri="{FF2B5EF4-FFF2-40B4-BE49-F238E27FC236}">
                <a16:creationId xmlns:a16="http://schemas.microsoft.com/office/drawing/2014/main" id="{EF1F7F14-4B2D-4805-8C27-13DABE795D86}"/>
              </a:ext>
            </a:extLst>
          </p:cNvPr>
          <p:cNvSpPr txBox="1"/>
          <p:nvPr/>
        </p:nvSpPr>
        <p:spPr>
          <a:xfrm>
            <a:off x="355600" y="6211920"/>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spTree>
    <p:extLst>
      <p:ext uri="{BB962C8B-B14F-4D97-AF65-F5344CB8AC3E}">
        <p14:creationId xmlns:p14="http://schemas.microsoft.com/office/powerpoint/2010/main" val="4232026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6BDCA-7584-4C1C-BE8F-EA9CA3C06A77}"/>
              </a:ext>
            </a:extLst>
          </p:cNvPr>
          <p:cNvSpPr>
            <a:spLocks noGrp="1"/>
          </p:cNvSpPr>
          <p:nvPr>
            <p:ph type="title"/>
          </p:nvPr>
        </p:nvSpPr>
        <p:spPr/>
        <p:txBody>
          <a:bodyPr/>
          <a:lstStyle/>
          <a:p>
            <a:r>
              <a:rPr lang="en-GB" dirty="0"/>
              <a:t>Progression events</a:t>
            </a:r>
          </a:p>
        </p:txBody>
      </p:sp>
      <p:sp>
        <p:nvSpPr>
          <p:cNvPr id="4" name="TextBox 3">
            <a:extLst>
              <a:ext uri="{FF2B5EF4-FFF2-40B4-BE49-F238E27FC236}">
                <a16:creationId xmlns:a16="http://schemas.microsoft.com/office/drawing/2014/main" id="{889A3BA3-7596-4C51-91B2-5C75E8C9AEF2}"/>
              </a:ext>
            </a:extLst>
          </p:cNvPr>
          <p:cNvSpPr txBox="1"/>
          <p:nvPr/>
        </p:nvSpPr>
        <p:spPr>
          <a:xfrm>
            <a:off x="355600" y="6034120"/>
            <a:ext cx="11836400" cy="600164"/>
          </a:xfrm>
          <a:prstGeom prst="rect">
            <a:avLst/>
          </a:prstGeom>
          <a:noFill/>
        </p:spPr>
        <p:txBody>
          <a:bodyPr wrap="square" rtlCol="0">
            <a:spAutoFit/>
          </a:bodyPr>
          <a:lstStyle/>
          <a:p>
            <a:r>
              <a:rPr lang="da-DK" sz="1100" dirty="0">
                <a:latin typeface="Arial" panose="020B0604020202020204" pitchFamily="34" charset="0"/>
                <a:cs typeface="Arial" panose="020B0604020202020204" pitchFamily="34" charset="0"/>
              </a:rPr>
              <a:t>Data are % of patients. Chi-squared test was used to calculate p-values.</a:t>
            </a:r>
            <a:br>
              <a:rPr lang="da-DK" sz="1100" dirty="0">
                <a:latin typeface="Arial" panose="020B0604020202020204" pitchFamily="34" charset="0"/>
                <a:cs typeface="Arial" panose="020B0604020202020204" pitchFamily="34" charset="0"/>
              </a:rPr>
            </a:br>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pic>
        <p:nvPicPr>
          <p:cNvPr id="5" name="Picture 4">
            <a:extLst>
              <a:ext uri="{FF2B5EF4-FFF2-40B4-BE49-F238E27FC236}">
                <a16:creationId xmlns:a16="http://schemas.microsoft.com/office/drawing/2014/main" id="{700D6234-C49D-41F6-A665-801CCD9EB41D}"/>
              </a:ext>
            </a:extLst>
          </p:cNvPr>
          <p:cNvPicPr>
            <a:picLocks noChangeAspect="1"/>
          </p:cNvPicPr>
          <p:nvPr/>
        </p:nvPicPr>
        <p:blipFill rotWithShape="1">
          <a:blip r:embed="rId2"/>
          <a:srcRect l="1231"/>
          <a:stretch/>
        </p:blipFill>
        <p:spPr>
          <a:xfrm>
            <a:off x="118751" y="1682347"/>
            <a:ext cx="11732822" cy="3493305"/>
          </a:xfrm>
          <a:prstGeom prst="rect">
            <a:avLst/>
          </a:prstGeom>
        </p:spPr>
      </p:pic>
    </p:spTree>
    <p:extLst>
      <p:ext uri="{BB962C8B-B14F-4D97-AF65-F5344CB8AC3E}">
        <p14:creationId xmlns:p14="http://schemas.microsoft.com/office/powerpoint/2010/main" val="1742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05F45-DCA2-4C74-8597-BF6359ECC1CF}"/>
              </a:ext>
            </a:extLst>
          </p:cNvPr>
          <p:cNvSpPr>
            <a:spLocks noGrp="1"/>
          </p:cNvSpPr>
          <p:nvPr>
            <p:ph type="title"/>
          </p:nvPr>
        </p:nvSpPr>
        <p:spPr/>
        <p:txBody>
          <a:bodyPr/>
          <a:lstStyle/>
          <a:p>
            <a:r>
              <a:rPr lang="en-GB" dirty="0"/>
              <a:t>Number of progression events</a:t>
            </a:r>
          </a:p>
        </p:txBody>
      </p:sp>
      <p:pic>
        <p:nvPicPr>
          <p:cNvPr id="4" name="Picture 3">
            <a:extLst>
              <a:ext uri="{FF2B5EF4-FFF2-40B4-BE49-F238E27FC236}">
                <a16:creationId xmlns:a16="http://schemas.microsoft.com/office/drawing/2014/main" id="{A0A38DEB-6638-47E4-A859-AA6F0F264EC2}"/>
              </a:ext>
            </a:extLst>
          </p:cNvPr>
          <p:cNvPicPr>
            <a:picLocks noChangeAspect="1"/>
          </p:cNvPicPr>
          <p:nvPr/>
        </p:nvPicPr>
        <p:blipFill>
          <a:blip r:embed="rId2"/>
          <a:stretch>
            <a:fillRect/>
          </a:stretch>
        </p:blipFill>
        <p:spPr>
          <a:xfrm>
            <a:off x="609600" y="1634651"/>
            <a:ext cx="10443756" cy="3588698"/>
          </a:xfrm>
          <a:prstGeom prst="rect">
            <a:avLst/>
          </a:prstGeom>
        </p:spPr>
      </p:pic>
      <p:sp>
        <p:nvSpPr>
          <p:cNvPr id="5" name="TextBox 4">
            <a:extLst>
              <a:ext uri="{FF2B5EF4-FFF2-40B4-BE49-F238E27FC236}">
                <a16:creationId xmlns:a16="http://schemas.microsoft.com/office/drawing/2014/main" id="{E6F42C85-4332-4B37-93B0-DA9EB8391529}"/>
              </a:ext>
            </a:extLst>
          </p:cNvPr>
          <p:cNvSpPr txBox="1"/>
          <p:nvPr/>
        </p:nvSpPr>
        <p:spPr>
          <a:xfrm>
            <a:off x="355600" y="6034120"/>
            <a:ext cx="11836400" cy="600164"/>
          </a:xfrm>
          <a:prstGeom prst="rect">
            <a:avLst/>
          </a:prstGeom>
          <a:noFill/>
        </p:spPr>
        <p:txBody>
          <a:bodyPr wrap="square" rtlCol="0">
            <a:spAutoFit/>
          </a:bodyPr>
          <a:lstStyle/>
          <a:p>
            <a:r>
              <a:rPr lang="da-DK" sz="1100" dirty="0">
                <a:latin typeface="Arial" panose="020B0604020202020204" pitchFamily="34" charset="0"/>
                <a:cs typeface="Arial" panose="020B0604020202020204" pitchFamily="34" charset="0"/>
              </a:rPr>
              <a:t>Data are % of patients.</a:t>
            </a:r>
            <a:br>
              <a:rPr lang="da-DK" sz="1100" dirty="0">
                <a:latin typeface="Arial" panose="020B0604020202020204" pitchFamily="34" charset="0"/>
                <a:cs typeface="Arial" panose="020B0604020202020204" pitchFamily="34" charset="0"/>
              </a:rPr>
            </a:br>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spTree>
    <p:extLst>
      <p:ext uri="{BB962C8B-B14F-4D97-AF65-F5344CB8AC3E}">
        <p14:creationId xmlns:p14="http://schemas.microsoft.com/office/powerpoint/2010/main" val="3094875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EF0E6-AB32-4684-BD23-843F28C1A267}"/>
              </a:ext>
            </a:extLst>
          </p:cNvPr>
          <p:cNvSpPr>
            <a:spLocks noGrp="1"/>
          </p:cNvSpPr>
          <p:nvPr>
            <p:ph type="title"/>
          </p:nvPr>
        </p:nvSpPr>
        <p:spPr>
          <a:xfrm>
            <a:off x="609600" y="169537"/>
            <a:ext cx="10972800" cy="1143000"/>
          </a:xfrm>
        </p:spPr>
        <p:txBody>
          <a:bodyPr/>
          <a:lstStyle/>
          <a:p>
            <a:r>
              <a:rPr lang="en-GB" dirty="0"/>
              <a:t>Time to first and second progression events</a:t>
            </a:r>
          </a:p>
        </p:txBody>
      </p:sp>
      <p:sp>
        <p:nvSpPr>
          <p:cNvPr id="4" name="TextBox 3">
            <a:extLst>
              <a:ext uri="{FF2B5EF4-FFF2-40B4-BE49-F238E27FC236}">
                <a16:creationId xmlns:a16="http://schemas.microsoft.com/office/drawing/2014/main" id="{2993E7E4-7504-42AD-BCCA-CF4546B1FB37}"/>
              </a:ext>
            </a:extLst>
          </p:cNvPr>
          <p:cNvSpPr txBox="1"/>
          <p:nvPr/>
        </p:nvSpPr>
        <p:spPr>
          <a:xfrm>
            <a:off x="355600" y="6033795"/>
            <a:ext cx="11836400" cy="600164"/>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A log-rank test was used to compare treatment groups and a Cox model was used to determine hazard ratios.</a:t>
            </a:r>
          </a:p>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pic>
        <p:nvPicPr>
          <p:cNvPr id="3" name="Picture 2">
            <a:extLst>
              <a:ext uri="{FF2B5EF4-FFF2-40B4-BE49-F238E27FC236}">
                <a16:creationId xmlns:a16="http://schemas.microsoft.com/office/drawing/2014/main" id="{9CABBC30-E7EA-4B07-AF56-175A48133A31}"/>
              </a:ext>
            </a:extLst>
          </p:cNvPr>
          <p:cNvPicPr>
            <a:picLocks noChangeAspect="1"/>
          </p:cNvPicPr>
          <p:nvPr/>
        </p:nvPicPr>
        <p:blipFill>
          <a:blip r:embed="rId2"/>
          <a:stretch>
            <a:fillRect/>
          </a:stretch>
        </p:blipFill>
        <p:spPr>
          <a:xfrm>
            <a:off x="304800" y="1096731"/>
            <a:ext cx="9492343" cy="4965870"/>
          </a:xfrm>
          <a:prstGeom prst="rect">
            <a:avLst/>
          </a:prstGeom>
        </p:spPr>
      </p:pic>
      <p:pic>
        <p:nvPicPr>
          <p:cNvPr id="6" name="Picture 5">
            <a:extLst>
              <a:ext uri="{FF2B5EF4-FFF2-40B4-BE49-F238E27FC236}">
                <a16:creationId xmlns:a16="http://schemas.microsoft.com/office/drawing/2014/main" id="{D9189162-5AB2-4DB1-AB5B-F010C9CFF3D1}"/>
              </a:ext>
            </a:extLst>
          </p:cNvPr>
          <p:cNvPicPr>
            <a:picLocks noChangeAspect="1"/>
          </p:cNvPicPr>
          <p:nvPr/>
        </p:nvPicPr>
        <p:blipFill>
          <a:blip r:embed="rId3"/>
          <a:stretch>
            <a:fillRect/>
          </a:stretch>
        </p:blipFill>
        <p:spPr>
          <a:xfrm>
            <a:off x="9797143" y="1098474"/>
            <a:ext cx="2239472" cy="1032322"/>
          </a:xfrm>
          <a:prstGeom prst="rect">
            <a:avLst/>
          </a:prstGeom>
        </p:spPr>
      </p:pic>
      <p:pic>
        <p:nvPicPr>
          <p:cNvPr id="7" name="Picture 6">
            <a:extLst>
              <a:ext uri="{FF2B5EF4-FFF2-40B4-BE49-F238E27FC236}">
                <a16:creationId xmlns:a16="http://schemas.microsoft.com/office/drawing/2014/main" id="{97D02A8D-A46B-4319-996F-959527BBA089}"/>
              </a:ext>
            </a:extLst>
          </p:cNvPr>
          <p:cNvPicPr>
            <a:picLocks noChangeAspect="1"/>
          </p:cNvPicPr>
          <p:nvPr/>
        </p:nvPicPr>
        <p:blipFill>
          <a:blip r:embed="rId4"/>
          <a:stretch>
            <a:fillRect/>
          </a:stretch>
        </p:blipFill>
        <p:spPr>
          <a:xfrm>
            <a:off x="9813793" y="2882114"/>
            <a:ext cx="2206171" cy="974045"/>
          </a:xfrm>
          <a:prstGeom prst="rect">
            <a:avLst/>
          </a:prstGeom>
        </p:spPr>
      </p:pic>
    </p:spTree>
    <p:extLst>
      <p:ext uri="{BB962C8B-B14F-4D97-AF65-F5344CB8AC3E}">
        <p14:creationId xmlns:p14="http://schemas.microsoft.com/office/powerpoint/2010/main" val="713375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8C22E5-3D3B-4F0A-B52E-9FE826FD0E4D}"/>
              </a:ext>
            </a:extLst>
          </p:cNvPr>
          <p:cNvSpPr>
            <a:spLocks noGrp="1"/>
          </p:cNvSpPr>
          <p:nvPr>
            <p:ph type="title"/>
          </p:nvPr>
        </p:nvSpPr>
        <p:spPr/>
        <p:txBody>
          <a:bodyPr/>
          <a:lstStyle/>
          <a:p>
            <a:r>
              <a:rPr lang="en-GB" dirty="0"/>
              <a:t>Time to first progression event by type of event</a:t>
            </a:r>
          </a:p>
        </p:txBody>
      </p:sp>
      <p:pic>
        <p:nvPicPr>
          <p:cNvPr id="4" name="Picture 3">
            <a:extLst>
              <a:ext uri="{FF2B5EF4-FFF2-40B4-BE49-F238E27FC236}">
                <a16:creationId xmlns:a16="http://schemas.microsoft.com/office/drawing/2014/main" id="{532EBB18-BC89-4AF9-A67C-1FF2C422D826}"/>
              </a:ext>
            </a:extLst>
          </p:cNvPr>
          <p:cNvPicPr>
            <a:picLocks noChangeAspect="1"/>
          </p:cNvPicPr>
          <p:nvPr/>
        </p:nvPicPr>
        <p:blipFill>
          <a:blip r:embed="rId2"/>
          <a:stretch>
            <a:fillRect/>
          </a:stretch>
        </p:blipFill>
        <p:spPr>
          <a:xfrm>
            <a:off x="1133797" y="1191129"/>
            <a:ext cx="4837217" cy="2376794"/>
          </a:xfrm>
          <a:prstGeom prst="rect">
            <a:avLst/>
          </a:prstGeom>
        </p:spPr>
      </p:pic>
      <p:pic>
        <p:nvPicPr>
          <p:cNvPr id="5" name="Picture 4">
            <a:extLst>
              <a:ext uri="{FF2B5EF4-FFF2-40B4-BE49-F238E27FC236}">
                <a16:creationId xmlns:a16="http://schemas.microsoft.com/office/drawing/2014/main" id="{833DE652-31B4-4F7F-B5EB-428A02042DB0}"/>
              </a:ext>
            </a:extLst>
          </p:cNvPr>
          <p:cNvPicPr>
            <a:picLocks noChangeAspect="1"/>
          </p:cNvPicPr>
          <p:nvPr/>
        </p:nvPicPr>
        <p:blipFill>
          <a:blip r:embed="rId3"/>
          <a:stretch>
            <a:fillRect/>
          </a:stretch>
        </p:blipFill>
        <p:spPr>
          <a:xfrm>
            <a:off x="5971015" y="1234179"/>
            <a:ext cx="4564896" cy="2315174"/>
          </a:xfrm>
          <a:prstGeom prst="rect">
            <a:avLst/>
          </a:prstGeom>
        </p:spPr>
      </p:pic>
      <p:pic>
        <p:nvPicPr>
          <p:cNvPr id="6" name="Picture 5">
            <a:extLst>
              <a:ext uri="{FF2B5EF4-FFF2-40B4-BE49-F238E27FC236}">
                <a16:creationId xmlns:a16="http://schemas.microsoft.com/office/drawing/2014/main" id="{F0C69302-D58E-436C-A5DE-3A0BF45512C9}"/>
              </a:ext>
            </a:extLst>
          </p:cNvPr>
          <p:cNvPicPr>
            <a:picLocks noChangeAspect="1"/>
          </p:cNvPicPr>
          <p:nvPr/>
        </p:nvPicPr>
        <p:blipFill>
          <a:blip r:embed="rId4"/>
          <a:stretch>
            <a:fillRect/>
          </a:stretch>
        </p:blipFill>
        <p:spPr>
          <a:xfrm>
            <a:off x="1154388" y="3596152"/>
            <a:ext cx="4816626" cy="2315174"/>
          </a:xfrm>
          <a:prstGeom prst="rect">
            <a:avLst/>
          </a:prstGeom>
        </p:spPr>
      </p:pic>
      <p:pic>
        <p:nvPicPr>
          <p:cNvPr id="7" name="Picture 6">
            <a:extLst>
              <a:ext uri="{FF2B5EF4-FFF2-40B4-BE49-F238E27FC236}">
                <a16:creationId xmlns:a16="http://schemas.microsoft.com/office/drawing/2014/main" id="{AE8E3E17-5137-4159-8249-A0C8A55CAD08}"/>
              </a:ext>
            </a:extLst>
          </p:cNvPr>
          <p:cNvPicPr>
            <a:picLocks noChangeAspect="1"/>
          </p:cNvPicPr>
          <p:nvPr/>
        </p:nvPicPr>
        <p:blipFill>
          <a:blip r:embed="rId5"/>
          <a:stretch>
            <a:fillRect/>
          </a:stretch>
        </p:blipFill>
        <p:spPr>
          <a:xfrm>
            <a:off x="5971014" y="3595353"/>
            <a:ext cx="4517474" cy="2315174"/>
          </a:xfrm>
          <a:prstGeom prst="rect">
            <a:avLst/>
          </a:prstGeom>
        </p:spPr>
      </p:pic>
      <p:sp>
        <p:nvSpPr>
          <p:cNvPr id="8" name="TextBox 7">
            <a:extLst>
              <a:ext uri="{FF2B5EF4-FFF2-40B4-BE49-F238E27FC236}">
                <a16:creationId xmlns:a16="http://schemas.microsoft.com/office/drawing/2014/main" id="{B2C14065-7E81-4FD6-B9DC-0432126E9604}"/>
              </a:ext>
            </a:extLst>
          </p:cNvPr>
          <p:cNvSpPr txBox="1"/>
          <p:nvPr/>
        </p:nvSpPr>
        <p:spPr>
          <a:xfrm>
            <a:off x="355600" y="6211920"/>
            <a:ext cx="11836400" cy="430887"/>
          </a:xfrm>
          <a:prstGeom prst="rect">
            <a:avLst/>
          </a:prstGeom>
          <a:noFill/>
        </p:spPr>
        <p:txBody>
          <a:bodyPr wrap="square" rtlCol="0">
            <a:spAutoFit/>
          </a:bodyPr>
          <a:lstStyle/>
          <a:p>
            <a:r>
              <a:rPr lang="en-GB" sz="1100" dirty="0">
                <a:latin typeface="Arial" panose="020B0604020202020204" pitchFamily="34" charset="0"/>
                <a:cs typeface="Arial" panose="020B0604020202020204" pitchFamily="34" charset="0"/>
              </a:rPr>
              <a:t>Nathan SD et al. Disease progression events in trials of nintedanib in patients with idiopathic pulmonary fibrosis. Poster developed for the American Thoracic Society International Conference, 2020.</a:t>
            </a:r>
          </a:p>
        </p:txBody>
      </p:sp>
    </p:spTree>
    <p:extLst>
      <p:ext uri="{BB962C8B-B14F-4D97-AF65-F5344CB8AC3E}">
        <p14:creationId xmlns:p14="http://schemas.microsoft.com/office/powerpoint/2010/main" val="3113169558"/>
      </p:ext>
    </p:extLst>
  </p:cSld>
  <p:clrMapOvr>
    <a:masterClrMapping/>
  </p:clrMapOvr>
</p:sld>
</file>

<file path=ppt/theme/theme1.xml><?xml version="1.0" encoding="utf-8"?>
<a:theme xmlns:a="http://schemas.openxmlformats.org/drawingml/2006/main" name="3_Office Theme">
  <a:themeElements>
    <a:clrScheme name="OFEV_2">
      <a:dk1>
        <a:sysClr val="windowText" lastClr="000000"/>
      </a:dk1>
      <a:lt1>
        <a:sysClr val="window" lastClr="FFFFFF"/>
      </a:lt1>
      <a:dk2>
        <a:srgbClr val="1F497D"/>
      </a:dk2>
      <a:lt2>
        <a:srgbClr val="E5E9ED"/>
      </a:lt2>
      <a:accent1>
        <a:srgbClr val="F2650F"/>
      </a:accent1>
      <a:accent2>
        <a:srgbClr val="001E55"/>
      </a:accent2>
      <a:accent3>
        <a:srgbClr val="F19700"/>
      </a:accent3>
      <a:accent4>
        <a:srgbClr val="FED123"/>
      </a:accent4>
      <a:accent5>
        <a:srgbClr val="7A99AC"/>
      </a:accent5>
      <a:accent6>
        <a:srgbClr val="FDD3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1475</TotalTime>
  <Words>721</Words>
  <Application>Microsoft Office PowerPoint</Application>
  <PresentationFormat>Widescreen</PresentationFormat>
  <Paragraphs>44</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Lucida Grande</vt:lpstr>
      <vt:lpstr>3_Office Theme</vt:lpstr>
      <vt:lpstr>Disease progression events in trials of nintedanib in patients with idiopathic pulmonary fibrosis</vt:lpstr>
      <vt:lpstr>Introduction</vt:lpstr>
      <vt:lpstr>Aim</vt:lpstr>
      <vt:lpstr>Methods</vt:lpstr>
      <vt:lpstr>Baseline characteristics</vt:lpstr>
      <vt:lpstr>Progression events</vt:lpstr>
      <vt:lpstr>Number of progression events</vt:lpstr>
      <vt:lpstr>Time to first and second progression events</vt:lpstr>
      <vt:lpstr>Time to first progression event by type of event</vt:lpstr>
      <vt:lpstr>Incidence and sequence of disease progression events up to 52 weeks in patients who had &gt;1 event: nintedanib group </vt:lpstr>
      <vt:lpstr>Incidence and sequence of disease progression events up to 52 weeks in patients who had &gt;1 event: placebo group </vt:lpstr>
      <vt:lpstr>Conclusions</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INBUILD® trial</dc:title>
  <dc:creator>Ng, Elizabeth</dc:creator>
  <cp:lastModifiedBy>Morris, Wendy</cp:lastModifiedBy>
  <cp:revision>781</cp:revision>
  <cp:lastPrinted>2019-10-03T08:12:52Z</cp:lastPrinted>
  <dcterms:created xsi:type="dcterms:W3CDTF">2019-06-25T13:13:58Z</dcterms:created>
  <dcterms:modified xsi:type="dcterms:W3CDTF">2020-04-17T09:05:29Z</dcterms:modified>
</cp:coreProperties>
</file>