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4"/>
  </p:notesMasterIdLst>
  <p:sldIdLst>
    <p:sldId id="258" r:id="rId3"/>
    <p:sldId id="354" r:id="rId4"/>
    <p:sldId id="355" r:id="rId5"/>
    <p:sldId id="356" r:id="rId6"/>
    <p:sldId id="358" r:id="rId7"/>
    <p:sldId id="359" r:id="rId8"/>
    <p:sldId id="360" r:id="rId9"/>
    <p:sldId id="361" r:id="rId10"/>
    <p:sldId id="349" r:id="rId11"/>
    <p:sldId id="363" r:id="rId12"/>
    <p:sldId id="365" r:id="rId13"/>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05" userDrawn="1">
          <p15:clr>
            <a:srgbClr val="A4A3A4"/>
          </p15:clr>
        </p15:guide>
        <p15:guide id="2" pos="54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eishmanHillard" initials="F" lastIdx="41" clrIdx="0">
    <p:extLst>
      <p:ext uri="{19B8F6BF-5375-455C-9EA6-DF929625EA0E}">
        <p15:presenceInfo xmlns:p15="http://schemas.microsoft.com/office/powerpoint/2012/main" userId="FleishmanHillard" providerId="None"/>
      </p:ext>
    </p:extLst>
  </p:cmAuthor>
  <p:cmAuthor id="2" name="Morris, Wendy" initials="MW" lastIdx="44" clrIdx="1">
    <p:extLst>
      <p:ext uri="{19B8F6BF-5375-455C-9EA6-DF929625EA0E}">
        <p15:presenceInfo xmlns:p15="http://schemas.microsoft.com/office/powerpoint/2012/main" userId="S-1-5-21-2000478354-261903793-682003330-45801" providerId="AD"/>
      </p:ext>
    </p:extLst>
  </p:cmAuthor>
  <p:cmAuthor id="3" name="Morris, Wendy" initials="MW [2]" lastIdx="34" clrIdx="2">
    <p:extLst>
      <p:ext uri="{19B8F6BF-5375-455C-9EA6-DF929625EA0E}">
        <p15:presenceInfo xmlns:p15="http://schemas.microsoft.com/office/powerpoint/2012/main" userId="S::wendy.morris@fhflondon.co.uk::0abfe841-cd44-49c6-ab27-b3339359c792" providerId="AD"/>
      </p:ext>
    </p:extLst>
  </p:cmAuthor>
  <p:cmAuthor id="4" name="Stephens, Melanie" initials="SM" lastIdx="4" clrIdx="3">
    <p:extLst>
      <p:ext uri="{19B8F6BF-5375-455C-9EA6-DF929625EA0E}">
        <p15:presenceInfo xmlns:p15="http://schemas.microsoft.com/office/powerpoint/2012/main" userId="S-1-5-21-2000478354-261903793-682003330-443296" providerId="AD"/>
      </p:ext>
    </p:extLst>
  </p:cmAuthor>
  <p:cmAuthor id="5" name="Fleming, Julie" initials="FJ" lastIdx="10" clrIdx="4">
    <p:extLst>
      <p:ext uri="{19B8F6BF-5375-455C-9EA6-DF929625EA0E}">
        <p15:presenceInfo xmlns:p15="http://schemas.microsoft.com/office/powerpoint/2012/main" userId="S::julie.fleming@fhflondon.co.uk::4936b1a7-a085-472e-aef7-8472094fa5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6F1"/>
    <a:srgbClr val="5CC9D9"/>
    <a:srgbClr val="0788C9"/>
    <a:srgbClr val="0052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6" autoAdjust="0"/>
    <p:restoredTop sz="95268" autoAdjust="0"/>
  </p:normalViewPr>
  <p:slideViewPr>
    <p:cSldViewPr snapToGrid="0" snapToObjects="1">
      <p:cViewPr varScale="1">
        <p:scale>
          <a:sx n="146" d="100"/>
          <a:sy n="146" d="100"/>
        </p:scale>
        <p:origin x="864" y="108"/>
      </p:cViewPr>
      <p:guideLst>
        <p:guide orient="horz" pos="2505"/>
        <p:guide pos="544"/>
      </p:guideLst>
    </p:cSldViewPr>
  </p:slideViewPr>
  <p:notesTextViewPr>
    <p:cViewPr>
      <p:scale>
        <a:sx n="3" d="2"/>
        <a:sy n="3" d="2"/>
      </p:scale>
      <p:origin x="0" y="0"/>
    </p:cViewPr>
  </p:notesTextViewPr>
  <p:sorterViewPr>
    <p:cViewPr varScale="1">
      <p:scale>
        <a:sx n="100" d="100"/>
        <a:sy n="100" d="100"/>
      </p:scale>
      <p:origin x="0" y="-5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817452-07C1-4227-9CC9-9E64422F7140}" type="datetimeFigureOut">
              <a:rPr lang="en-GB" smtClean="0"/>
              <a:t>04/06/2020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5C2A2-3CAB-43B0-818A-A5243062347E}" type="slidenum">
              <a:rPr lang="en-GB" smtClean="0"/>
              <a:t>‹#›</a:t>
            </a:fld>
            <a:endParaRPr lang="en-GB"/>
          </a:p>
        </p:txBody>
      </p:sp>
    </p:spTree>
    <p:extLst>
      <p:ext uri="{BB962C8B-B14F-4D97-AF65-F5344CB8AC3E}">
        <p14:creationId xmlns:p14="http://schemas.microsoft.com/office/powerpoint/2010/main" val="1815867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ound Single Corner Rectangle 6"/>
          <p:cNvSpPr/>
          <p:nvPr userDrawn="1"/>
        </p:nvSpPr>
        <p:spPr>
          <a:xfrm rot="10800000">
            <a:off x="359760" y="349906"/>
            <a:ext cx="8439615" cy="4324951"/>
          </a:xfrm>
          <a:prstGeom prst="round1Rect">
            <a:avLst>
              <a:gd name="adj" fmla="val 36068"/>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userDrawn="1"/>
        </p:nvSpPr>
        <p:spPr>
          <a:xfrm rot="16200000">
            <a:off x="7540765" y="-876531"/>
            <a:ext cx="726700" cy="2479771"/>
          </a:xfrm>
          <a:prstGeom prst="round2SameRect">
            <a:avLst>
              <a:gd name="adj1" fmla="val 4032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ame Side Corner Rectangle 8"/>
          <p:cNvSpPr/>
          <p:nvPr userDrawn="1"/>
        </p:nvSpPr>
        <p:spPr>
          <a:xfrm rot="16200000">
            <a:off x="7579639" y="-875118"/>
            <a:ext cx="689242" cy="2439479"/>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9760" y="4757767"/>
            <a:ext cx="1465786" cy="298671"/>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31259" y="4752751"/>
            <a:ext cx="785735" cy="298671"/>
          </a:xfrm>
          <a:prstGeom prst="rect">
            <a:avLst/>
          </a:prstGeom>
        </p:spPr>
      </p:pic>
      <p:sp>
        <p:nvSpPr>
          <p:cNvPr id="2" name="Title 1"/>
          <p:cNvSpPr>
            <a:spLocks noGrp="1"/>
          </p:cNvSpPr>
          <p:nvPr>
            <p:ph type="title"/>
          </p:nvPr>
        </p:nvSpPr>
        <p:spPr>
          <a:xfrm>
            <a:off x="636217" y="1038342"/>
            <a:ext cx="7886700" cy="1689868"/>
          </a:xfrm>
        </p:spPr>
        <p:txBody>
          <a:bodyPr/>
          <a:lstStyle>
            <a:lvl1pPr>
              <a:defRPr baseline="0">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baseline="30000">
                <a:latin typeface="Calibri" panose="020F0502020204030204" pitchFamily="34" charset="0"/>
              </a:defRPr>
            </a:lvl1pPr>
          </a:lstStyle>
          <a:p>
            <a:pPr lvl="0"/>
            <a:r>
              <a:rPr lang="en-US" dirty="0"/>
              <a:t>Click to edit Master text styles</a:t>
            </a:r>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pic>
        <p:nvPicPr>
          <p:cNvPr id="13" name="Picture 12">
            <a:extLst>
              <a:ext uri="{FF2B5EF4-FFF2-40B4-BE49-F238E27FC236}">
                <a16:creationId xmlns:a16="http://schemas.microsoft.com/office/drawing/2014/main" id="{7657DC99-D443-4797-8826-3014C10A13F7}"/>
              </a:ext>
            </a:extLst>
          </p:cNvPr>
          <p:cNvPicPr>
            <a:picLocks noChangeAspect="1"/>
          </p:cNvPicPr>
          <p:nvPr userDrawn="1"/>
        </p:nvPicPr>
        <p:blipFill>
          <a:blip r:embed="rId4"/>
          <a:stretch>
            <a:fillRect/>
          </a:stretch>
        </p:blipFill>
        <p:spPr>
          <a:xfrm>
            <a:off x="6947836" y="160877"/>
            <a:ext cx="1952849" cy="36748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7" name="Title 1"/>
          <p:cNvSpPr>
            <a:spLocks noGrp="1"/>
          </p:cNvSpPr>
          <p:nvPr>
            <p:ph type="title"/>
          </p:nvPr>
        </p:nvSpPr>
        <p:spPr>
          <a:xfrm>
            <a:off x="504824" y="878386"/>
            <a:ext cx="8105775" cy="673099"/>
          </a:xfrm>
        </p:spPr>
        <p:txBody>
          <a:bodyPr lIns="0" anchor="t" anchorCtr="0">
            <a:normAutofit/>
          </a:bodyPr>
          <a:lstStyle>
            <a:lvl1pPr>
              <a:defRPr sz="2800" b="1" baseline="0">
                <a:solidFill>
                  <a:srgbClr val="00529B"/>
                </a:solidFill>
                <a:latin typeface="Calibri" panose="020F0502020204030204" pitchFamily="34" charset="0"/>
                <a:ea typeface="Arial" charset="0"/>
                <a:cs typeface="Arial" charset="0"/>
              </a:defRPr>
            </a:lvl1pPr>
          </a:lstStyle>
          <a:p>
            <a:r>
              <a:rPr lang="en-US" dirty="0"/>
              <a:t>Click to edit Master title style</a:t>
            </a:r>
          </a:p>
        </p:txBody>
      </p:sp>
      <p:sp>
        <p:nvSpPr>
          <p:cNvPr id="8" name="Content Placeholder 2"/>
          <p:cNvSpPr>
            <a:spLocks noGrp="1"/>
          </p:cNvSpPr>
          <p:nvPr>
            <p:ph idx="1"/>
          </p:nvPr>
        </p:nvSpPr>
        <p:spPr>
          <a:xfrm>
            <a:off x="504824" y="1548310"/>
            <a:ext cx="8105775" cy="2086808"/>
          </a:xfrm>
        </p:spPr>
        <p:txBody>
          <a:bodyPr>
            <a:normAutofit/>
          </a:bodyPr>
          <a:lstStyle>
            <a:lvl1pPr marL="179388" indent="-179388">
              <a:lnSpc>
                <a:spcPts val="2060"/>
              </a:lnSpc>
              <a:buClr>
                <a:srgbClr val="00529B"/>
              </a:buClr>
              <a:tabLst/>
              <a:defRPr sz="1600" baseline="0">
                <a:solidFill>
                  <a:schemeClr val="tx1"/>
                </a:solidFill>
                <a:latin typeface="Calibri" panose="020F0502020204030204" pitchFamily="34" charset="0"/>
                <a:ea typeface="Arial" charset="0"/>
                <a:cs typeface="Arial" charset="0"/>
              </a:defRPr>
            </a:lvl1pPr>
            <a:lvl2pPr marL="625475" indent="-168275">
              <a:lnSpc>
                <a:spcPts val="1820"/>
              </a:lnSpc>
              <a:buClr>
                <a:srgbClr val="00529B"/>
              </a:buClr>
              <a:tabLst/>
              <a:defRPr sz="1400" baseline="0">
                <a:latin typeface="Calibri" panose="020F0502020204030204" pitchFamily="34" charset="0"/>
                <a:ea typeface="Arial" charset="0"/>
                <a:cs typeface="Arial" charset="0"/>
              </a:defRPr>
            </a:lvl2pPr>
            <a:lvl3pPr marL="1069975" indent="-155575">
              <a:lnSpc>
                <a:spcPts val="1480"/>
              </a:lnSpc>
              <a:buClr>
                <a:srgbClr val="00529B"/>
              </a:buClr>
              <a:tabLst/>
              <a:defRPr sz="1200" baseline="0">
                <a:latin typeface="Calibri" panose="020F0502020204030204" pitchFamily="34" charset="0"/>
                <a:ea typeface="Arial" charset="0"/>
                <a:cs typeface="Arial" charset="0"/>
              </a:defRPr>
            </a:lvl3pPr>
            <a:lvl4pPr marL="1516063" indent="-144463">
              <a:lnSpc>
                <a:spcPts val="1440"/>
              </a:lnSpc>
              <a:buClr>
                <a:srgbClr val="00529B"/>
              </a:buClr>
              <a:tabLst/>
              <a:defRPr sz="1100" baseline="0">
                <a:latin typeface="Calibri" panose="020F0502020204030204" pitchFamily="34" charset="0"/>
                <a:ea typeface="Arial" charset="0"/>
                <a:cs typeface="Arial" charset="0"/>
              </a:defRPr>
            </a:lvl4pPr>
            <a:lvl5pPr marL="1960563" indent="-131763">
              <a:lnSpc>
                <a:spcPts val="1440"/>
              </a:lnSpc>
              <a:buClr>
                <a:srgbClr val="00529B"/>
              </a:buClr>
              <a:tabLst/>
              <a:defRPr sz="1100" baseline="0">
                <a:latin typeface="Calibri" panose="020F0502020204030204" pitchFamily="34"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9" name="Group 8"/>
          <p:cNvGrpSpPr/>
          <p:nvPr userDrawn="1"/>
        </p:nvGrpSpPr>
        <p:grpSpPr>
          <a:xfrm>
            <a:off x="504824" y="4411306"/>
            <a:ext cx="8639178" cy="732194"/>
            <a:chOff x="-350181" y="6053342"/>
            <a:chExt cx="9494183" cy="804658"/>
          </a:xfrm>
        </p:grpSpPr>
        <p:sp>
          <p:nvSpPr>
            <p:cNvPr id="10" name="Round Same Side Corner Rectangle 9"/>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13" name="Picture 12">
            <a:extLst>
              <a:ext uri="{FF2B5EF4-FFF2-40B4-BE49-F238E27FC236}">
                <a16:creationId xmlns:a16="http://schemas.microsoft.com/office/drawing/2014/main" id="{AF35D3F8-679D-4FE0-960E-5AB976710AE6}"/>
              </a:ext>
            </a:extLst>
          </p:cNvPr>
          <p:cNvPicPr>
            <a:picLocks noChangeAspect="1"/>
          </p:cNvPicPr>
          <p:nvPr userDrawn="1"/>
        </p:nvPicPr>
        <p:blipFill>
          <a:blip r:embed="rId2"/>
          <a:stretch>
            <a:fillRect/>
          </a:stretch>
        </p:blipFill>
        <p:spPr>
          <a:xfrm>
            <a:off x="6810979" y="4582209"/>
            <a:ext cx="2074545" cy="390389"/>
          </a:xfrm>
          <a:prstGeom prst="rect">
            <a:avLst/>
          </a:prstGeom>
        </p:spPr>
      </p:pic>
    </p:spTree>
    <p:extLst>
      <p:ext uri="{BB962C8B-B14F-4D97-AF65-F5344CB8AC3E}">
        <p14:creationId xmlns:p14="http://schemas.microsoft.com/office/powerpoint/2010/main" val="1832096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7" name="Title 1"/>
          <p:cNvSpPr>
            <a:spLocks noGrp="1"/>
          </p:cNvSpPr>
          <p:nvPr>
            <p:ph type="title"/>
          </p:nvPr>
        </p:nvSpPr>
        <p:spPr>
          <a:xfrm>
            <a:off x="504824" y="435572"/>
            <a:ext cx="8105775" cy="673099"/>
          </a:xfrm>
        </p:spPr>
        <p:txBody>
          <a:bodyPr lIns="0" anchor="t" anchorCtr="0">
            <a:normAutofit/>
          </a:bodyPr>
          <a:lstStyle>
            <a:lvl1pPr>
              <a:defRPr sz="2800" b="1" baseline="0">
                <a:solidFill>
                  <a:srgbClr val="00529B"/>
                </a:solidFill>
                <a:latin typeface="Calibri" panose="020F0502020204030204" pitchFamily="34" charset="0"/>
                <a:ea typeface="Arial" charset="0"/>
                <a:cs typeface="Arial" charset="0"/>
              </a:defRPr>
            </a:lvl1pPr>
          </a:lstStyle>
          <a:p>
            <a:r>
              <a:rPr lang="en-US" dirty="0"/>
              <a:t>Click to edit Master title style</a:t>
            </a:r>
          </a:p>
        </p:txBody>
      </p:sp>
      <p:grpSp>
        <p:nvGrpSpPr>
          <p:cNvPr id="9" name="Group 8"/>
          <p:cNvGrpSpPr/>
          <p:nvPr userDrawn="1"/>
        </p:nvGrpSpPr>
        <p:grpSpPr>
          <a:xfrm>
            <a:off x="504824" y="4411306"/>
            <a:ext cx="8639178" cy="732194"/>
            <a:chOff x="-350181" y="6053342"/>
            <a:chExt cx="9494183" cy="804658"/>
          </a:xfrm>
        </p:grpSpPr>
        <p:sp>
          <p:nvSpPr>
            <p:cNvPr id="10" name="Round Same Side Corner Rectangle 9"/>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8" name="Picture 7">
            <a:extLst>
              <a:ext uri="{FF2B5EF4-FFF2-40B4-BE49-F238E27FC236}">
                <a16:creationId xmlns:a16="http://schemas.microsoft.com/office/drawing/2014/main" id="{17CF1C53-2F58-45BB-B820-6838077F6AF3}"/>
              </a:ext>
            </a:extLst>
          </p:cNvPr>
          <p:cNvPicPr>
            <a:picLocks noChangeAspect="1"/>
          </p:cNvPicPr>
          <p:nvPr userDrawn="1"/>
        </p:nvPicPr>
        <p:blipFill>
          <a:blip r:embed="rId2"/>
          <a:stretch>
            <a:fillRect/>
          </a:stretch>
        </p:blipFill>
        <p:spPr>
          <a:xfrm>
            <a:off x="6810979" y="4582209"/>
            <a:ext cx="2074545" cy="390389"/>
          </a:xfrm>
          <a:prstGeom prst="rect">
            <a:avLst/>
          </a:prstGeom>
        </p:spPr>
      </p:pic>
    </p:spTree>
    <p:extLst>
      <p:ext uri="{BB962C8B-B14F-4D97-AF65-F5344CB8AC3E}">
        <p14:creationId xmlns:p14="http://schemas.microsoft.com/office/powerpoint/2010/main" val="1425344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7" name="Title 1"/>
          <p:cNvSpPr>
            <a:spLocks noGrp="1"/>
          </p:cNvSpPr>
          <p:nvPr>
            <p:ph type="title"/>
          </p:nvPr>
        </p:nvSpPr>
        <p:spPr>
          <a:xfrm>
            <a:off x="504824" y="435572"/>
            <a:ext cx="8105775" cy="673099"/>
          </a:xfrm>
        </p:spPr>
        <p:txBody>
          <a:bodyPr lIns="0" anchor="t" anchorCtr="0">
            <a:normAutofit/>
          </a:bodyPr>
          <a:lstStyle>
            <a:lvl1pPr>
              <a:defRPr sz="2800" b="1">
                <a:solidFill>
                  <a:srgbClr val="00529B"/>
                </a:solidFill>
                <a:latin typeface="Arial" charset="0"/>
                <a:ea typeface="Arial" charset="0"/>
                <a:cs typeface="Arial" charset="0"/>
              </a:defRPr>
            </a:lvl1pPr>
          </a:lstStyle>
          <a:p>
            <a:r>
              <a:rPr lang="en-US" dirty="0"/>
              <a:t>Click to edit Master title style</a:t>
            </a:r>
          </a:p>
        </p:txBody>
      </p:sp>
      <p:grpSp>
        <p:nvGrpSpPr>
          <p:cNvPr id="9" name="Group 8"/>
          <p:cNvGrpSpPr/>
          <p:nvPr userDrawn="1"/>
        </p:nvGrpSpPr>
        <p:grpSpPr>
          <a:xfrm>
            <a:off x="504824" y="4411306"/>
            <a:ext cx="8639178" cy="732194"/>
            <a:chOff x="-350181" y="6053342"/>
            <a:chExt cx="9494183" cy="804658"/>
          </a:xfrm>
        </p:grpSpPr>
        <p:sp>
          <p:nvSpPr>
            <p:cNvPr id="10" name="Round Same Side Corner Rectangle 9"/>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8" name="Picture 7">
            <a:extLst>
              <a:ext uri="{FF2B5EF4-FFF2-40B4-BE49-F238E27FC236}">
                <a16:creationId xmlns:a16="http://schemas.microsoft.com/office/drawing/2014/main" id="{A604FC90-E930-435A-BD49-C8BA8A932AEA}"/>
              </a:ext>
            </a:extLst>
          </p:cNvPr>
          <p:cNvPicPr>
            <a:picLocks noChangeAspect="1"/>
          </p:cNvPicPr>
          <p:nvPr userDrawn="1"/>
        </p:nvPicPr>
        <p:blipFill>
          <a:blip r:embed="rId2"/>
          <a:stretch>
            <a:fillRect/>
          </a:stretch>
        </p:blipFill>
        <p:spPr>
          <a:xfrm>
            <a:off x="6810979" y="4582209"/>
            <a:ext cx="2074545" cy="390389"/>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clusions">
    <p:spTree>
      <p:nvGrpSpPr>
        <p:cNvPr id="1" name=""/>
        <p:cNvGrpSpPr/>
        <p:nvPr/>
      </p:nvGrpSpPr>
      <p:grpSpPr>
        <a:xfrm>
          <a:off x="0" y="0"/>
          <a:ext cx="0" cy="0"/>
          <a:chOff x="0" y="0"/>
          <a:chExt cx="0" cy="0"/>
        </a:xfrm>
      </p:grpSpPr>
      <p:sp>
        <p:nvSpPr>
          <p:cNvPr id="7" name="Rounded Rectangle 6"/>
          <p:cNvSpPr/>
          <p:nvPr userDrawn="1"/>
        </p:nvSpPr>
        <p:spPr>
          <a:xfrm>
            <a:off x="524655" y="690568"/>
            <a:ext cx="8139659" cy="3509052"/>
          </a:xfrm>
          <a:prstGeom prst="roundRect">
            <a:avLst>
              <a:gd name="adj" fmla="val 5534"/>
            </a:avLst>
          </a:prstGeom>
          <a:solidFill>
            <a:srgbClr val="DDF0F4"/>
          </a:solidFill>
          <a:ln w="38100"/>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941588" y="473440"/>
            <a:ext cx="1906543" cy="427250"/>
          </a:xfrm>
          <a:prstGeom prst="roundRect">
            <a:avLst>
              <a:gd name="adj" fmla="val 39618"/>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941585" y="466823"/>
            <a:ext cx="1906546" cy="400110"/>
          </a:xfrm>
          <a:prstGeom prst="rect">
            <a:avLst/>
          </a:prstGeom>
          <a:noFill/>
        </p:spPr>
        <p:txBody>
          <a:bodyPr wrap="square" rtlCol="0">
            <a:spAutoFit/>
          </a:bodyPr>
          <a:lstStyle/>
          <a:p>
            <a:pPr algn="ctr"/>
            <a:r>
              <a:rPr lang="en-US" sz="2000" b="1" baseline="0" dirty="0">
                <a:solidFill>
                  <a:schemeClr val="bg1"/>
                </a:solidFill>
                <a:latin typeface="Calibri" panose="020F0502020204030204" pitchFamily="34" charset="0"/>
              </a:rPr>
              <a:t>Conclusions</a:t>
            </a:r>
          </a:p>
        </p:txBody>
      </p:sp>
      <p:sp>
        <p:nvSpPr>
          <p:cNvPr id="10" name="Content Placeholder 2"/>
          <p:cNvSpPr>
            <a:spLocks noGrp="1"/>
          </p:cNvSpPr>
          <p:nvPr userDrawn="1">
            <p:ph idx="1"/>
          </p:nvPr>
        </p:nvSpPr>
        <p:spPr>
          <a:xfrm>
            <a:off x="914397" y="987356"/>
            <a:ext cx="7429503" cy="2915476"/>
          </a:xfrm>
        </p:spPr>
        <p:txBody>
          <a:bodyPr>
            <a:normAutofit/>
          </a:bodyPr>
          <a:lstStyle>
            <a:lvl1pPr marL="179388" indent="-179388">
              <a:lnSpc>
                <a:spcPts val="2660"/>
              </a:lnSpc>
              <a:buClr>
                <a:srgbClr val="00529B"/>
              </a:buClr>
              <a:tabLst/>
              <a:defRPr sz="1800" baseline="0">
                <a:latin typeface="Calibri" panose="020F0502020204030204" pitchFamily="34" charset="0"/>
                <a:ea typeface="Arial" charset="0"/>
                <a:cs typeface="Arial" charset="0"/>
              </a:defRPr>
            </a:lvl1pPr>
            <a:lvl2pPr marL="625475" indent="-168275">
              <a:lnSpc>
                <a:spcPts val="2420"/>
              </a:lnSpc>
              <a:buClr>
                <a:srgbClr val="00529B"/>
              </a:buClr>
              <a:tabLst/>
              <a:defRPr sz="1600" baseline="0">
                <a:latin typeface="Calibri" panose="020F0502020204030204" pitchFamily="34" charset="0"/>
                <a:ea typeface="Arial" charset="0"/>
                <a:cs typeface="Arial" charset="0"/>
              </a:defRPr>
            </a:lvl2pPr>
            <a:lvl3pPr marL="1069975" indent="-155575">
              <a:lnSpc>
                <a:spcPts val="2180"/>
              </a:lnSpc>
              <a:buClr>
                <a:srgbClr val="00529B"/>
              </a:buClr>
              <a:tabLst/>
              <a:defRPr sz="1400" baseline="0">
                <a:latin typeface="Calibri" panose="020F0502020204030204" pitchFamily="34" charset="0"/>
                <a:ea typeface="Arial" charset="0"/>
                <a:cs typeface="Arial" charset="0"/>
              </a:defRPr>
            </a:lvl3pPr>
            <a:lvl4pPr marL="1516063" indent="-144463">
              <a:lnSpc>
                <a:spcPts val="1940"/>
              </a:lnSpc>
              <a:buClr>
                <a:srgbClr val="00529B"/>
              </a:buClr>
              <a:tabLst/>
              <a:defRPr sz="1200" baseline="0">
                <a:latin typeface="Calibri" panose="020F0502020204030204" pitchFamily="34" charset="0"/>
                <a:ea typeface="Arial" charset="0"/>
                <a:cs typeface="Arial" charset="0"/>
              </a:defRPr>
            </a:lvl4pPr>
            <a:lvl5pPr marL="1960563" indent="-131763">
              <a:lnSpc>
                <a:spcPts val="1940"/>
              </a:lnSpc>
              <a:buClr>
                <a:srgbClr val="00529B"/>
              </a:buClr>
              <a:tabLst/>
              <a:defRPr sz="1200" baseline="0">
                <a:latin typeface="Calibri" panose="020F0502020204030204" pitchFamily="34"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2" name="Group 11"/>
          <p:cNvGrpSpPr/>
          <p:nvPr userDrawn="1"/>
        </p:nvGrpSpPr>
        <p:grpSpPr>
          <a:xfrm>
            <a:off x="504824" y="4411306"/>
            <a:ext cx="8639178" cy="732194"/>
            <a:chOff x="-350181" y="6053342"/>
            <a:chExt cx="9494183" cy="804658"/>
          </a:xfrm>
        </p:grpSpPr>
        <p:sp>
          <p:nvSpPr>
            <p:cNvPr id="13" name="Round Same Side Corner Rectangle 12"/>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11" name="Picture 10">
            <a:extLst>
              <a:ext uri="{FF2B5EF4-FFF2-40B4-BE49-F238E27FC236}">
                <a16:creationId xmlns:a16="http://schemas.microsoft.com/office/drawing/2014/main" id="{65E250D7-A39D-4978-8093-EE36467F6491}"/>
              </a:ext>
            </a:extLst>
          </p:cNvPr>
          <p:cNvPicPr>
            <a:picLocks noChangeAspect="1"/>
          </p:cNvPicPr>
          <p:nvPr userDrawn="1"/>
        </p:nvPicPr>
        <p:blipFill>
          <a:blip r:embed="rId2"/>
          <a:stretch>
            <a:fillRect/>
          </a:stretch>
        </p:blipFill>
        <p:spPr>
          <a:xfrm>
            <a:off x="6810979" y="4582209"/>
            <a:ext cx="2074545" cy="390389"/>
          </a:xfrm>
          <a:prstGeom prst="rect">
            <a:avLst/>
          </a:prstGeom>
        </p:spPr>
      </p:pic>
    </p:spTree>
    <p:extLst>
      <p:ext uri="{BB962C8B-B14F-4D97-AF65-F5344CB8AC3E}">
        <p14:creationId xmlns:p14="http://schemas.microsoft.com/office/powerpoint/2010/main" val="590206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06325A-CEC2-2547-9F71-A70C6B0B14B6}"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375579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06325A-CEC2-2547-9F71-A70C6B0B14B6}"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905142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06325A-CEC2-2547-9F71-A70C6B0B14B6}"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20991744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6325A-CEC2-2547-9F71-A70C6B0B14B6}"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96396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06325A-CEC2-2547-9F71-A70C6B0B14B6}"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525579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06325A-CEC2-2547-9F71-A70C6B0B14B6}"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6061848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06325A-CEC2-2547-9F71-A70C6B0B14B6}"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2795496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06325A-CEC2-2547-9F71-A70C6B0B14B6}"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48974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2BA86B-5501-444E-BDC8-FD5A23EF170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2BA86B-5501-444E-BDC8-FD5A23EF170A}"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2BA86B-5501-444E-BDC8-FD5A23EF170A}"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BA86B-5501-444E-BDC8-FD5A23EF170A}"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2BA86B-5501-444E-BDC8-FD5A23EF170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2BA86B-5501-444E-BDC8-FD5A23EF170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38342"/>
            <a:ext cx="7886700" cy="1689868"/>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28650" y="3485213"/>
            <a:ext cx="7886700" cy="1147509"/>
          </a:xfrm>
          <a:prstGeom prst="rect">
            <a:avLst/>
          </a:prstGeom>
        </p:spPr>
        <p:txBody>
          <a:bodyPr vert="horz" lIns="91440" tIns="45720" rIns="91440" bIns="45720" rtlCol="0">
            <a:normAutofit/>
          </a:bodyPr>
          <a:lstStyle/>
          <a:p>
            <a:endParaRPr lang="en-US" dirty="0">
              <a:effectLst/>
              <a:latin typeface="Arial" charset="0"/>
            </a:endParaRP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42BA86B-5501-444E-BDC8-FD5A23EF170A}" type="datetimeFigureOut">
              <a:rPr lang="en-US" smtClean="0"/>
              <a:t>6/4/2020</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2206B9A-D203-634E-B7AE-F28BB32CBF72}" type="slidenum">
              <a:rPr lang="en-US" smtClean="0"/>
              <a:t>‹#›</a:t>
            </a:fld>
            <a:endParaRPr lang="en-US"/>
          </a:p>
        </p:txBody>
      </p:sp>
    </p:spTree>
    <p:extLst>
      <p:ext uri="{BB962C8B-B14F-4D97-AF65-F5344CB8AC3E}">
        <p14:creationId xmlns:p14="http://schemas.microsoft.com/office/powerpoint/2010/main" val="1650666229"/>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685800" rtl="0" eaLnBrk="1" latinLnBrk="0" hangingPunct="1">
        <a:lnSpc>
          <a:spcPct val="90000"/>
        </a:lnSpc>
        <a:spcBef>
          <a:spcPts val="750"/>
        </a:spcBef>
        <a:buFont typeface="Arial" panose="020B0604020202020204" pitchFamily="34" charset="0"/>
        <a:buNone/>
        <a:defRPr lang="en-US" sz="2400" kern="1200" baseline="30000" smtClean="0">
          <a:solidFill>
            <a:schemeClr val="bg1"/>
          </a:solidFill>
          <a:effectLst/>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906325A-CEC2-2547-9F71-A70C6B0B14B6}" type="datetimeFigureOut">
              <a:rPr lang="en-US" smtClean="0"/>
              <a:t>6/4/2020</a:t>
            </a:fld>
            <a:endParaRPr lang="en-US"/>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B13B4B2-E731-E746-B8DA-AFC6D236CE27}" type="slidenum">
              <a:rPr lang="en-US" smtClean="0"/>
              <a:t>‹#›</a:t>
            </a:fld>
            <a:endParaRPr lang="en-US"/>
          </a:p>
        </p:txBody>
      </p:sp>
    </p:spTree>
    <p:extLst>
      <p:ext uri="{BB962C8B-B14F-4D97-AF65-F5344CB8AC3E}">
        <p14:creationId xmlns:p14="http://schemas.microsoft.com/office/powerpoint/2010/main" val="733143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217" y="764497"/>
            <a:ext cx="7886700" cy="2720715"/>
          </a:xfrm>
        </p:spPr>
        <p:txBody>
          <a:bodyPr/>
          <a:lstStyle/>
          <a:p>
            <a:r>
              <a:rPr lang="en-GB" sz="3600" dirty="0"/>
              <a:t>Improving our understanding of progressive fibrosing interstitial lung diseases (ILDs): design of the ILD-PRO™ Registry </a:t>
            </a:r>
            <a:endParaRPr lang="en-US" sz="3600" dirty="0"/>
          </a:p>
        </p:txBody>
      </p:sp>
      <p:sp>
        <p:nvSpPr>
          <p:cNvPr id="3" name="Title 1">
            <a:extLst>
              <a:ext uri="{FF2B5EF4-FFF2-40B4-BE49-F238E27FC236}">
                <a16:creationId xmlns:a16="http://schemas.microsoft.com/office/drawing/2014/main" id="{F5469E14-6609-43A5-B707-AD3B05E7D857}"/>
              </a:ext>
            </a:extLst>
          </p:cNvPr>
          <p:cNvSpPr txBox="1">
            <a:spLocks/>
          </p:cNvSpPr>
          <p:nvPr/>
        </p:nvSpPr>
        <p:spPr>
          <a:xfrm>
            <a:off x="636217" y="3453912"/>
            <a:ext cx="7886700" cy="544347"/>
          </a:xfrm>
          <a:prstGeom prst="rect">
            <a:avLst/>
          </a:prstGeom>
        </p:spPr>
        <p:txBody>
          <a:bodyPr vert="horz" lIns="91440" tIns="45720" rIns="91440" bIns="45720" rtlCol="0" anchor="ctr">
            <a:noAutofit/>
          </a:bodyPr>
          <a:lstStyle>
            <a:lvl1pPr algn="ctr" defTabSz="685800" rtl="0" eaLnBrk="1" latinLnBrk="0" hangingPunct="1">
              <a:lnSpc>
                <a:spcPct val="90000"/>
              </a:lnSpc>
              <a:spcBef>
                <a:spcPct val="0"/>
              </a:spcBef>
              <a:buNone/>
              <a:defRPr sz="4400" b="1" kern="1200">
                <a:solidFill>
                  <a:schemeClr val="bg1"/>
                </a:solidFill>
                <a:latin typeface="+mj-lt"/>
                <a:ea typeface="+mj-ea"/>
                <a:cs typeface="+mj-cs"/>
              </a:defRPr>
            </a:lvl1pPr>
          </a:lstStyle>
          <a:p>
            <a:r>
              <a:rPr lang="en-GB" sz="11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Poster developed for the American Thoracic Society International Conference, 2020.</a:t>
            </a:r>
          </a:p>
        </p:txBody>
      </p:sp>
    </p:spTree>
    <p:extLst>
      <p:ext uri="{BB962C8B-B14F-4D97-AF65-F5344CB8AC3E}">
        <p14:creationId xmlns:p14="http://schemas.microsoft.com/office/powerpoint/2010/main" val="1795260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Acknowledgements</a:t>
            </a:r>
          </a:p>
        </p:txBody>
      </p:sp>
      <p:sp>
        <p:nvSpPr>
          <p:cNvPr id="3" name="Content Placeholder 2"/>
          <p:cNvSpPr>
            <a:spLocks noGrp="1"/>
          </p:cNvSpPr>
          <p:nvPr>
            <p:ph idx="1"/>
          </p:nvPr>
        </p:nvSpPr>
        <p:spPr>
          <a:xfrm>
            <a:off x="504824" y="1108699"/>
            <a:ext cx="8105775" cy="2611460"/>
          </a:xfrm>
        </p:spPr>
        <p:txBody>
          <a:bodyPr>
            <a:noAutofit/>
          </a:bodyPr>
          <a:lstStyle/>
          <a:p>
            <a:r>
              <a:rPr lang="en-GB" dirty="0"/>
              <a:t>The ILD-PRO Registry is funded by Boehringer Ingelheim Pharmaceuticals, Inc (BIPI) and coordinated by the Duke Clinical Research Institute</a:t>
            </a:r>
          </a:p>
          <a:p>
            <a:r>
              <a:rPr lang="en-US" dirty="0"/>
              <a:t>Editorial and formatting assistance, supported financially by BIPI, were provided by Julie Fleming and Wendy Morris of </a:t>
            </a:r>
            <a:r>
              <a:rPr lang="en-US" dirty="0" err="1"/>
              <a:t>FleishmanHillard</a:t>
            </a:r>
            <a:r>
              <a:rPr lang="en-US" dirty="0"/>
              <a:t> </a:t>
            </a:r>
            <a:r>
              <a:rPr lang="en-US" dirty="0" err="1"/>
              <a:t>Fishburn</a:t>
            </a:r>
            <a:r>
              <a:rPr lang="en-US" dirty="0"/>
              <a:t>, London, UK during the preparation of these slides and the poster on which these slides were based. The authors meet criteria for authorship as recommended by the International Committee of Medical Journal Editors (ICMJE), received no direct compensation for the development of the poster, were fully responsible for all content and editorial decisions, were involved at all stages of development and have approved the final version. BI was given the opportunity to review the poster for medical and scientific accuracy as well as intellectual property considerations.</a:t>
            </a:r>
            <a:endParaRPr lang="en-GB" dirty="0"/>
          </a:p>
        </p:txBody>
      </p:sp>
    </p:spTree>
    <p:extLst>
      <p:ext uri="{BB962C8B-B14F-4D97-AF65-F5344CB8AC3E}">
        <p14:creationId xmlns:p14="http://schemas.microsoft.com/office/powerpoint/2010/main" val="2034786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GB" sz="2400" dirty="0"/>
              <a:t>ILD-PRO Registry enrolling </a:t>
            </a:r>
            <a:r>
              <a:rPr lang="en-GB" sz="2400" dirty="0" err="1"/>
              <a:t>centers</a:t>
            </a:r>
            <a:endParaRPr lang="en-US" sz="2400" dirty="0"/>
          </a:p>
        </p:txBody>
      </p:sp>
      <p:sp>
        <p:nvSpPr>
          <p:cNvPr id="3" name="Content Placeholder 2"/>
          <p:cNvSpPr>
            <a:spLocks noGrp="1"/>
          </p:cNvSpPr>
          <p:nvPr>
            <p:ph idx="1"/>
          </p:nvPr>
        </p:nvSpPr>
        <p:spPr>
          <a:xfrm>
            <a:off x="504824" y="899886"/>
            <a:ext cx="8210551" cy="2820273"/>
          </a:xfrm>
        </p:spPr>
        <p:txBody>
          <a:bodyPr>
            <a:noAutofit/>
          </a:bodyPr>
          <a:lstStyle/>
          <a:p>
            <a:pPr marL="0" indent="0">
              <a:lnSpc>
                <a:spcPct val="100000"/>
              </a:lnSpc>
              <a:spcBef>
                <a:spcPts val="0"/>
              </a:spcBef>
              <a:buNone/>
            </a:pPr>
            <a:r>
              <a:rPr lang="en-GB" sz="1250" dirty="0"/>
              <a:t>Albany Medical </a:t>
            </a:r>
            <a:r>
              <a:rPr lang="en-GB" sz="1250" dirty="0" err="1"/>
              <a:t>Center</a:t>
            </a:r>
            <a:r>
              <a:rPr lang="en-GB" sz="1250" dirty="0"/>
              <a:t>, Albany, NY; Baylor College of Medicine, Houston, TX; Baylor University Medical </a:t>
            </a:r>
            <a:r>
              <a:rPr lang="en-GB" sz="1250" dirty="0" err="1"/>
              <a:t>Center</a:t>
            </a:r>
            <a:r>
              <a:rPr lang="en-GB" sz="1250" dirty="0"/>
              <a:t> at Dallas, Dallas, TX; Cleveland Clinic, Cleveland, OH; Columbia University Medical </a:t>
            </a:r>
            <a:r>
              <a:rPr lang="en-GB" sz="1250" dirty="0" err="1"/>
              <a:t>Center</a:t>
            </a:r>
            <a:r>
              <a:rPr lang="en-GB" sz="1250" dirty="0"/>
              <a:t>/New York Presbyterian Hospital, New York, NY; Duke University Medical </a:t>
            </a:r>
            <a:r>
              <a:rPr lang="en-GB" sz="1250" dirty="0" err="1"/>
              <a:t>Center</a:t>
            </a:r>
            <a:r>
              <a:rPr lang="en-GB" sz="1250" dirty="0"/>
              <a:t>, Durham, NC; Froedtert &amp; The Medical College of Wisconsin Community Physicians, Milwaukee, WI; Houston Methodist Lung </a:t>
            </a:r>
            <a:r>
              <a:rPr lang="en-GB" sz="1250" dirty="0" err="1"/>
              <a:t>Center</a:t>
            </a:r>
            <a:r>
              <a:rPr lang="en-GB" sz="1250" dirty="0"/>
              <a:t>, Houston, TX; Lahey Clinic, Burlington, MA; Loyola University Health System, Maywood, IL; Lynchburg Pulmonary Associates, Lynchburg, VA; Medical University of South Carolina, Charleston, SC; National Jewish Health, Denver, CO; NYU Medical </a:t>
            </a:r>
            <a:r>
              <a:rPr lang="en-GB" sz="1250" dirty="0" err="1"/>
              <a:t>Center</a:t>
            </a:r>
            <a:r>
              <a:rPr lang="en-GB" sz="1250" dirty="0"/>
              <a:t>, New York, NY; Piedmont Healthcare, Austell, GA; Ponce Research Institute, Ponce, Puerto Rico; Pulmonary Associates of Stamford, Stamford, CT; </a:t>
            </a:r>
            <a:r>
              <a:rPr lang="en-GB" sz="1250" dirty="0" err="1"/>
              <a:t>PulmonIx</a:t>
            </a:r>
            <a:r>
              <a:rPr lang="en-GB" sz="1250" dirty="0"/>
              <a:t> LLC, Greensboro, NC; </a:t>
            </a:r>
            <a:r>
              <a:rPr lang="en-GB" sz="1250" dirty="0" err="1"/>
              <a:t>Renovatio</a:t>
            </a:r>
            <a:r>
              <a:rPr lang="en-GB" sz="1250" dirty="0"/>
              <a:t> Clinical, The Woodlands, TX; Salem Chest and </a:t>
            </a:r>
            <a:r>
              <a:rPr lang="en-GB" sz="1250" dirty="0" err="1"/>
              <a:t>Southeastern</a:t>
            </a:r>
            <a:r>
              <a:rPr lang="en-GB" sz="1250" dirty="0"/>
              <a:t> Clinical Research </a:t>
            </a:r>
            <a:r>
              <a:rPr lang="en-GB" sz="1250" dirty="0" err="1"/>
              <a:t>Center</a:t>
            </a:r>
            <a:r>
              <a:rPr lang="en-GB" sz="1250" dirty="0"/>
              <a:t>, Winston Salem, NC; South Miami Hospital, South Miami, FL; St. Joseph’s Hospital, Phoenix, AZ; Stanford University, Stanford, CA; Temple University, Philadelphia, PA; The Oregon Clinic, Portland, OR; Thomas Jefferson University, Philadelphia, PA; Tulane University, New Orleans, LA; UNC Chapel Hill, Chapel Hill, NC; University of Alabama at Birmingham, Birmingham, AL; University of California, Davis, Sacramento, CA; University of California Los Angeles, Los Angeles, CA; University of Chicago, Chicago, IL; University of Cincinnati Medical </a:t>
            </a:r>
            <a:r>
              <a:rPr lang="en-GB" sz="1250" dirty="0" err="1"/>
              <a:t>Center</a:t>
            </a:r>
            <a:r>
              <a:rPr lang="en-GB" sz="1250" dirty="0"/>
              <a:t>, Cincinnati, OH; University of Louisville, Louisville, KY; University of Miami, Miami, FL; University of Michigan, Ann Arbor, MI; University of Minnesota, Minneapolis, MN; University of Pennsylvania, Philadelphia, PA; University of Pittsburgh, Pittsburgh, PA; University of Virginia, Charlottesville, VA; UT Southwestern Medical </a:t>
            </a:r>
            <a:r>
              <a:rPr lang="en-GB" sz="1250" dirty="0" err="1"/>
              <a:t>Center</a:t>
            </a:r>
            <a:r>
              <a:rPr lang="en-GB" sz="1250" dirty="0"/>
              <a:t>, Dallas, TX; Vanderbilt University Medical </a:t>
            </a:r>
            <a:r>
              <a:rPr lang="en-GB" sz="1250" dirty="0" err="1"/>
              <a:t>Center</a:t>
            </a:r>
            <a:r>
              <a:rPr lang="en-GB" sz="1250" dirty="0"/>
              <a:t>, Nashville, TN; Vermont Lung </a:t>
            </a:r>
            <a:r>
              <a:rPr lang="en-GB" sz="1250" dirty="0" err="1"/>
              <a:t>Center</a:t>
            </a:r>
            <a:r>
              <a:rPr lang="en-GB" sz="1250" dirty="0"/>
              <a:t>, Colchester, VT; Wake Forest University, Winston Salem, NC; Washington University, St. Louis, MO; Weill Cornell Medical College, New York, NY; Wilmington Health and PMG Research, Wilmington, NC; Yale School of Medicine, New Haven, CT.</a:t>
            </a:r>
          </a:p>
        </p:txBody>
      </p:sp>
    </p:spTree>
    <p:extLst>
      <p:ext uri="{BB962C8B-B14F-4D97-AF65-F5344CB8AC3E}">
        <p14:creationId xmlns:p14="http://schemas.microsoft.com/office/powerpoint/2010/main" val="161036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Introduction</a:t>
            </a:r>
          </a:p>
        </p:txBody>
      </p:sp>
      <p:sp>
        <p:nvSpPr>
          <p:cNvPr id="3" name="Content Placeholder 2"/>
          <p:cNvSpPr>
            <a:spLocks noGrp="1"/>
          </p:cNvSpPr>
          <p:nvPr>
            <p:ph idx="1"/>
          </p:nvPr>
        </p:nvSpPr>
        <p:spPr>
          <a:xfrm>
            <a:off x="504824" y="1108699"/>
            <a:ext cx="8105775" cy="2611460"/>
          </a:xfrm>
        </p:spPr>
        <p:txBody>
          <a:bodyPr>
            <a:noAutofit/>
          </a:bodyPr>
          <a:lstStyle/>
          <a:p>
            <a:r>
              <a:rPr lang="en-GB" dirty="0"/>
              <a:t>Idiopathic pulmonary fibrosis (IPF) is a chronic fibrosing ILD that is always progressive</a:t>
            </a:r>
          </a:p>
          <a:p>
            <a:r>
              <a:rPr lang="en-GB" dirty="0"/>
              <a:t>A subset of patients with other chronic fibrosing ILDs also develop a progressive phenotype characterized by increasing fibrosis on HRCT; worsening lung function, symptoms and quality of life; and early mortality</a:t>
            </a:r>
            <a:r>
              <a:rPr lang="en-GB" baseline="30000" dirty="0"/>
              <a:t>1,2</a:t>
            </a:r>
          </a:p>
          <a:p>
            <a:r>
              <a:rPr lang="en-GB" dirty="0"/>
              <a:t>In 2018, the Idiopathic Pulmonary Fibrosis Prospective Outcomes (IPF-PRO) Registry,</a:t>
            </a:r>
            <a:r>
              <a:rPr lang="en-GB" baseline="30000" dirty="0"/>
              <a:t>3</a:t>
            </a:r>
            <a:r>
              <a:rPr lang="en-GB" dirty="0"/>
              <a:t> an observational US registry involving 1002 patients with IPF, was expanded to include an additional arm comprising patients with non-IPF chronic progressive fibrosing ILDs to form the IPF-PRO/ILD-PRO Registry</a:t>
            </a:r>
            <a:endParaRPr lang="en-US" baseline="30000" dirty="0"/>
          </a:p>
        </p:txBody>
      </p:sp>
      <p:sp>
        <p:nvSpPr>
          <p:cNvPr id="4" name="TextBox 3">
            <a:extLst>
              <a:ext uri="{FF2B5EF4-FFF2-40B4-BE49-F238E27FC236}">
                <a16:creationId xmlns:a16="http://schemas.microsoft.com/office/drawing/2014/main" id="{E925A5FC-DA56-491F-8D9D-261F58052B74}"/>
              </a:ext>
            </a:extLst>
          </p:cNvPr>
          <p:cNvSpPr txBox="1"/>
          <p:nvPr/>
        </p:nvSpPr>
        <p:spPr>
          <a:xfrm>
            <a:off x="438149" y="4414024"/>
            <a:ext cx="6106086" cy="707886"/>
          </a:xfrm>
          <a:prstGeom prst="rect">
            <a:avLst/>
          </a:prstGeom>
          <a:noFill/>
        </p:spPr>
        <p:txBody>
          <a:bodyPr wrap="square" rtlCol="0">
            <a:spAutoFit/>
          </a:bodyPr>
          <a:lstStyle/>
          <a:p>
            <a:r>
              <a:rPr lang="fr-FR" sz="800" dirty="0">
                <a:latin typeface="Calibri" panose="020F0502020204030204" pitchFamily="34" charset="0"/>
                <a:cs typeface="Calibri" panose="020F0502020204030204" pitchFamily="34" charset="0"/>
              </a:rPr>
              <a:t>1. Wells AU, et al. </a:t>
            </a:r>
            <a:r>
              <a:rPr lang="fr-FR" sz="800" dirty="0" err="1">
                <a:latin typeface="Calibri" panose="020F0502020204030204" pitchFamily="34" charset="0"/>
                <a:cs typeface="Calibri" panose="020F0502020204030204" pitchFamily="34" charset="0"/>
              </a:rPr>
              <a:t>Eur</a:t>
            </a:r>
            <a:r>
              <a:rPr lang="fr-FR" sz="800" dirty="0">
                <a:latin typeface="Calibri" panose="020F0502020204030204" pitchFamily="34" charset="0"/>
                <a:cs typeface="Calibri" panose="020F0502020204030204" pitchFamily="34" charset="0"/>
              </a:rPr>
              <a:t> </a:t>
            </a:r>
            <a:r>
              <a:rPr lang="fr-FR" sz="800" dirty="0" err="1">
                <a:latin typeface="Calibri" panose="020F0502020204030204" pitchFamily="34" charset="0"/>
                <a:cs typeface="Calibri" panose="020F0502020204030204" pitchFamily="34" charset="0"/>
              </a:rPr>
              <a:t>Respir</a:t>
            </a:r>
            <a:r>
              <a:rPr lang="fr-FR" sz="800" dirty="0">
                <a:latin typeface="Calibri" panose="020F0502020204030204" pitchFamily="34" charset="0"/>
                <a:cs typeface="Calibri" panose="020F0502020204030204" pitchFamily="34" charset="0"/>
              </a:rPr>
              <a:t> J 2018;51. pii:1800692. </a:t>
            </a:r>
          </a:p>
          <a:p>
            <a:r>
              <a:rPr lang="fr-FR" sz="800" dirty="0">
                <a:latin typeface="Calibri" panose="020F0502020204030204" pitchFamily="34" charset="0"/>
                <a:cs typeface="Calibri" panose="020F0502020204030204" pitchFamily="34" charset="0"/>
              </a:rPr>
              <a:t>2. Brown KK, et al. </a:t>
            </a:r>
            <a:r>
              <a:rPr lang="fr-FR" sz="800" dirty="0" err="1">
                <a:latin typeface="Calibri" panose="020F0502020204030204" pitchFamily="34" charset="0"/>
                <a:cs typeface="Calibri" panose="020F0502020204030204" pitchFamily="34" charset="0"/>
              </a:rPr>
              <a:t>Eur</a:t>
            </a:r>
            <a:r>
              <a:rPr lang="fr-FR" sz="800" dirty="0">
                <a:latin typeface="Calibri" panose="020F0502020204030204" pitchFamily="34" charset="0"/>
                <a:cs typeface="Calibri" panose="020F0502020204030204" pitchFamily="34" charset="0"/>
              </a:rPr>
              <a:t> </a:t>
            </a:r>
            <a:r>
              <a:rPr lang="fr-FR" sz="800" dirty="0" err="1">
                <a:latin typeface="Calibri" panose="020F0502020204030204" pitchFamily="34" charset="0"/>
                <a:cs typeface="Calibri" panose="020F0502020204030204" pitchFamily="34" charset="0"/>
              </a:rPr>
              <a:t>Respir</a:t>
            </a:r>
            <a:r>
              <a:rPr lang="fr-FR" sz="800" dirty="0">
                <a:latin typeface="Calibri" panose="020F0502020204030204" pitchFamily="34" charset="0"/>
                <a:cs typeface="Calibri" panose="020F0502020204030204" pitchFamily="34" charset="0"/>
              </a:rPr>
              <a:t> J </a:t>
            </a:r>
            <a:r>
              <a:rPr lang="en-GB" sz="800" dirty="0">
                <a:latin typeface="Calibri" panose="020F0502020204030204" pitchFamily="34" charset="0"/>
                <a:cs typeface="Calibri" panose="020F0502020204030204" pitchFamily="34" charset="0"/>
              </a:rPr>
              <a:t>2020; </a:t>
            </a:r>
            <a:r>
              <a:rPr lang="en-GB" sz="800" dirty="0" err="1">
                <a:latin typeface="Calibri" panose="020F0502020204030204" pitchFamily="34" charset="0"/>
                <a:cs typeface="Calibri" panose="020F0502020204030204" pitchFamily="34" charset="0"/>
              </a:rPr>
              <a:t>pii</a:t>
            </a:r>
            <a:r>
              <a:rPr lang="en-GB" sz="800" dirty="0">
                <a:latin typeface="Calibri" panose="020F0502020204030204" pitchFamily="34" charset="0"/>
                <a:cs typeface="Calibri" panose="020F0502020204030204" pitchFamily="34" charset="0"/>
              </a:rPr>
              <a:t>: 2000085.  </a:t>
            </a:r>
          </a:p>
          <a:p>
            <a:r>
              <a:rPr lang="en-GB" sz="800" dirty="0">
                <a:latin typeface="Calibri" panose="020F0502020204030204" pitchFamily="34" charset="0"/>
                <a:cs typeface="Calibri" panose="020F0502020204030204" pitchFamily="34" charset="0"/>
              </a:rPr>
              <a:t>3. O’Brien EC, et al. BMJ Open Respir Res 2016;3:e000108.</a:t>
            </a:r>
          </a:p>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spTree>
    <p:extLst>
      <p:ext uri="{BB962C8B-B14F-4D97-AF65-F5344CB8AC3E}">
        <p14:creationId xmlns:p14="http://schemas.microsoft.com/office/powerpoint/2010/main" val="212287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Aim</a:t>
            </a:r>
          </a:p>
        </p:txBody>
      </p:sp>
      <p:sp>
        <p:nvSpPr>
          <p:cNvPr id="3" name="Content Placeholder 2"/>
          <p:cNvSpPr>
            <a:spLocks noGrp="1"/>
          </p:cNvSpPr>
          <p:nvPr>
            <p:ph idx="1"/>
          </p:nvPr>
        </p:nvSpPr>
        <p:spPr>
          <a:xfrm>
            <a:off x="504824" y="1108699"/>
            <a:ext cx="8105775" cy="2611460"/>
          </a:xfrm>
        </p:spPr>
        <p:txBody>
          <a:bodyPr>
            <a:noAutofit/>
          </a:bodyPr>
          <a:lstStyle/>
          <a:p>
            <a:r>
              <a:rPr lang="en-GB" dirty="0"/>
              <a:t>To describe the objectives and design of the ILD-PRO Registry</a:t>
            </a:r>
            <a:endParaRPr lang="en-US" baseline="300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spTree>
    <p:extLst>
      <p:ext uri="{BB962C8B-B14F-4D97-AF65-F5344CB8AC3E}">
        <p14:creationId xmlns:p14="http://schemas.microsoft.com/office/powerpoint/2010/main" val="306816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Objectives of the ILD-PRO Registry</a:t>
            </a:r>
          </a:p>
        </p:txBody>
      </p:sp>
      <p:sp>
        <p:nvSpPr>
          <p:cNvPr id="7" name="Rectangle: Rounded Corners 6">
            <a:extLst>
              <a:ext uri="{FF2B5EF4-FFF2-40B4-BE49-F238E27FC236}">
                <a16:creationId xmlns:a16="http://schemas.microsoft.com/office/drawing/2014/main" id="{190FB198-EA29-4F03-B32C-9AB8FA937FCC}"/>
              </a:ext>
            </a:extLst>
          </p:cNvPr>
          <p:cNvSpPr/>
          <p:nvPr/>
        </p:nvSpPr>
        <p:spPr>
          <a:xfrm>
            <a:off x="309285" y="1456643"/>
            <a:ext cx="2039470" cy="1609286"/>
          </a:xfrm>
          <a:prstGeom prst="roundRect">
            <a:avLst/>
          </a:prstGeom>
          <a:solidFill>
            <a:srgbClr val="DB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dirty="0">
                <a:solidFill>
                  <a:schemeClr val="tx1"/>
                </a:solidFill>
                <a:latin typeface="Calibri" panose="020F0502020204030204" pitchFamily="34" charset="0"/>
                <a:cs typeface="Calibri" panose="020F0502020204030204" pitchFamily="34" charset="0"/>
              </a:rPr>
              <a:t>Describe current approaches to the diagnosis of chronic</a:t>
            </a:r>
          </a:p>
          <a:p>
            <a:pPr algn="ctr"/>
            <a:r>
              <a:rPr lang="en-GB" dirty="0">
                <a:solidFill>
                  <a:schemeClr val="tx1"/>
                </a:solidFill>
                <a:latin typeface="Calibri" panose="020F0502020204030204" pitchFamily="34" charset="0"/>
                <a:cs typeface="Calibri" panose="020F0502020204030204" pitchFamily="34" charset="0"/>
              </a:rPr>
              <a:t>progressive fibrosing ILDs</a:t>
            </a:r>
          </a:p>
        </p:txBody>
      </p:sp>
      <p:sp>
        <p:nvSpPr>
          <p:cNvPr id="8" name="Rectangle: Rounded Corners 7">
            <a:extLst>
              <a:ext uri="{FF2B5EF4-FFF2-40B4-BE49-F238E27FC236}">
                <a16:creationId xmlns:a16="http://schemas.microsoft.com/office/drawing/2014/main" id="{042807DF-2FDB-4207-BC42-F7B1A6B967A3}"/>
              </a:ext>
            </a:extLst>
          </p:cNvPr>
          <p:cNvSpPr/>
          <p:nvPr/>
        </p:nvSpPr>
        <p:spPr>
          <a:xfrm>
            <a:off x="2537017" y="1456643"/>
            <a:ext cx="2039470" cy="1609286"/>
          </a:xfrm>
          <a:prstGeom prst="roundRect">
            <a:avLst/>
          </a:prstGeom>
          <a:solidFill>
            <a:srgbClr val="DB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dirty="0">
                <a:solidFill>
                  <a:schemeClr val="tx1"/>
                </a:solidFill>
                <a:latin typeface="Calibri" panose="020F0502020204030204" pitchFamily="34" charset="0"/>
                <a:cs typeface="Calibri" panose="020F0502020204030204" pitchFamily="34" charset="0"/>
              </a:rPr>
              <a:t>Examine the natural history of chronic progressive fibrosing ILDs and their impact on patients, including on their quality</a:t>
            </a:r>
          </a:p>
          <a:p>
            <a:pPr algn="ctr"/>
            <a:r>
              <a:rPr lang="en-GB" dirty="0">
                <a:solidFill>
                  <a:schemeClr val="tx1"/>
                </a:solidFill>
                <a:latin typeface="Calibri" panose="020F0502020204030204" pitchFamily="34" charset="0"/>
                <a:cs typeface="Calibri" panose="020F0502020204030204" pitchFamily="34" charset="0"/>
              </a:rPr>
              <a:t>of life</a:t>
            </a:r>
          </a:p>
        </p:txBody>
      </p:sp>
      <p:sp>
        <p:nvSpPr>
          <p:cNvPr id="9" name="Rectangle: Rounded Corners 8">
            <a:extLst>
              <a:ext uri="{FF2B5EF4-FFF2-40B4-BE49-F238E27FC236}">
                <a16:creationId xmlns:a16="http://schemas.microsoft.com/office/drawing/2014/main" id="{3199F829-9C02-43E9-8D22-21CDCEC23ACD}"/>
              </a:ext>
            </a:extLst>
          </p:cNvPr>
          <p:cNvSpPr/>
          <p:nvPr/>
        </p:nvSpPr>
        <p:spPr>
          <a:xfrm>
            <a:off x="4740089" y="1467412"/>
            <a:ext cx="2039470" cy="1609286"/>
          </a:xfrm>
          <a:prstGeom prst="roundRect">
            <a:avLst/>
          </a:prstGeom>
          <a:solidFill>
            <a:srgbClr val="DB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dirty="0">
                <a:solidFill>
                  <a:schemeClr val="tx1"/>
                </a:solidFill>
                <a:latin typeface="Calibri" panose="020F0502020204030204" pitchFamily="34" charset="0"/>
                <a:cs typeface="Calibri" panose="020F0502020204030204" pitchFamily="34" charset="0"/>
              </a:rPr>
              <a:t>Describe interactions with the healthcare system and</a:t>
            </a:r>
          </a:p>
          <a:p>
            <a:pPr algn="ctr"/>
            <a:r>
              <a:rPr lang="en-GB" dirty="0">
                <a:solidFill>
                  <a:schemeClr val="tx1"/>
                </a:solidFill>
                <a:latin typeface="Calibri" panose="020F0502020204030204" pitchFamily="34" charset="0"/>
                <a:cs typeface="Calibri" panose="020F0502020204030204" pitchFamily="34" charset="0"/>
              </a:rPr>
              <a:t>treatment practices among patients with chronic progressive fibrosing ILDs</a:t>
            </a:r>
          </a:p>
        </p:txBody>
      </p:sp>
      <p:sp>
        <p:nvSpPr>
          <p:cNvPr id="10" name="Rectangle: Rounded Corners 9">
            <a:extLst>
              <a:ext uri="{FF2B5EF4-FFF2-40B4-BE49-F238E27FC236}">
                <a16:creationId xmlns:a16="http://schemas.microsoft.com/office/drawing/2014/main" id="{194663DF-F513-4F8D-85AB-AEF3F2E8389C}"/>
              </a:ext>
            </a:extLst>
          </p:cNvPr>
          <p:cNvSpPr/>
          <p:nvPr/>
        </p:nvSpPr>
        <p:spPr>
          <a:xfrm>
            <a:off x="6922996" y="1456643"/>
            <a:ext cx="2039470" cy="1609286"/>
          </a:xfrm>
          <a:prstGeom prst="roundRect">
            <a:avLst/>
          </a:prstGeom>
          <a:solidFill>
            <a:srgbClr val="DB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GB" dirty="0">
                <a:solidFill>
                  <a:schemeClr val="tx1"/>
                </a:solidFill>
                <a:latin typeface="Calibri" panose="020F0502020204030204" pitchFamily="34" charset="0"/>
                <a:cs typeface="Calibri" panose="020F0502020204030204" pitchFamily="34" charset="0"/>
              </a:rPr>
              <a:t>Investigate disease biomarkers using biological samples linked to clinical data</a:t>
            </a:r>
          </a:p>
        </p:txBody>
      </p:sp>
      <p:sp>
        <p:nvSpPr>
          <p:cNvPr id="11" name="TextBox 10">
            <a:extLst>
              <a:ext uri="{FF2B5EF4-FFF2-40B4-BE49-F238E27FC236}">
                <a16:creationId xmlns:a16="http://schemas.microsoft.com/office/drawing/2014/main" id="{CCDC90AB-11F1-4D73-928C-5D8249F85814}"/>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spTree>
    <p:extLst>
      <p:ext uri="{BB962C8B-B14F-4D97-AF65-F5344CB8AC3E}">
        <p14:creationId xmlns:p14="http://schemas.microsoft.com/office/powerpoint/2010/main" val="1295807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Design of the ILD-PRO Registry (1/3)</a:t>
            </a:r>
          </a:p>
        </p:txBody>
      </p:sp>
      <p:sp>
        <p:nvSpPr>
          <p:cNvPr id="8" name="Content Placeholder 2">
            <a:extLst>
              <a:ext uri="{FF2B5EF4-FFF2-40B4-BE49-F238E27FC236}">
                <a16:creationId xmlns:a16="http://schemas.microsoft.com/office/drawing/2014/main" id="{EB0CF99F-E82E-4785-AD82-45D9A28DD9AD}"/>
              </a:ext>
            </a:extLst>
          </p:cNvPr>
          <p:cNvSpPr>
            <a:spLocks noGrp="1"/>
          </p:cNvSpPr>
          <p:nvPr>
            <p:ph idx="1"/>
          </p:nvPr>
        </p:nvSpPr>
        <p:spPr>
          <a:xfrm>
            <a:off x="504825" y="1108699"/>
            <a:ext cx="3332070" cy="2611460"/>
          </a:xfrm>
        </p:spPr>
        <p:txBody>
          <a:bodyPr>
            <a:noAutofit/>
          </a:bodyPr>
          <a:lstStyle/>
          <a:p>
            <a:r>
              <a:rPr lang="en-GB" dirty="0"/>
              <a:t>The ILD-PRO Registry will </a:t>
            </a:r>
            <a:r>
              <a:rPr lang="en-GB" dirty="0" err="1"/>
              <a:t>enroll</a:t>
            </a:r>
            <a:r>
              <a:rPr lang="en-GB" dirty="0"/>
              <a:t> patients with chronic progressive fibrosing ILDs other than IPF at over 45 sites across the US</a:t>
            </a:r>
          </a:p>
        </p:txBody>
      </p:sp>
      <p:sp>
        <p:nvSpPr>
          <p:cNvPr id="9" name="TextBox 8">
            <a:extLst>
              <a:ext uri="{FF2B5EF4-FFF2-40B4-BE49-F238E27FC236}">
                <a16:creationId xmlns:a16="http://schemas.microsoft.com/office/drawing/2014/main" id="{E21D3F41-EB2B-46B6-9384-37B6E2BFE4C5}"/>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pic>
        <p:nvPicPr>
          <p:cNvPr id="3" name="Picture 2">
            <a:extLst>
              <a:ext uri="{FF2B5EF4-FFF2-40B4-BE49-F238E27FC236}">
                <a16:creationId xmlns:a16="http://schemas.microsoft.com/office/drawing/2014/main" id="{91AB0FFB-02FA-4DEE-BD47-595461B2737C}"/>
              </a:ext>
            </a:extLst>
          </p:cNvPr>
          <p:cNvPicPr>
            <a:picLocks noChangeAspect="1"/>
          </p:cNvPicPr>
          <p:nvPr/>
        </p:nvPicPr>
        <p:blipFill>
          <a:blip r:embed="rId2"/>
          <a:stretch>
            <a:fillRect/>
          </a:stretch>
        </p:blipFill>
        <p:spPr>
          <a:xfrm>
            <a:off x="4123455" y="945337"/>
            <a:ext cx="4841560" cy="3343225"/>
          </a:xfrm>
          <a:prstGeom prst="rect">
            <a:avLst/>
          </a:prstGeom>
        </p:spPr>
      </p:pic>
    </p:spTree>
    <p:extLst>
      <p:ext uri="{BB962C8B-B14F-4D97-AF65-F5344CB8AC3E}">
        <p14:creationId xmlns:p14="http://schemas.microsoft.com/office/powerpoint/2010/main" val="400210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w: Right 4">
            <a:extLst>
              <a:ext uri="{FF2B5EF4-FFF2-40B4-BE49-F238E27FC236}">
                <a16:creationId xmlns:a16="http://schemas.microsoft.com/office/drawing/2014/main" id="{F7A796B2-4D4B-45B4-A9FC-C34FA1CF20F6}"/>
              </a:ext>
            </a:extLst>
          </p:cNvPr>
          <p:cNvSpPr/>
          <p:nvPr/>
        </p:nvSpPr>
        <p:spPr>
          <a:xfrm>
            <a:off x="3428439" y="1842714"/>
            <a:ext cx="896471" cy="1218079"/>
          </a:xfrm>
          <a:prstGeom prst="rightArrow">
            <a:avLst>
              <a:gd name="adj1" fmla="val 50000"/>
              <a:gd name="adj2" fmla="val 43710"/>
            </a:avLst>
          </a:prstGeom>
          <a:solidFill>
            <a:srgbClr val="DBE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04824" y="435600"/>
            <a:ext cx="8105775" cy="673099"/>
          </a:xfrm>
        </p:spPr>
        <p:txBody>
          <a:bodyPr>
            <a:normAutofit/>
          </a:bodyPr>
          <a:lstStyle/>
          <a:p>
            <a:r>
              <a:rPr lang="en-US" sz="2400" dirty="0"/>
              <a:t>Design of the ILD-PRO Registry (2/3)</a:t>
            </a:r>
          </a:p>
        </p:txBody>
      </p:sp>
      <p:sp>
        <p:nvSpPr>
          <p:cNvPr id="3" name="Content Placeholder 2"/>
          <p:cNvSpPr>
            <a:spLocks noGrp="1"/>
          </p:cNvSpPr>
          <p:nvPr>
            <p:ph idx="1"/>
          </p:nvPr>
        </p:nvSpPr>
        <p:spPr>
          <a:xfrm>
            <a:off x="504824" y="959224"/>
            <a:ext cx="3188635" cy="2985061"/>
          </a:xfrm>
          <a:prstGeom prst="roundRect">
            <a:avLst/>
          </a:prstGeom>
          <a:solidFill>
            <a:schemeClr val="accent3">
              <a:lumMod val="20000"/>
              <a:lumOff val="80000"/>
            </a:schemeClr>
          </a:solidFill>
        </p:spPr>
        <p:txBody>
          <a:bodyPr>
            <a:noAutofit/>
          </a:bodyPr>
          <a:lstStyle/>
          <a:p>
            <a:r>
              <a:rPr lang="en-GB" dirty="0"/>
              <a:t>Patients aged ≥30 years with a non-IPF ILD of any duration that was diagnosed or confirmed at the enrolling </a:t>
            </a:r>
            <a:r>
              <a:rPr lang="en-GB" dirty="0" err="1"/>
              <a:t>center</a:t>
            </a:r>
            <a:r>
              <a:rPr lang="en-GB" dirty="0"/>
              <a:t>, and reticular abnormality and traction bronchiectasis (with or without honeycombing) confirmed by HRCT scan and/or lung biopsy</a:t>
            </a:r>
            <a:endParaRPr lang="en-US" baseline="300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pic>
        <p:nvPicPr>
          <p:cNvPr id="4" name="Picture 3">
            <a:extLst>
              <a:ext uri="{FF2B5EF4-FFF2-40B4-BE49-F238E27FC236}">
                <a16:creationId xmlns:a16="http://schemas.microsoft.com/office/drawing/2014/main" id="{3E158BAA-4E2E-408D-8C63-22F6936F8C90}"/>
              </a:ext>
            </a:extLst>
          </p:cNvPr>
          <p:cNvPicPr>
            <a:picLocks noChangeAspect="1"/>
          </p:cNvPicPr>
          <p:nvPr/>
        </p:nvPicPr>
        <p:blipFill>
          <a:blip r:embed="rId2"/>
          <a:stretch>
            <a:fillRect/>
          </a:stretch>
        </p:blipFill>
        <p:spPr>
          <a:xfrm>
            <a:off x="4355655" y="875608"/>
            <a:ext cx="4660038" cy="3059712"/>
          </a:xfrm>
          <a:prstGeom prst="rect">
            <a:avLst/>
          </a:prstGeom>
        </p:spPr>
      </p:pic>
    </p:spTree>
    <p:extLst>
      <p:ext uri="{BB962C8B-B14F-4D97-AF65-F5344CB8AC3E}">
        <p14:creationId xmlns:p14="http://schemas.microsoft.com/office/powerpoint/2010/main" val="332205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Design of the ILD-PRO Registry (3/3)</a:t>
            </a:r>
          </a:p>
        </p:txBody>
      </p:sp>
      <p:sp>
        <p:nvSpPr>
          <p:cNvPr id="3" name="Content Placeholder 2"/>
          <p:cNvSpPr>
            <a:spLocks noGrp="1"/>
          </p:cNvSpPr>
          <p:nvPr>
            <p:ph idx="1"/>
          </p:nvPr>
        </p:nvSpPr>
        <p:spPr>
          <a:xfrm>
            <a:off x="504824" y="1108699"/>
            <a:ext cx="8361270" cy="2611460"/>
          </a:xfrm>
        </p:spPr>
        <p:txBody>
          <a:bodyPr>
            <a:noAutofit/>
          </a:bodyPr>
          <a:lstStyle/>
          <a:p>
            <a:r>
              <a:rPr lang="en-GB" dirty="0"/>
              <a:t>Patients must meet ≥1 of the following criteria for ILD progression in the past 24 months:</a:t>
            </a:r>
            <a:endParaRPr lang="en-US" baseline="300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pic>
        <p:nvPicPr>
          <p:cNvPr id="4" name="Picture 3">
            <a:extLst>
              <a:ext uri="{FF2B5EF4-FFF2-40B4-BE49-F238E27FC236}">
                <a16:creationId xmlns:a16="http://schemas.microsoft.com/office/drawing/2014/main" id="{465DE42F-2879-40F7-9292-CF2F25CC3328}"/>
              </a:ext>
            </a:extLst>
          </p:cNvPr>
          <p:cNvPicPr>
            <a:picLocks noChangeAspect="1"/>
          </p:cNvPicPr>
          <p:nvPr/>
        </p:nvPicPr>
        <p:blipFill>
          <a:blip r:embed="rId2"/>
          <a:stretch>
            <a:fillRect/>
          </a:stretch>
        </p:blipFill>
        <p:spPr>
          <a:xfrm>
            <a:off x="605351" y="1557871"/>
            <a:ext cx="2555076" cy="1202088"/>
          </a:xfrm>
          <a:prstGeom prst="rect">
            <a:avLst/>
          </a:prstGeom>
        </p:spPr>
      </p:pic>
      <p:pic>
        <p:nvPicPr>
          <p:cNvPr id="5" name="Picture 4">
            <a:extLst>
              <a:ext uri="{FF2B5EF4-FFF2-40B4-BE49-F238E27FC236}">
                <a16:creationId xmlns:a16="http://schemas.microsoft.com/office/drawing/2014/main" id="{91894C49-4742-430C-8712-76F427CD3FB0}"/>
              </a:ext>
            </a:extLst>
          </p:cNvPr>
          <p:cNvPicPr>
            <a:picLocks noChangeAspect="1"/>
          </p:cNvPicPr>
          <p:nvPr/>
        </p:nvPicPr>
        <p:blipFill>
          <a:blip r:embed="rId3"/>
          <a:stretch>
            <a:fillRect/>
          </a:stretch>
        </p:blipFill>
        <p:spPr>
          <a:xfrm>
            <a:off x="3305420" y="1550171"/>
            <a:ext cx="2555076" cy="1198172"/>
          </a:xfrm>
          <a:prstGeom prst="rect">
            <a:avLst/>
          </a:prstGeom>
        </p:spPr>
      </p:pic>
      <p:pic>
        <p:nvPicPr>
          <p:cNvPr id="6" name="Picture 5">
            <a:extLst>
              <a:ext uri="{FF2B5EF4-FFF2-40B4-BE49-F238E27FC236}">
                <a16:creationId xmlns:a16="http://schemas.microsoft.com/office/drawing/2014/main" id="{64194514-D281-4839-A14D-E8B7723EB0FB}"/>
              </a:ext>
            </a:extLst>
          </p:cNvPr>
          <p:cNvPicPr>
            <a:picLocks noChangeAspect="1"/>
          </p:cNvPicPr>
          <p:nvPr/>
        </p:nvPicPr>
        <p:blipFill>
          <a:blip r:embed="rId4"/>
          <a:stretch>
            <a:fillRect/>
          </a:stretch>
        </p:blipFill>
        <p:spPr>
          <a:xfrm>
            <a:off x="5983576" y="1559696"/>
            <a:ext cx="2555074" cy="1192881"/>
          </a:xfrm>
          <a:prstGeom prst="rect">
            <a:avLst/>
          </a:prstGeom>
        </p:spPr>
      </p:pic>
      <p:pic>
        <p:nvPicPr>
          <p:cNvPr id="7" name="Picture 6">
            <a:extLst>
              <a:ext uri="{FF2B5EF4-FFF2-40B4-BE49-F238E27FC236}">
                <a16:creationId xmlns:a16="http://schemas.microsoft.com/office/drawing/2014/main" id="{6C796650-082D-42CF-8248-F8420737D7C2}"/>
              </a:ext>
            </a:extLst>
          </p:cNvPr>
          <p:cNvPicPr>
            <a:picLocks noChangeAspect="1"/>
          </p:cNvPicPr>
          <p:nvPr/>
        </p:nvPicPr>
        <p:blipFill>
          <a:blip r:embed="rId5"/>
          <a:stretch>
            <a:fillRect/>
          </a:stretch>
        </p:blipFill>
        <p:spPr>
          <a:xfrm>
            <a:off x="1945485" y="2824816"/>
            <a:ext cx="2555076" cy="1190141"/>
          </a:xfrm>
          <a:prstGeom prst="rect">
            <a:avLst/>
          </a:prstGeom>
        </p:spPr>
      </p:pic>
      <p:pic>
        <p:nvPicPr>
          <p:cNvPr id="9" name="Picture 8">
            <a:extLst>
              <a:ext uri="{FF2B5EF4-FFF2-40B4-BE49-F238E27FC236}">
                <a16:creationId xmlns:a16="http://schemas.microsoft.com/office/drawing/2014/main" id="{1D004AE4-7348-44A9-B93C-B16775EBFC54}"/>
              </a:ext>
            </a:extLst>
          </p:cNvPr>
          <p:cNvPicPr>
            <a:picLocks noChangeAspect="1"/>
          </p:cNvPicPr>
          <p:nvPr/>
        </p:nvPicPr>
        <p:blipFill>
          <a:blip r:embed="rId6"/>
          <a:stretch>
            <a:fillRect/>
          </a:stretch>
        </p:blipFill>
        <p:spPr>
          <a:xfrm>
            <a:off x="4654842" y="2824816"/>
            <a:ext cx="2555074" cy="1196648"/>
          </a:xfrm>
          <a:prstGeom prst="rect">
            <a:avLst/>
          </a:prstGeom>
        </p:spPr>
      </p:pic>
    </p:spTree>
    <p:extLst>
      <p:ext uri="{BB962C8B-B14F-4D97-AF65-F5344CB8AC3E}">
        <p14:creationId xmlns:p14="http://schemas.microsoft.com/office/powerpoint/2010/main" val="925061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Data collection</a:t>
            </a:r>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sp>
        <p:nvSpPr>
          <p:cNvPr id="9" name="Content Placeholder 2">
            <a:extLst>
              <a:ext uri="{FF2B5EF4-FFF2-40B4-BE49-F238E27FC236}">
                <a16:creationId xmlns:a16="http://schemas.microsoft.com/office/drawing/2014/main" id="{4C949B4E-A6D7-436D-B696-9994BD3E3BDA}"/>
              </a:ext>
            </a:extLst>
          </p:cNvPr>
          <p:cNvSpPr txBox="1">
            <a:spLocks/>
          </p:cNvSpPr>
          <p:nvPr/>
        </p:nvSpPr>
        <p:spPr>
          <a:xfrm>
            <a:off x="321944" y="1108699"/>
            <a:ext cx="2710815" cy="2611460"/>
          </a:xfrm>
          <a:prstGeom prst="rect">
            <a:avLst/>
          </a:prstGeom>
        </p:spPr>
        <p:txBody>
          <a:bodyPr vert="horz" lIns="91440" tIns="45720" rIns="91440" bIns="45720" rtlCol="0">
            <a:noAutofit/>
          </a:bodyPr>
          <a:lstStyle>
            <a:lvl1pPr marL="179388" indent="-179388" algn="l" defTabSz="914400" rtl="0" eaLnBrk="1" latinLnBrk="0" hangingPunct="1">
              <a:lnSpc>
                <a:spcPts val="2060"/>
              </a:lnSpc>
              <a:spcBef>
                <a:spcPts val="1000"/>
              </a:spcBef>
              <a:buClr>
                <a:srgbClr val="00529B"/>
              </a:buClr>
              <a:buFont typeface="Arial"/>
              <a:buChar char="•"/>
              <a:tabLst/>
              <a:defRPr sz="1600" kern="1200" baseline="0">
                <a:solidFill>
                  <a:schemeClr val="tx1"/>
                </a:solidFill>
                <a:latin typeface="Calibri" panose="020F0502020204030204" pitchFamily="34" charset="0"/>
                <a:ea typeface="Arial" charset="0"/>
                <a:cs typeface="Arial" charset="0"/>
              </a:defRPr>
            </a:lvl1pPr>
            <a:lvl2pPr marL="625475" indent="-168275" algn="l" defTabSz="914400" rtl="0" eaLnBrk="1" latinLnBrk="0" hangingPunct="1">
              <a:lnSpc>
                <a:spcPts val="1820"/>
              </a:lnSpc>
              <a:spcBef>
                <a:spcPts val="500"/>
              </a:spcBef>
              <a:buClr>
                <a:srgbClr val="00529B"/>
              </a:buClr>
              <a:buFont typeface="Arial"/>
              <a:buChar char="•"/>
              <a:tabLst/>
              <a:defRPr sz="1400" kern="1200" baseline="0">
                <a:solidFill>
                  <a:schemeClr val="tx1"/>
                </a:solidFill>
                <a:latin typeface="Calibri" panose="020F0502020204030204" pitchFamily="34" charset="0"/>
                <a:ea typeface="Arial" charset="0"/>
                <a:cs typeface="Arial" charset="0"/>
              </a:defRPr>
            </a:lvl2pPr>
            <a:lvl3pPr marL="1069975" indent="-155575" algn="l" defTabSz="914400" rtl="0" eaLnBrk="1" latinLnBrk="0" hangingPunct="1">
              <a:lnSpc>
                <a:spcPts val="1480"/>
              </a:lnSpc>
              <a:spcBef>
                <a:spcPts val="500"/>
              </a:spcBef>
              <a:buClr>
                <a:srgbClr val="00529B"/>
              </a:buClr>
              <a:buFont typeface="Arial"/>
              <a:buChar char="•"/>
              <a:tabLst/>
              <a:defRPr sz="1200" kern="1200" baseline="0">
                <a:solidFill>
                  <a:schemeClr val="tx1"/>
                </a:solidFill>
                <a:latin typeface="Calibri" panose="020F0502020204030204" pitchFamily="34" charset="0"/>
                <a:ea typeface="Arial" charset="0"/>
                <a:cs typeface="Arial" charset="0"/>
              </a:defRPr>
            </a:lvl3pPr>
            <a:lvl4pPr marL="1516063" indent="-144463" algn="l" defTabSz="914400" rtl="0" eaLnBrk="1" latinLnBrk="0" hangingPunct="1">
              <a:lnSpc>
                <a:spcPts val="1440"/>
              </a:lnSpc>
              <a:spcBef>
                <a:spcPts val="500"/>
              </a:spcBef>
              <a:buClr>
                <a:srgbClr val="00529B"/>
              </a:buClr>
              <a:buFont typeface="Arial"/>
              <a:buChar char="•"/>
              <a:tabLst/>
              <a:defRPr sz="1100" kern="1200" baseline="0">
                <a:solidFill>
                  <a:schemeClr val="tx1"/>
                </a:solidFill>
                <a:latin typeface="Calibri" panose="020F0502020204030204" pitchFamily="34" charset="0"/>
                <a:ea typeface="Arial" charset="0"/>
                <a:cs typeface="Arial" charset="0"/>
              </a:defRPr>
            </a:lvl4pPr>
            <a:lvl5pPr marL="1960563" indent="-131763" algn="l" defTabSz="914400" rtl="0" eaLnBrk="1" latinLnBrk="0" hangingPunct="1">
              <a:lnSpc>
                <a:spcPts val="1440"/>
              </a:lnSpc>
              <a:spcBef>
                <a:spcPts val="500"/>
              </a:spcBef>
              <a:buClr>
                <a:srgbClr val="00529B"/>
              </a:buClr>
              <a:buFont typeface="Arial"/>
              <a:buChar char="•"/>
              <a:tabLst/>
              <a:defRPr sz="1100" kern="1200" baseline="0">
                <a:solidFill>
                  <a:schemeClr val="tx1"/>
                </a:solidFill>
                <a:latin typeface="Calibri" panose="020F0502020204030204" pitchFamily="34"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GB" dirty="0"/>
              <a:t>Data from the prior 24 months will be collected at </a:t>
            </a:r>
            <a:r>
              <a:rPr lang="en-GB" dirty="0" err="1"/>
              <a:t>enrollment</a:t>
            </a:r>
            <a:r>
              <a:rPr lang="en-GB" dirty="0"/>
              <a:t> </a:t>
            </a:r>
          </a:p>
          <a:p>
            <a:r>
              <a:rPr lang="en-GB" dirty="0"/>
              <a:t>Patients will then be followed prospectively while receiving usual care</a:t>
            </a:r>
          </a:p>
          <a:p>
            <a:r>
              <a:rPr lang="en-GB" dirty="0"/>
              <a:t>Biological samples, including DNA, RNA and plasma, will also be collected</a:t>
            </a:r>
            <a:endParaRPr lang="en-US" baseline="30000" dirty="0"/>
          </a:p>
          <a:p>
            <a:pPr marL="0" indent="0">
              <a:buNone/>
            </a:pPr>
            <a:endParaRPr lang="en-US" baseline="30000" dirty="0"/>
          </a:p>
        </p:txBody>
      </p:sp>
      <p:pic>
        <p:nvPicPr>
          <p:cNvPr id="5" name="Picture 4">
            <a:extLst>
              <a:ext uri="{FF2B5EF4-FFF2-40B4-BE49-F238E27FC236}">
                <a16:creationId xmlns:a16="http://schemas.microsoft.com/office/drawing/2014/main" id="{60FEAC1B-DA0C-4B59-A7C5-4EE4EE5108C0}"/>
              </a:ext>
            </a:extLst>
          </p:cNvPr>
          <p:cNvPicPr>
            <a:picLocks noChangeAspect="1"/>
          </p:cNvPicPr>
          <p:nvPr/>
        </p:nvPicPr>
        <p:blipFill rotWithShape="1">
          <a:blip r:embed="rId2"/>
          <a:srcRect l="817" t="1111" r="817" b="1310"/>
          <a:stretch/>
        </p:blipFill>
        <p:spPr>
          <a:xfrm>
            <a:off x="3188744" y="643838"/>
            <a:ext cx="5928361" cy="3534403"/>
          </a:xfrm>
          <a:prstGeom prst="rect">
            <a:avLst/>
          </a:prstGeom>
        </p:spPr>
      </p:pic>
    </p:spTree>
    <p:extLst>
      <p:ext uri="{BB962C8B-B14F-4D97-AF65-F5344CB8AC3E}">
        <p14:creationId xmlns:p14="http://schemas.microsoft.com/office/powerpoint/2010/main" val="230699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397" y="1114012"/>
            <a:ext cx="7724778" cy="2915476"/>
          </a:xfrm>
        </p:spPr>
        <p:txBody>
          <a:bodyPr>
            <a:noAutofit/>
          </a:bodyPr>
          <a:lstStyle/>
          <a:p>
            <a:r>
              <a:rPr lang="en-GB" dirty="0"/>
              <a:t>The IPF-PRO/ILD-PRO Registry will provide a better understanding of the natural history of chronic progressive fibrosing ILDs, their impact on patients, and current practices in their diagnosis and management</a:t>
            </a:r>
          </a:p>
          <a:p>
            <a:r>
              <a:rPr lang="en-GB" dirty="0"/>
              <a:t>Collection of biological samples will provide the opportunity to discover diagnostic, prognostic and theragnostic biomarkers</a:t>
            </a:r>
          </a:p>
        </p:txBody>
      </p:sp>
      <p:sp>
        <p:nvSpPr>
          <p:cNvPr id="3" name="TextBox 2">
            <a:extLst>
              <a:ext uri="{FF2B5EF4-FFF2-40B4-BE49-F238E27FC236}">
                <a16:creationId xmlns:a16="http://schemas.microsoft.com/office/drawing/2014/main" id="{4DD90820-1F70-429C-B4FA-348628677BAF}"/>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Palmer S et al. Improving our understanding of progressive fibrosing interstitial lung diseases (ILDs): design of the ILD-PRO Registry. </a:t>
            </a:r>
            <a:br>
              <a:rPr lang="en-GB" sz="800" dirty="0">
                <a:latin typeface="Calibri" panose="020F0502020204030204" pitchFamily="34" charset="0"/>
                <a:cs typeface="Calibri" panose="020F0502020204030204" pitchFamily="34" charset="0"/>
              </a:rPr>
            </a:br>
            <a:r>
              <a:rPr lang="en-GB" sz="800" dirty="0">
                <a:latin typeface="Calibri" panose="020F0502020204030204" pitchFamily="34" charset="0"/>
                <a:cs typeface="Calibri" panose="020F0502020204030204" pitchFamily="34" charset="0"/>
              </a:rPr>
              <a:t>Poster developed for the American Thoracic Society International Conference, 2020.</a:t>
            </a:r>
          </a:p>
        </p:txBody>
      </p:sp>
    </p:spTree>
    <p:extLst>
      <p:ext uri="{BB962C8B-B14F-4D97-AF65-F5344CB8AC3E}">
        <p14:creationId xmlns:p14="http://schemas.microsoft.com/office/powerpoint/2010/main" val="16237693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IPF-PRO ILD-PRO 1">
      <a:dk1>
        <a:srgbClr val="000000"/>
      </a:dk1>
      <a:lt1>
        <a:srgbClr val="FFFFFF"/>
      </a:lt1>
      <a:dk2>
        <a:srgbClr val="44546A"/>
      </a:dk2>
      <a:lt2>
        <a:srgbClr val="E7E6E6"/>
      </a:lt2>
      <a:accent1>
        <a:srgbClr val="205196"/>
      </a:accent1>
      <a:accent2>
        <a:srgbClr val="8ED8F8"/>
      </a:accent2>
      <a:accent3>
        <a:srgbClr val="88C540"/>
      </a:accent3>
      <a:accent4>
        <a:srgbClr val="ED1846"/>
      </a:accent4>
      <a:accent5>
        <a:srgbClr val="EFAC2A"/>
      </a:accent5>
      <a:accent6>
        <a:srgbClr val="00A8D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2732</TotalTime>
  <Words>1225</Words>
  <Application>Microsoft Office PowerPoint</Application>
  <PresentationFormat>On-screen Show (16:9)</PresentationFormat>
  <Paragraphs>44</Paragraphs>
  <Slides>11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Office Theme</vt:lpstr>
      <vt:lpstr>Custom Design</vt:lpstr>
      <vt:lpstr>Improving our understanding of progressive fibrosing interstitial lung diseases (ILDs): design of the ILD-PRO™ Registry </vt:lpstr>
      <vt:lpstr>Introduction</vt:lpstr>
      <vt:lpstr>Aim</vt:lpstr>
      <vt:lpstr>Objectives of the ILD-PRO Registry</vt:lpstr>
      <vt:lpstr>Design of the ILD-PRO Registry (1/3)</vt:lpstr>
      <vt:lpstr>Design of the ILD-PRO Registry (2/3)</vt:lpstr>
      <vt:lpstr>Design of the ILD-PRO Registry (3/3)</vt:lpstr>
      <vt:lpstr>Data collection</vt:lpstr>
      <vt:lpstr>PowerPoint Presentation</vt:lpstr>
      <vt:lpstr>Acknowledgements</vt:lpstr>
      <vt:lpstr>ILD-PRO Registry enrolling centers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Henderson</dc:creator>
  <cp:lastModifiedBy>Stephens, Melanie</cp:lastModifiedBy>
  <cp:revision>435</cp:revision>
  <dcterms:created xsi:type="dcterms:W3CDTF">2018-12-18T15:11:35Z</dcterms:created>
  <dcterms:modified xsi:type="dcterms:W3CDTF">2020-06-04T10:35:52Z</dcterms:modified>
</cp:coreProperties>
</file>